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86c8f8c1d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g86c8f8c1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6c8f8c1de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86c8f8c1d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2" Type="http://schemas.openxmlformats.org/officeDocument/2006/relationships/image" Target="../media/image15.png"/><Relationship Id="rId9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Probability from a Venn diagram using further set notation (2 sets)</a:t>
            </a:r>
            <a:endParaRPr b="0"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992225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Mrs Dennett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739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Probability from Venn diagrams (2 sets)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500795" y="1043988"/>
            <a:ext cx="3951000" cy="404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9" r="0" t="-89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43758" y="924805"/>
            <a:ext cx="3841455" cy="39778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951" r="-31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>
            <a:off x="786004" y="1831331"/>
            <a:ext cx="2827725" cy="1425100"/>
            <a:chOff x="1003816" y="1530749"/>
            <a:chExt cx="2608781" cy="1943502"/>
          </a:xfrm>
        </p:grpSpPr>
        <p:grpSp>
          <p:nvGrpSpPr>
            <p:cNvPr id="43" name="Google Shape;43;p7"/>
            <p:cNvGrpSpPr/>
            <p:nvPr/>
          </p:nvGrpSpPr>
          <p:grpSpPr>
            <a:xfrm>
              <a:off x="1256450" y="1669249"/>
              <a:ext cx="2356147" cy="1805002"/>
              <a:chOff x="1225086" y="1329450"/>
              <a:chExt cx="2356147" cy="1805002"/>
            </a:xfrm>
          </p:grpSpPr>
          <p:sp>
            <p:nvSpPr>
              <p:cNvPr id="44" name="Google Shape;44;p7"/>
              <p:cNvSpPr/>
              <p:nvPr/>
            </p:nvSpPr>
            <p:spPr>
              <a:xfrm>
                <a:off x="1366865" y="1532713"/>
                <a:ext cx="1355509" cy="1304722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" name="Google Shape;45;p7"/>
              <p:cNvSpPr/>
              <p:nvPr/>
            </p:nvSpPr>
            <p:spPr>
              <a:xfrm>
                <a:off x="2113949" y="1532712"/>
                <a:ext cx="1355509" cy="1304722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6" name="Google Shape;46;p7"/>
              <p:cNvSpPr/>
              <p:nvPr/>
            </p:nvSpPr>
            <p:spPr>
              <a:xfrm>
                <a:off x="1225086" y="1329450"/>
                <a:ext cx="2356147" cy="1805002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" name="Google Shape;47;p7"/>
              <p:cNvSpPr txBox="1"/>
              <p:nvPr/>
            </p:nvSpPr>
            <p:spPr>
              <a:xfrm>
                <a:off x="2255682" y="2064475"/>
                <a:ext cx="3154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</a:t>
                </a:r>
                <a:endParaRPr/>
              </a:p>
            </p:txBody>
          </p:sp>
          <p:sp>
            <p:nvSpPr>
              <p:cNvPr id="48" name="Google Shape;48;p7"/>
              <p:cNvSpPr txBox="1"/>
              <p:nvPr/>
            </p:nvSpPr>
            <p:spPr>
              <a:xfrm>
                <a:off x="1250172" y="1340887"/>
                <a:ext cx="315404" cy="41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</a:t>
                </a:r>
                <a:endParaRPr/>
              </a:p>
            </p:txBody>
          </p:sp>
          <p:sp>
            <p:nvSpPr>
              <p:cNvPr id="49" name="Google Shape;49;p7"/>
              <p:cNvSpPr txBox="1"/>
              <p:nvPr/>
            </p:nvSpPr>
            <p:spPr>
              <a:xfrm>
                <a:off x="3210696" y="1348113"/>
                <a:ext cx="315404" cy="41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</a:t>
                </a:r>
                <a:endParaRPr/>
              </a:p>
            </p:txBody>
          </p:sp>
          <p:sp>
            <p:nvSpPr>
              <p:cNvPr id="50" name="Google Shape;50;p7"/>
              <p:cNvSpPr txBox="1"/>
              <p:nvPr/>
            </p:nvSpPr>
            <p:spPr>
              <a:xfrm>
                <a:off x="1664297" y="2046573"/>
                <a:ext cx="3154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11</a:t>
                </a:r>
                <a:endParaRPr/>
              </a:p>
            </p:txBody>
          </p:sp>
          <p:sp>
            <p:nvSpPr>
              <p:cNvPr id="51" name="Google Shape;51;p7"/>
              <p:cNvSpPr txBox="1"/>
              <p:nvPr/>
            </p:nvSpPr>
            <p:spPr>
              <a:xfrm>
                <a:off x="2921565" y="2049378"/>
                <a:ext cx="3154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8</a:t>
                </a:r>
                <a:endParaRPr/>
              </a:p>
            </p:txBody>
          </p:sp>
          <p:sp>
            <p:nvSpPr>
              <p:cNvPr id="52" name="Google Shape;52;p7"/>
              <p:cNvSpPr txBox="1"/>
              <p:nvPr/>
            </p:nvSpPr>
            <p:spPr>
              <a:xfrm>
                <a:off x="1612408" y="2805825"/>
                <a:ext cx="3154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8</a:t>
                </a:r>
                <a:endParaRPr/>
              </a:p>
            </p:txBody>
          </p:sp>
        </p:grpSp>
        <p:sp>
          <p:nvSpPr>
            <p:cNvPr id="53" name="Google Shape;53;p7"/>
            <p:cNvSpPr/>
            <p:nvPr/>
          </p:nvSpPr>
          <p:spPr>
            <a:xfrm>
              <a:off x="1003816" y="1530749"/>
              <a:ext cx="243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ξ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4" name="Google Shape;54;p7"/>
          <p:cNvGrpSpPr/>
          <p:nvPr/>
        </p:nvGrpSpPr>
        <p:grpSpPr>
          <a:xfrm>
            <a:off x="5588864" y="2208244"/>
            <a:ext cx="2356147" cy="1058134"/>
            <a:chOff x="1225086" y="1329450"/>
            <a:chExt cx="2356147" cy="1805002"/>
          </a:xfrm>
        </p:grpSpPr>
        <p:sp>
          <p:nvSpPr>
            <p:cNvPr id="55" name="Google Shape;55;p7"/>
            <p:cNvSpPr/>
            <p:nvPr/>
          </p:nvSpPr>
          <p:spPr>
            <a:xfrm>
              <a:off x="1366865" y="1532713"/>
              <a:ext cx="1355509" cy="1304722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2113949" y="1532712"/>
              <a:ext cx="1355509" cy="1304722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1225086" y="1329450"/>
              <a:ext cx="2356147" cy="1805002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" name="Google Shape;58;p7"/>
            <p:cNvSpPr txBox="1"/>
            <p:nvPr/>
          </p:nvSpPr>
          <p:spPr>
            <a:xfrm>
              <a:off x="1301894" y="2560435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/>
            </a:p>
          </p:txBody>
        </p:sp>
        <p:sp>
          <p:nvSpPr>
            <p:cNvPr id="59" name="Google Shape;59;p7"/>
            <p:cNvSpPr txBox="1"/>
            <p:nvPr/>
          </p:nvSpPr>
          <p:spPr>
            <a:xfrm>
              <a:off x="2255682" y="2064475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/>
            </a:p>
          </p:txBody>
        </p:sp>
        <p:sp>
          <p:nvSpPr>
            <p:cNvPr id="60" name="Google Shape;60;p7"/>
            <p:cNvSpPr txBox="1"/>
            <p:nvPr/>
          </p:nvSpPr>
          <p:spPr>
            <a:xfrm>
              <a:off x="1529675" y="1790371"/>
              <a:ext cx="2273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/>
            </a:p>
          </p:txBody>
        </p:sp>
        <p:sp>
          <p:nvSpPr>
            <p:cNvPr id="61" name="Google Shape;61;p7"/>
            <p:cNvSpPr txBox="1"/>
            <p:nvPr/>
          </p:nvSpPr>
          <p:spPr>
            <a:xfrm>
              <a:off x="2634001" y="1594334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/>
            </a:p>
          </p:txBody>
        </p:sp>
        <p:sp>
          <p:nvSpPr>
            <p:cNvPr id="62" name="Google Shape;62;p7"/>
            <p:cNvSpPr txBox="1"/>
            <p:nvPr/>
          </p:nvSpPr>
          <p:spPr>
            <a:xfrm>
              <a:off x="1830275" y="1719460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/>
            </a:p>
          </p:txBody>
        </p:sp>
        <p:sp>
          <p:nvSpPr>
            <p:cNvPr id="63" name="Google Shape;63;p7"/>
            <p:cNvSpPr txBox="1"/>
            <p:nvPr/>
          </p:nvSpPr>
          <p:spPr>
            <a:xfrm>
              <a:off x="1250172" y="1340887"/>
              <a:ext cx="3154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sp>
          <p:nvSpPr>
            <p:cNvPr id="64" name="Google Shape;64;p7"/>
            <p:cNvSpPr txBox="1"/>
            <p:nvPr/>
          </p:nvSpPr>
          <p:spPr>
            <a:xfrm>
              <a:off x="3210696" y="1348113"/>
              <a:ext cx="3154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sp>
          <p:nvSpPr>
            <p:cNvPr id="65" name="Google Shape;65;p7"/>
            <p:cNvSpPr txBox="1"/>
            <p:nvPr/>
          </p:nvSpPr>
          <p:spPr>
            <a:xfrm>
              <a:off x="1519409" y="2177033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endParaRPr/>
            </a:p>
          </p:txBody>
        </p:sp>
        <p:sp>
          <p:nvSpPr>
            <p:cNvPr id="66" name="Google Shape;66;p7"/>
            <p:cNvSpPr txBox="1"/>
            <p:nvPr/>
          </p:nvSpPr>
          <p:spPr>
            <a:xfrm>
              <a:off x="1813229" y="2372252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11</a:t>
              </a:r>
              <a:endParaRPr/>
            </a:p>
          </p:txBody>
        </p:sp>
        <p:sp>
          <p:nvSpPr>
            <p:cNvPr id="67" name="Google Shape;67;p7"/>
            <p:cNvSpPr txBox="1"/>
            <p:nvPr/>
          </p:nvSpPr>
          <p:spPr>
            <a:xfrm>
              <a:off x="2895927" y="1790370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/>
            </a:p>
          </p:txBody>
        </p:sp>
        <p:sp>
          <p:nvSpPr>
            <p:cNvPr id="68" name="Google Shape;68;p7"/>
            <p:cNvSpPr txBox="1"/>
            <p:nvPr/>
          </p:nvSpPr>
          <p:spPr>
            <a:xfrm>
              <a:off x="2755967" y="2098147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</a:t>
              </a:r>
              <a:endParaRPr/>
            </a:p>
          </p:txBody>
        </p:sp>
        <p:sp>
          <p:nvSpPr>
            <p:cNvPr id="69" name="Google Shape;69;p7"/>
            <p:cNvSpPr txBox="1"/>
            <p:nvPr/>
          </p:nvSpPr>
          <p:spPr>
            <a:xfrm>
              <a:off x="3006094" y="2311150"/>
              <a:ext cx="4221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</a:t>
              </a:r>
              <a:endParaRPr/>
            </a:p>
          </p:txBody>
        </p:sp>
        <p:sp>
          <p:nvSpPr>
            <p:cNvPr id="70" name="Google Shape;70;p7"/>
            <p:cNvSpPr txBox="1"/>
            <p:nvPr/>
          </p:nvSpPr>
          <p:spPr>
            <a:xfrm>
              <a:off x="2664185" y="2487957"/>
              <a:ext cx="4221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</a:t>
              </a:r>
              <a:endParaRPr/>
            </a:p>
          </p:txBody>
        </p:sp>
        <p:sp>
          <p:nvSpPr>
            <p:cNvPr id="71" name="Google Shape;71;p7"/>
            <p:cNvSpPr txBox="1"/>
            <p:nvPr/>
          </p:nvSpPr>
          <p:spPr>
            <a:xfrm>
              <a:off x="2310552" y="2747869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</a:t>
              </a:r>
              <a:endParaRPr/>
            </a:p>
          </p:txBody>
        </p:sp>
      </p:grpSp>
      <p:sp>
        <p:nvSpPr>
          <p:cNvPr id="72" name="Google Shape;72;p7"/>
          <p:cNvSpPr/>
          <p:nvPr/>
        </p:nvSpPr>
        <p:spPr>
          <a:xfrm>
            <a:off x="5397458" y="2124251"/>
            <a:ext cx="2439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ξ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7"/>
          <p:cNvSpPr txBox="1"/>
          <p:nvPr/>
        </p:nvSpPr>
        <p:spPr>
          <a:xfrm>
            <a:off x="6179602" y="2623925"/>
            <a:ext cx="4221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/>
          </a:p>
        </p:txBody>
      </p:sp>
      <p:sp>
        <p:nvSpPr>
          <p:cNvPr id="74" name="Google Shape;74;p7"/>
          <p:cNvSpPr txBox="1"/>
          <p:nvPr/>
        </p:nvSpPr>
        <p:spPr>
          <a:xfrm>
            <a:off x="7434405" y="2548994"/>
            <a:ext cx="4221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/>
          </a:p>
        </p:txBody>
      </p:sp>
      <p:sp>
        <p:nvSpPr>
          <p:cNvPr id="75" name="Google Shape;75;p7"/>
          <p:cNvSpPr txBox="1"/>
          <p:nvPr/>
        </p:nvSpPr>
        <p:spPr>
          <a:xfrm>
            <a:off x="7568321" y="3028796"/>
            <a:ext cx="4221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Probability from Venn diagrams (2 sets)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8"/>
          <p:cNvSpPr txBox="1"/>
          <p:nvPr>
            <p:ph idx="1" type="body"/>
          </p:nvPr>
        </p:nvSpPr>
        <p:spPr>
          <a:xfrm>
            <a:off x="500795" y="1043988"/>
            <a:ext cx="3951101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5" r="0" t="-903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2" name="Google Shape;8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4843758" y="924805"/>
            <a:ext cx="3841455" cy="4494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4. Adam completed a survey of 100 students to find out how many had a bicycle and if they played for a sports team.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64 students had a bicycle. 35 had a bicycle and played on a sports team. 24 do not have a bicycle or play on a sports team.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AutoNum type="alphaLcParenR"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Draw a Venn diagram for Adam’s data.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AutoNum type="alphaLcParenR"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Work out the probability a student plays on a sport team given they have a bicycle.</a:t>
            </a:r>
            <a:endParaRPr b="0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4" name="Google Shape;84;p8"/>
          <p:cNvGrpSpPr/>
          <p:nvPr/>
        </p:nvGrpSpPr>
        <p:grpSpPr>
          <a:xfrm>
            <a:off x="786004" y="1831331"/>
            <a:ext cx="2827725" cy="1461129"/>
            <a:chOff x="1003816" y="1530749"/>
            <a:chExt cx="2608781" cy="1992637"/>
          </a:xfrm>
        </p:grpSpPr>
        <p:grpSp>
          <p:nvGrpSpPr>
            <p:cNvPr id="85" name="Google Shape;85;p8"/>
            <p:cNvGrpSpPr/>
            <p:nvPr/>
          </p:nvGrpSpPr>
          <p:grpSpPr>
            <a:xfrm>
              <a:off x="1256450" y="1669249"/>
              <a:ext cx="2356147" cy="1854137"/>
              <a:chOff x="1225086" y="1329450"/>
              <a:chExt cx="2356147" cy="1854137"/>
            </a:xfrm>
          </p:grpSpPr>
          <p:sp>
            <p:nvSpPr>
              <p:cNvPr id="86" name="Google Shape;86;p8"/>
              <p:cNvSpPr/>
              <p:nvPr/>
            </p:nvSpPr>
            <p:spPr>
              <a:xfrm>
                <a:off x="1366865" y="1532713"/>
                <a:ext cx="1355509" cy="1304722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2113949" y="1532712"/>
                <a:ext cx="1355509" cy="1304722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1225086" y="1329450"/>
                <a:ext cx="2356147" cy="1805002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9" name="Google Shape;89;p8"/>
              <p:cNvSpPr txBox="1"/>
              <p:nvPr/>
            </p:nvSpPr>
            <p:spPr>
              <a:xfrm>
                <a:off x="2255682" y="2064474"/>
                <a:ext cx="315404" cy="377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7</a:t>
                </a:r>
                <a:endParaRPr/>
              </a:p>
            </p:txBody>
          </p:sp>
          <p:sp>
            <p:nvSpPr>
              <p:cNvPr id="90" name="Google Shape;90;p8"/>
              <p:cNvSpPr txBox="1"/>
              <p:nvPr/>
            </p:nvSpPr>
            <p:spPr>
              <a:xfrm>
                <a:off x="1250172" y="1340887"/>
                <a:ext cx="315404" cy="41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</a:t>
                </a:r>
                <a:endParaRPr/>
              </a:p>
            </p:txBody>
          </p:sp>
          <p:sp>
            <p:nvSpPr>
              <p:cNvPr id="91" name="Google Shape;91;p8"/>
              <p:cNvSpPr txBox="1"/>
              <p:nvPr/>
            </p:nvSpPr>
            <p:spPr>
              <a:xfrm>
                <a:off x="3210696" y="1348113"/>
                <a:ext cx="315404" cy="41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</a:t>
                </a:r>
                <a:endParaRPr/>
              </a:p>
            </p:txBody>
          </p:sp>
          <p:sp>
            <p:nvSpPr>
              <p:cNvPr id="92" name="Google Shape;92;p8"/>
              <p:cNvSpPr txBox="1"/>
              <p:nvPr/>
            </p:nvSpPr>
            <p:spPr>
              <a:xfrm>
                <a:off x="1664297" y="2046574"/>
                <a:ext cx="315404" cy="377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7</a:t>
                </a:r>
                <a:endParaRPr/>
              </a:p>
            </p:txBody>
          </p:sp>
          <p:sp>
            <p:nvSpPr>
              <p:cNvPr id="93" name="Google Shape;93;p8"/>
              <p:cNvSpPr txBox="1"/>
              <p:nvPr/>
            </p:nvSpPr>
            <p:spPr>
              <a:xfrm>
                <a:off x="2921565" y="2049378"/>
                <a:ext cx="315404" cy="377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</a:t>
                </a:r>
                <a:endParaRPr/>
              </a:p>
            </p:txBody>
          </p:sp>
          <p:sp>
            <p:nvSpPr>
              <p:cNvPr id="94" name="Google Shape;94;p8"/>
              <p:cNvSpPr txBox="1"/>
              <p:nvPr/>
            </p:nvSpPr>
            <p:spPr>
              <a:xfrm>
                <a:off x="1612408" y="2805825"/>
                <a:ext cx="315404" cy="377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2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</a:t>
                </a:r>
                <a:endParaRPr/>
              </a:p>
            </p:txBody>
          </p:sp>
        </p:grpSp>
        <p:sp>
          <p:nvSpPr>
            <p:cNvPr id="95" name="Google Shape;95;p8"/>
            <p:cNvSpPr/>
            <p:nvPr/>
          </p:nvSpPr>
          <p:spPr>
            <a:xfrm>
              <a:off x="1003816" y="1530749"/>
              <a:ext cx="243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ξ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1" name="Google Shape;101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/>
          <p:nvPr>
            <p:ph type="title"/>
          </p:nvPr>
        </p:nvSpPr>
        <p:spPr>
          <a:xfrm>
            <a:off x="458974" y="255009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Probability from Venn diagrams (2 sets)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0"/>
          <p:cNvSpPr txBox="1"/>
          <p:nvPr>
            <p:ph idx="1" type="body"/>
          </p:nvPr>
        </p:nvSpPr>
        <p:spPr>
          <a:xfrm>
            <a:off x="458970" y="852597"/>
            <a:ext cx="3951000" cy="404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5" r="0" t="-1053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0"/>
          <p:cNvSpPr txBox="1"/>
          <p:nvPr/>
        </p:nvSpPr>
        <p:spPr>
          <a:xfrm>
            <a:off x="4843758" y="733414"/>
            <a:ext cx="3841455" cy="39778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951" r="-31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11" name="Google Shape;111;p10"/>
          <p:cNvGrpSpPr/>
          <p:nvPr/>
        </p:nvGrpSpPr>
        <p:grpSpPr>
          <a:xfrm>
            <a:off x="786004" y="1639940"/>
            <a:ext cx="2827725" cy="1490785"/>
            <a:chOff x="1003816" y="1530749"/>
            <a:chExt cx="2608781" cy="2033080"/>
          </a:xfrm>
        </p:grpSpPr>
        <p:grpSp>
          <p:nvGrpSpPr>
            <p:cNvPr id="112" name="Google Shape;112;p10"/>
            <p:cNvGrpSpPr/>
            <p:nvPr/>
          </p:nvGrpSpPr>
          <p:grpSpPr>
            <a:xfrm>
              <a:off x="1256450" y="1669249"/>
              <a:ext cx="2356147" cy="1894580"/>
              <a:chOff x="1225086" y="1329450"/>
              <a:chExt cx="2356147" cy="1894580"/>
            </a:xfrm>
          </p:grpSpPr>
          <p:sp>
            <p:nvSpPr>
              <p:cNvPr id="113" name="Google Shape;113;p10"/>
              <p:cNvSpPr/>
              <p:nvPr/>
            </p:nvSpPr>
            <p:spPr>
              <a:xfrm>
                <a:off x="1366865" y="1532713"/>
                <a:ext cx="1355509" cy="1304722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" name="Google Shape;114;p10"/>
              <p:cNvSpPr/>
              <p:nvPr/>
            </p:nvSpPr>
            <p:spPr>
              <a:xfrm>
                <a:off x="2113949" y="1532712"/>
                <a:ext cx="1355509" cy="1304722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1225086" y="1329450"/>
                <a:ext cx="2356147" cy="1805002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" name="Google Shape;116;p10"/>
              <p:cNvSpPr txBox="1"/>
              <p:nvPr/>
            </p:nvSpPr>
            <p:spPr>
              <a:xfrm>
                <a:off x="2255682" y="2020971"/>
                <a:ext cx="315404" cy="461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</a:t>
                </a:r>
                <a:endParaRPr/>
              </a:p>
            </p:txBody>
          </p:sp>
          <p:sp>
            <p:nvSpPr>
              <p:cNvPr id="117" name="Google Shape;117;p10"/>
              <p:cNvSpPr txBox="1"/>
              <p:nvPr/>
            </p:nvSpPr>
            <p:spPr>
              <a:xfrm>
                <a:off x="1250172" y="1340887"/>
                <a:ext cx="315404" cy="41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</a:t>
                </a:r>
                <a:endParaRPr/>
              </a:p>
            </p:txBody>
          </p:sp>
          <p:sp>
            <p:nvSpPr>
              <p:cNvPr id="118" name="Google Shape;118;p10"/>
              <p:cNvSpPr txBox="1"/>
              <p:nvPr/>
            </p:nvSpPr>
            <p:spPr>
              <a:xfrm>
                <a:off x="3210696" y="1348113"/>
                <a:ext cx="315404" cy="41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</a:t>
                </a:r>
                <a:endParaRPr/>
              </a:p>
            </p:txBody>
          </p:sp>
          <p:sp>
            <p:nvSpPr>
              <p:cNvPr id="119" name="Google Shape;119;p10"/>
              <p:cNvSpPr txBox="1"/>
              <p:nvPr/>
            </p:nvSpPr>
            <p:spPr>
              <a:xfrm>
                <a:off x="1664297" y="2003071"/>
                <a:ext cx="315404" cy="461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11</a:t>
                </a:r>
                <a:endParaRPr/>
              </a:p>
            </p:txBody>
          </p:sp>
          <p:sp>
            <p:nvSpPr>
              <p:cNvPr id="120" name="Google Shape;120;p10"/>
              <p:cNvSpPr txBox="1"/>
              <p:nvPr/>
            </p:nvSpPr>
            <p:spPr>
              <a:xfrm>
                <a:off x="2921565" y="2005875"/>
                <a:ext cx="315404" cy="461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8</a:t>
                </a:r>
                <a:endParaRPr/>
              </a:p>
            </p:txBody>
          </p:sp>
          <p:sp>
            <p:nvSpPr>
              <p:cNvPr id="121" name="Google Shape;121;p10"/>
              <p:cNvSpPr txBox="1"/>
              <p:nvPr/>
            </p:nvSpPr>
            <p:spPr>
              <a:xfrm>
                <a:off x="1612408" y="2762322"/>
                <a:ext cx="315404" cy="461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8</a:t>
                </a:r>
                <a:endParaRPr/>
              </a:p>
            </p:txBody>
          </p:sp>
        </p:grpSp>
        <p:sp>
          <p:nvSpPr>
            <p:cNvPr id="122" name="Google Shape;122;p10"/>
            <p:cNvSpPr/>
            <p:nvPr/>
          </p:nvSpPr>
          <p:spPr>
            <a:xfrm>
              <a:off x="1003816" y="1530749"/>
              <a:ext cx="243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ξ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3" name="Google Shape;123;p10"/>
          <p:cNvGrpSpPr/>
          <p:nvPr/>
        </p:nvGrpSpPr>
        <p:grpSpPr>
          <a:xfrm>
            <a:off x="5588864" y="2016853"/>
            <a:ext cx="2356147" cy="1058134"/>
            <a:chOff x="1225086" y="1329450"/>
            <a:chExt cx="2356147" cy="1805002"/>
          </a:xfrm>
        </p:grpSpPr>
        <p:sp>
          <p:nvSpPr>
            <p:cNvPr id="124" name="Google Shape;124;p10"/>
            <p:cNvSpPr/>
            <p:nvPr/>
          </p:nvSpPr>
          <p:spPr>
            <a:xfrm>
              <a:off x="1366865" y="1532713"/>
              <a:ext cx="1355509" cy="1304722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2113949" y="1532712"/>
              <a:ext cx="1355509" cy="1304722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225086" y="1329450"/>
              <a:ext cx="2356147" cy="1805002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" name="Google Shape;127;p10"/>
            <p:cNvSpPr txBox="1"/>
            <p:nvPr/>
          </p:nvSpPr>
          <p:spPr>
            <a:xfrm>
              <a:off x="1301894" y="2560435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/>
            </a:p>
          </p:txBody>
        </p:sp>
        <p:sp>
          <p:nvSpPr>
            <p:cNvPr id="128" name="Google Shape;128;p10"/>
            <p:cNvSpPr txBox="1"/>
            <p:nvPr/>
          </p:nvSpPr>
          <p:spPr>
            <a:xfrm>
              <a:off x="2255682" y="2064475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/>
            </a:p>
          </p:txBody>
        </p:sp>
        <p:sp>
          <p:nvSpPr>
            <p:cNvPr id="129" name="Google Shape;129;p10"/>
            <p:cNvSpPr txBox="1"/>
            <p:nvPr/>
          </p:nvSpPr>
          <p:spPr>
            <a:xfrm>
              <a:off x="1529675" y="1790371"/>
              <a:ext cx="22738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/>
            </a:p>
          </p:txBody>
        </p:sp>
        <p:sp>
          <p:nvSpPr>
            <p:cNvPr id="130" name="Google Shape;130;p10"/>
            <p:cNvSpPr txBox="1"/>
            <p:nvPr/>
          </p:nvSpPr>
          <p:spPr>
            <a:xfrm>
              <a:off x="2634001" y="1594334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/>
            </a:p>
          </p:txBody>
        </p:sp>
        <p:sp>
          <p:nvSpPr>
            <p:cNvPr id="131" name="Google Shape;131;p10"/>
            <p:cNvSpPr txBox="1"/>
            <p:nvPr/>
          </p:nvSpPr>
          <p:spPr>
            <a:xfrm>
              <a:off x="1830275" y="1719460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/>
            </a:p>
          </p:txBody>
        </p:sp>
        <p:sp>
          <p:nvSpPr>
            <p:cNvPr id="132" name="Google Shape;132;p10"/>
            <p:cNvSpPr txBox="1"/>
            <p:nvPr/>
          </p:nvSpPr>
          <p:spPr>
            <a:xfrm>
              <a:off x="1250172" y="1340887"/>
              <a:ext cx="3154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sp>
          <p:nvSpPr>
            <p:cNvPr id="133" name="Google Shape;133;p10"/>
            <p:cNvSpPr txBox="1"/>
            <p:nvPr/>
          </p:nvSpPr>
          <p:spPr>
            <a:xfrm>
              <a:off x="3210696" y="1348113"/>
              <a:ext cx="3154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sp>
          <p:nvSpPr>
            <p:cNvPr id="134" name="Google Shape;134;p10"/>
            <p:cNvSpPr txBox="1"/>
            <p:nvPr/>
          </p:nvSpPr>
          <p:spPr>
            <a:xfrm>
              <a:off x="1519409" y="2177033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endParaRPr/>
            </a:p>
          </p:txBody>
        </p:sp>
        <p:sp>
          <p:nvSpPr>
            <p:cNvPr id="135" name="Google Shape;135;p10"/>
            <p:cNvSpPr txBox="1"/>
            <p:nvPr/>
          </p:nvSpPr>
          <p:spPr>
            <a:xfrm>
              <a:off x="1813229" y="2372252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11</a:t>
              </a:r>
              <a:endParaRPr/>
            </a:p>
          </p:txBody>
        </p:sp>
        <p:sp>
          <p:nvSpPr>
            <p:cNvPr id="136" name="Google Shape;136;p10"/>
            <p:cNvSpPr txBox="1"/>
            <p:nvPr/>
          </p:nvSpPr>
          <p:spPr>
            <a:xfrm>
              <a:off x="2895927" y="1790370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/>
            </a:p>
          </p:txBody>
        </p:sp>
        <p:sp>
          <p:nvSpPr>
            <p:cNvPr id="137" name="Google Shape;137;p10"/>
            <p:cNvSpPr txBox="1"/>
            <p:nvPr/>
          </p:nvSpPr>
          <p:spPr>
            <a:xfrm>
              <a:off x="2755967" y="2098147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</a:t>
              </a:r>
              <a:endParaRPr/>
            </a:p>
          </p:txBody>
        </p:sp>
        <p:sp>
          <p:nvSpPr>
            <p:cNvPr id="138" name="Google Shape;138;p10"/>
            <p:cNvSpPr txBox="1"/>
            <p:nvPr/>
          </p:nvSpPr>
          <p:spPr>
            <a:xfrm>
              <a:off x="3006094" y="2311150"/>
              <a:ext cx="4221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</a:t>
              </a:r>
              <a:endParaRPr/>
            </a:p>
          </p:txBody>
        </p:sp>
        <p:sp>
          <p:nvSpPr>
            <p:cNvPr id="139" name="Google Shape;139;p10"/>
            <p:cNvSpPr txBox="1"/>
            <p:nvPr/>
          </p:nvSpPr>
          <p:spPr>
            <a:xfrm>
              <a:off x="2664185" y="2433543"/>
              <a:ext cx="42217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</a:t>
              </a:r>
              <a:endParaRPr/>
            </a:p>
          </p:txBody>
        </p:sp>
        <p:sp>
          <p:nvSpPr>
            <p:cNvPr id="140" name="Google Shape;140;p10"/>
            <p:cNvSpPr txBox="1"/>
            <p:nvPr/>
          </p:nvSpPr>
          <p:spPr>
            <a:xfrm>
              <a:off x="2310552" y="2747869"/>
              <a:ext cx="3154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</a:t>
              </a:r>
              <a:endParaRPr/>
            </a:p>
          </p:txBody>
        </p:sp>
      </p:grpSp>
      <p:sp>
        <p:nvSpPr>
          <p:cNvPr id="141" name="Google Shape;141;p10"/>
          <p:cNvSpPr/>
          <p:nvPr/>
        </p:nvSpPr>
        <p:spPr>
          <a:xfrm>
            <a:off x="5397458" y="1932860"/>
            <a:ext cx="2439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ξ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6179602" y="2432534"/>
            <a:ext cx="4221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/>
          </a:p>
        </p:txBody>
      </p:sp>
      <p:sp>
        <p:nvSpPr>
          <p:cNvPr id="143" name="Google Shape;143;p10"/>
          <p:cNvSpPr txBox="1"/>
          <p:nvPr/>
        </p:nvSpPr>
        <p:spPr>
          <a:xfrm>
            <a:off x="7434405" y="2357603"/>
            <a:ext cx="4221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/>
          </a:p>
        </p:txBody>
      </p:sp>
      <p:sp>
        <p:nvSpPr>
          <p:cNvPr id="144" name="Google Shape;144;p10"/>
          <p:cNvSpPr txBox="1"/>
          <p:nvPr/>
        </p:nvSpPr>
        <p:spPr>
          <a:xfrm>
            <a:off x="7568321" y="2837405"/>
            <a:ext cx="4221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/>
          </a:p>
        </p:txBody>
      </p:sp>
      <p:sp>
        <p:nvSpPr>
          <p:cNvPr id="145" name="Google Shape;145;p10"/>
          <p:cNvSpPr txBox="1"/>
          <p:nvPr/>
        </p:nvSpPr>
        <p:spPr>
          <a:xfrm>
            <a:off x="2534809" y="3090986"/>
            <a:ext cx="781051" cy="5610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6" name="Google Shape;146;p10"/>
          <p:cNvSpPr txBox="1"/>
          <p:nvPr/>
        </p:nvSpPr>
        <p:spPr>
          <a:xfrm>
            <a:off x="2925334" y="3382850"/>
            <a:ext cx="781051" cy="55983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7" name="Google Shape;147;p10"/>
          <p:cNvSpPr txBox="1"/>
          <p:nvPr/>
        </p:nvSpPr>
        <p:spPr>
          <a:xfrm>
            <a:off x="3264064" y="3672619"/>
            <a:ext cx="781051" cy="5610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3654407" y="3940897"/>
            <a:ext cx="781051" cy="56105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6981865" y="3032699"/>
            <a:ext cx="781051" cy="56105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7389185" y="3308407"/>
            <a:ext cx="781051" cy="56105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7727733" y="3603322"/>
            <a:ext cx="781051" cy="56105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2" name="Google Shape;152;p10"/>
          <p:cNvSpPr txBox="1"/>
          <p:nvPr/>
        </p:nvSpPr>
        <p:spPr>
          <a:xfrm>
            <a:off x="8118258" y="3780581"/>
            <a:ext cx="781051" cy="55496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458974" y="180575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Probability from Venn diagrams (2 sets)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500795" y="778163"/>
            <a:ext cx="3951101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5" r="0" t="-1053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4843758" y="680246"/>
            <a:ext cx="3841455" cy="5061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4. Adam completed a survey of 100 students to find out how many had a bicycle and if they played for a sports team.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64 students had a bicycle. 35 had a bicycle and played on a sports team. 24 do not have a bicycle or play on a sports team.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b) Work out the probability a student plays on a sport team given they have a bicycle.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1" name="Google Shape;161;p11"/>
          <p:cNvGrpSpPr/>
          <p:nvPr/>
        </p:nvGrpSpPr>
        <p:grpSpPr>
          <a:xfrm>
            <a:off x="5109984" y="2632213"/>
            <a:ext cx="3107404" cy="1114789"/>
            <a:chOff x="5991497" y="-128098"/>
            <a:chExt cx="2827725" cy="1517191"/>
          </a:xfrm>
        </p:grpSpPr>
        <p:grpSp>
          <p:nvGrpSpPr>
            <p:cNvPr id="162" name="Google Shape;162;p11"/>
            <p:cNvGrpSpPr/>
            <p:nvPr/>
          </p:nvGrpSpPr>
          <p:grpSpPr>
            <a:xfrm>
              <a:off x="6265334" y="-76498"/>
              <a:ext cx="2553888" cy="1465591"/>
              <a:chOff x="1225086" y="1261320"/>
              <a:chExt cx="2356147" cy="1998722"/>
            </a:xfrm>
          </p:grpSpPr>
          <p:sp>
            <p:nvSpPr>
              <p:cNvPr id="163" name="Google Shape;163;p11"/>
              <p:cNvSpPr/>
              <p:nvPr/>
            </p:nvSpPr>
            <p:spPr>
              <a:xfrm>
                <a:off x="1366865" y="1532713"/>
                <a:ext cx="1355509" cy="1304722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>
                <a:off x="2113949" y="1532712"/>
                <a:ext cx="1355509" cy="1304722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>
                <a:off x="1225086" y="1329450"/>
                <a:ext cx="2356147" cy="1805002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6" name="Google Shape;166;p11"/>
              <p:cNvSpPr txBox="1"/>
              <p:nvPr/>
            </p:nvSpPr>
            <p:spPr>
              <a:xfrm>
                <a:off x="2255682" y="2064474"/>
                <a:ext cx="378375" cy="628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35</a:t>
                </a:r>
                <a:endParaRPr/>
              </a:p>
            </p:txBody>
          </p:sp>
          <p:sp>
            <p:nvSpPr>
              <p:cNvPr id="167" name="Google Shape;167;p11"/>
              <p:cNvSpPr txBox="1"/>
              <p:nvPr/>
            </p:nvSpPr>
            <p:spPr>
              <a:xfrm>
                <a:off x="1250172" y="1340887"/>
                <a:ext cx="315404" cy="628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</a:t>
                </a:r>
                <a:endParaRPr/>
              </a:p>
            </p:txBody>
          </p:sp>
          <p:sp>
            <p:nvSpPr>
              <p:cNvPr id="168" name="Google Shape;168;p11"/>
              <p:cNvSpPr txBox="1"/>
              <p:nvPr/>
            </p:nvSpPr>
            <p:spPr>
              <a:xfrm>
                <a:off x="3236969" y="1261320"/>
                <a:ext cx="315404" cy="628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</a:t>
                </a:r>
                <a:endParaRPr/>
              </a:p>
            </p:txBody>
          </p:sp>
          <p:sp>
            <p:nvSpPr>
              <p:cNvPr id="169" name="Google Shape;169;p11"/>
              <p:cNvSpPr txBox="1"/>
              <p:nvPr/>
            </p:nvSpPr>
            <p:spPr>
              <a:xfrm>
                <a:off x="1664296" y="2046575"/>
                <a:ext cx="392194" cy="628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29</a:t>
                </a:r>
                <a:endParaRPr/>
              </a:p>
            </p:txBody>
          </p:sp>
          <p:sp>
            <p:nvSpPr>
              <p:cNvPr id="170" name="Google Shape;170;p11"/>
              <p:cNvSpPr txBox="1"/>
              <p:nvPr/>
            </p:nvSpPr>
            <p:spPr>
              <a:xfrm>
                <a:off x="2921565" y="2049377"/>
                <a:ext cx="315404" cy="628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12</a:t>
                </a:r>
                <a:endParaRPr/>
              </a:p>
            </p:txBody>
          </p:sp>
          <p:sp>
            <p:nvSpPr>
              <p:cNvPr id="171" name="Google Shape;171;p11"/>
              <p:cNvSpPr txBox="1"/>
              <p:nvPr/>
            </p:nvSpPr>
            <p:spPr>
              <a:xfrm>
                <a:off x="1306104" y="2631673"/>
                <a:ext cx="574876" cy="628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24</a:t>
                </a:r>
                <a:endParaRPr/>
              </a:p>
            </p:txBody>
          </p:sp>
        </p:grpSp>
        <p:sp>
          <p:nvSpPr>
            <p:cNvPr id="172" name="Google Shape;172;p11"/>
            <p:cNvSpPr/>
            <p:nvPr/>
          </p:nvSpPr>
          <p:spPr>
            <a:xfrm>
              <a:off x="5991497" y="-128098"/>
              <a:ext cx="243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ξ</a:t>
              </a:r>
              <a:endParaRPr b="0" i="0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3" name="Google Shape;173;p11"/>
          <p:cNvSpPr txBox="1"/>
          <p:nvPr/>
        </p:nvSpPr>
        <p:spPr>
          <a:xfrm>
            <a:off x="2488245" y="2952395"/>
            <a:ext cx="781051" cy="55983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2911606" y="3219268"/>
            <a:ext cx="781051" cy="55983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3310665" y="3500441"/>
            <a:ext cx="742573" cy="55861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6" name="Google Shape;176;p11"/>
          <p:cNvSpPr txBox="1"/>
          <p:nvPr/>
        </p:nvSpPr>
        <p:spPr>
          <a:xfrm>
            <a:off x="3579120" y="3781614"/>
            <a:ext cx="781051" cy="55861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77" name="Google Shape;177;p11"/>
          <p:cNvGrpSpPr/>
          <p:nvPr/>
        </p:nvGrpSpPr>
        <p:grpSpPr>
          <a:xfrm>
            <a:off x="751395" y="1555423"/>
            <a:ext cx="2827725" cy="1480152"/>
            <a:chOff x="1003816" y="1530749"/>
            <a:chExt cx="2608781" cy="2018579"/>
          </a:xfrm>
        </p:grpSpPr>
        <p:grpSp>
          <p:nvGrpSpPr>
            <p:cNvPr id="178" name="Google Shape;178;p11"/>
            <p:cNvGrpSpPr/>
            <p:nvPr/>
          </p:nvGrpSpPr>
          <p:grpSpPr>
            <a:xfrm>
              <a:off x="1256450" y="1669249"/>
              <a:ext cx="2356147" cy="1880079"/>
              <a:chOff x="1225086" y="1329450"/>
              <a:chExt cx="2356147" cy="1880079"/>
            </a:xfrm>
          </p:grpSpPr>
          <p:sp>
            <p:nvSpPr>
              <p:cNvPr id="179" name="Google Shape;179;p11"/>
              <p:cNvSpPr/>
              <p:nvPr/>
            </p:nvSpPr>
            <p:spPr>
              <a:xfrm>
                <a:off x="1366865" y="1532713"/>
                <a:ext cx="1355509" cy="1304722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>
                <a:off x="2113949" y="1532712"/>
                <a:ext cx="1355509" cy="1304722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>
                <a:off x="1225086" y="1329450"/>
                <a:ext cx="2356147" cy="1805002"/>
              </a:xfrm>
              <a:prstGeom prst="rect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2" name="Google Shape;182;p11"/>
              <p:cNvSpPr txBox="1"/>
              <p:nvPr/>
            </p:nvSpPr>
            <p:spPr>
              <a:xfrm>
                <a:off x="2255682" y="2064474"/>
                <a:ext cx="315404" cy="461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7</a:t>
                </a:r>
                <a:endParaRPr/>
              </a:p>
            </p:txBody>
          </p:sp>
          <p:sp>
            <p:nvSpPr>
              <p:cNvPr id="183" name="Google Shape;183;p11"/>
              <p:cNvSpPr txBox="1"/>
              <p:nvPr/>
            </p:nvSpPr>
            <p:spPr>
              <a:xfrm>
                <a:off x="1250172" y="1340887"/>
                <a:ext cx="315404" cy="41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</a:t>
                </a:r>
                <a:endParaRPr/>
              </a:p>
            </p:txBody>
          </p:sp>
          <p:sp>
            <p:nvSpPr>
              <p:cNvPr id="184" name="Google Shape;184;p11"/>
              <p:cNvSpPr txBox="1"/>
              <p:nvPr/>
            </p:nvSpPr>
            <p:spPr>
              <a:xfrm>
                <a:off x="3210696" y="1348113"/>
                <a:ext cx="315404" cy="419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</a:t>
                </a:r>
                <a:endParaRPr/>
              </a:p>
            </p:txBody>
          </p:sp>
          <p:sp>
            <p:nvSpPr>
              <p:cNvPr id="185" name="Google Shape;185;p11"/>
              <p:cNvSpPr txBox="1"/>
              <p:nvPr/>
            </p:nvSpPr>
            <p:spPr>
              <a:xfrm>
                <a:off x="1664297" y="2046573"/>
                <a:ext cx="315404" cy="461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7</a:t>
                </a:r>
                <a:endParaRPr/>
              </a:p>
            </p:txBody>
          </p:sp>
          <p:sp>
            <p:nvSpPr>
              <p:cNvPr id="186" name="Google Shape;186;p11"/>
              <p:cNvSpPr txBox="1"/>
              <p:nvPr/>
            </p:nvSpPr>
            <p:spPr>
              <a:xfrm>
                <a:off x="2921565" y="2049378"/>
                <a:ext cx="315404" cy="461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4</a:t>
                </a:r>
                <a:endParaRPr/>
              </a:p>
            </p:txBody>
          </p:sp>
          <p:sp>
            <p:nvSpPr>
              <p:cNvPr id="187" name="Google Shape;187;p11"/>
              <p:cNvSpPr txBox="1"/>
              <p:nvPr/>
            </p:nvSpPr>
            <p:spPr>
              <a:xfrm>
                <a:off x="1612408" y="2747821"/>
                <a:ext cx="315404" cy="461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</a:t>
                </a:r>
                <a:endParaRPr/>
              </a:p>
            </p:txBody>
          </p:sp>
        </p:grpSp>
        <p:sp>
          <p:nvSpPr>
            <p:cNvPr id="188" name="Google Shape;188;p11"/>
            <p:cNvSpPr/>
            <p:nvPr/>
          </p:nvSpPr>
          <p:spPr>
            <a:xfrm>
              <a:off x="1003816" y="1530749"/>
              <a:ext cx="243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ξ</a:t>
              </a:r>
              <a:endPara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9" name="Google Shape;189;p11"/>
          <p:cNvSpPr txBox="1"/>
          <p:nvPr/>
        </p:nvSpPr>
        <p:spPr>
          <a:xfrm>
            <a:off x="8413319" y="3639153"/>
            <a:ext cx="781051" cy="55983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