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00A48FD-6792-4785-90D8-39F2E2D782DC}">
  <a:tblStyle styleId="{000A48FD-6792-4785-90D8-39F2E2D782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5954b914b_4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95954b914b_4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7c9698f1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7c9698f1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7c9698f1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7c9698f1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7c9698f19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7c9698f19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53adc8406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53adc8406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7c9698f19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7c9698f19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7c9698f19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7c9698f19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53adc8406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53adc8406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7c9698f19_0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97c9698f19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917950" y="3186950"/>
            <a:ext cx="163542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Talking about work experience (Part 1/2)</a:t>
            </a:r>
            <a:endParaRPr>
              <a:solidFill>
                <a:srgbClr val="4B3241"/>
              </a:solidFill>
            </a:endParaRPr>
          </a:p>
          <a:p>
            <a:pPr indent="-558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200"/>
              <a:buChar char="-"/>
            </a:pPr>
            <a:r>
              <a:rPr lang="en-GB" sz="5200">
                <a:solidFill>
                  <a:srgbClr val="4B3241"/>
                </a:solidFill>
              </a:rPr>
              <a:t>Using the present and perfect tenses</a:t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rgbClr val="4B3241"/>
                </a:solidFill>
              </a:rPr>
              <a:t>Downloadable Resource</a:t>
            </a:r>
            <a:endParaRPr sz="5200"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Sheikh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17320350" y="8457325"/>
            <a:ext cx="967800" cy="1870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>
            <p:ph type="title"/>
          </p:nvPr>
        </p:nvSpPr>
        <p:spPr>
          <a:xfrm>
            <a:off x="918000" y="981775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chemeClr val="dk2"/>
                </a:solidFill>
              </a:rPr>
              <a:t>Talking about work experience</a:t>
            </a:r>
            <a:endParaRPr sz="5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800">
              <a:solidFill>
                <a:schemeClr val="dk2"/>
              </a:solidFill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17112320" y="4316383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17112320" y="5090718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>
            <a:off x="17165941" y="5826734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3"/>
          <p:cNvSpPr txBox="1"/>
          <p:nvPr/>
        </p:nvSpPr>
        <p:spPr>
          <a:xfrm>
            <a:off x="17112320" y="2732850"/>
            <a:ext cx="863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3"/>
          <p:cNvSpPr txBox="1"/>
          <p:nvPr/>
        </p:nvSpPr>
        <p:spPr>
          <a:xfrm>
            <a:off x="17058699" y="3488026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11297600" y="2950525"/>
            <a:ext cx="46353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3"/>
          <p:cNvSpPr txBox="1"/>
          <p:nvPr/>
        </p:nvSpPr>
        <p:spPr>
          <a:xfrm>
            <a:off x="11297600" y="4125175"/>
            <a:ext cx="46353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3"/>
          <p:cNvSpPr txBox="1"/>
          <p:nvPr/>
        </p:nvSpPr>
        <p:spPr>
          <a:xfrm>
            <a:off x="11297600" y="5299825"/>
            <a:ext cx="4635300" cy="107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3"/>
          <p:cNvSpPr txBox="1"/>
          <p:nvPr/>
        </p:nvSpPr>
        <p:spPr>
          <a:xfrm>
            <a:off x="11297600" y="6548888"/>
            <a:ext cx="4635300" cy="107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J’aide les mécaniciens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3"/>
          <p:cNvSpPr txBox="1"/>
          <p:nvPr/>
        </p:nvSpPr>
        <p:spPr>
          <a:xfrm>
            <a:off x="11297600" y="7797950"/>
            <a:ext cx="4635300" cy="121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J’ai aidé les mécaniciens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01" name="Google Shape;201;p23"/>
          <p:cNvGraphicFramePr/>
          <p:nvPr/>
        </p:nvGraphicFramePr>
        <p:xfrm>
          <a:off x="918000" y="311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{000A48FD-6792-4785-90D8-39F2E2D782DC}</a:tableStyleId>
              </a:tblPr>
              <a:tblGrid>
                <a:gridCol w="10345100"/>
              </a:tblGrid>
              <a:tr h="1120100">
                <a:tc>
                  <a:txBody>
                    <a:bodyPr/>
                    <a:lstStyle/>
                    <a:p>
                      <a:pPr indent="-450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0"/>
                        <a:buFont typeface="Montserrat"/>
                        <a:buAutoNum type="arabicPeriod"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Past participles of regular -er verbs end in ... 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 Past participles of regular -ir verbs end in ... 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  Past participles of regular -re verbs end in ... 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 I help the mechanics = 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 I helped the mechanics = 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samedi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5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cela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7515121" y="59369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devoir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/>
          <p:nvPr/>
        </p:nvSpPr>
        <p:spPr>
          <a:xfrm>
            <a:off x="7115700" y="914475"/>
            <a:ext cx="33597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 e 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 rotWithShape="1">
          <a:blip r:embed="rId4">
            <a:alphaModFix/>
          </a:blip>
          <a:srcRect b="40970" l="13471" r="61092" t="31127"/>
          <a:stretch/>
        </p:blipFill>
        <p:spPr>
          <a:xfrm>
            <a:off x="1828850" y="3379777"/>
            <a:ext cx="4651848" cy="287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3" name="Google Shape;93;p15"/>
          <p:cNvSpPr/>
          <p:nvPr/>
        </p:nvSpPr>
        <p:spPr>
          <a:xfrm>
            <a:off x="7371725" y="6900075"/>
            <a:ext cx="353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[to have to]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13152025" y="3595725"/>
            <a:ext cx="187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[that]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bébé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 flipH="1">
            <a:off x="13151951" y="2465725"/>
            <a:ext cx="42180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éléphone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8295321" y="5905576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été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/>
        </p:nvSpPr>
        <p:spPr>
          <a:xfrm>
            <a:off x="7780125" y="710850"/>
            <a:ext cx="3887400" cy="19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 é 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4" name="Google Shape;104;p16"/>
          <p:cNvPicPr preferRelativeResize="0"/>
          <p:nvPr/>
        </p:nvPicPr>
        <p:blipFill rotWithShape="1">
          <a:blip r:embed="rId4">
            <a:alphaModFix/>
          </a:blip>
          <a:srcRect b="28381" l="13472" r="72499" t="45445"/>
          <a:stretch/>
        </p:blipFill>
        <p:spPr>
          <a:xfrm>
            <a:off x="2141150" y="3532176"/>
            <a:ext cx="2565398" cy="26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/>
          <p:nvPr/>
        </p:nvSpPr>
        <p:spPr>
          <a:xfrm>
            <a:off x="7861350" y="6976275"/>
            <a:ext cx="2565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[summer]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03350" y="3750825"/>
            <a:ext cx="3115200" cy="2076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Google Shape;111;p17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{000A48FD-6792-4785-90D8-39F2E2D782DC}</a:tableStyleId>
              </a:tblPr>
              <a:tblGrid>
                <a:gridCol w="7272850"/>
                <a:gridCol w="70680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ervir les clients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serve/serving customers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anger les vêtements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tidy/tidying clothes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ider les mécaniciens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help/helping mechanics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aper des documents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type/typing documents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aver les cheveux des clients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wash/washing customers’ hair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aire du café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make/making coffee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épondre au téléphone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answer/answering the phone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aire des photocopies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make/ making photocopies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prendre des réservations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take/taking bookings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nvoyer des e-mails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send/sending emails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15470800" y="3249950"/>
            <a:ext cx="2336700" cy="38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Remember: infinitives can be translated as ‘to…’ as well as the gerund ‘...ing’.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19" name="Google Shape;119;p18"/>
          <p:cNvCxnSpPr/>
          <p:nvPr/>
        </p:nvCxnSpPr>
        <p:spPr>
          <a:xfrm>
            <a:off x="8747363" y="3040700"/>
            <a:ext cx="8700" cy="469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20" name="Google Shape;120;p18"/>
          <p:cNvSpPr txBox="1"/>
          <p:nvPr>
            <p:ph type="title"/>
          </p:nvPr>
        </p:nvSpPr>
        <p:spPr>
          <a:xfrm>
            <a:off x="753700" y="890050"/>
            <a:ext cx="148245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 Using the present and perfect tenses - </a:t>
            </a:r>
            <a:r>
              <a:rPr i="1" lang="en-GB">
                <a:solidFill>
                  <a:schemeClr val="dk2"/>
                </a:solidFill>
              </a:rPr>
              <a:t>er</a:t>
            </a:r>
            <a:r>
              <a:rPr lang="en-GB">
                <a:solidFill>
                  <a:schemeClr val="dk2"/>
                </a:solidFill>
              </a:rPr>
              <a:t> verbs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1213950" y="2361813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500"/>
              <a:t>Je </a:t>
            </a:r>
            <a:r>
              <a:rPr i="1" lang="en-GB" sz="3500"/>
              <a:t>tap</a:t>
            </a:r>
            <a:r>
              <a:rPr b="1" i="1" lang="en-GB" sz="3500"/>
              <a:t>e </a:t>
            </a:r>
            <a:r>
              <a:rPr i="1" lang="en-GB" sz="3500"/>
              <a:t>des documents.</a:t>
            </a:r>
            <a:endParaRPr i="1"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9629850" y="2357663"/>
            <a:ext cx="7767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i="1" lang="en-GB" sz="3500"/>
              <a:t>J’ai </a:t>
            </a:r>
            <a:r>
              <a:rPr i="1" lang="en-GB" sz="3500"/>
              <a:t>tap</a:t>
            </a:r>
            <a:r>
              <a:rPr b="1" i="1" lang="en-GB" sz="3500"/>
              <a:t>é </a:t>
            </a:r>
            <a:r>
              <a:rPr i="1" lang="en-GB" sz="3500"/>
              <a:t>des documents.</a:t>
            </a:r>
            <a:endParaRPr i="1" sz="2800"/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9468000" y="6060425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I have </a:t>
            </a:r>
            <a:r>
              <a:rPr lang="en-GB" sz="3500"/>
              <a:t>typ</a:t>
            </a:r>
            <a:r>
              <a:rPr b="1" lang="en-GB" sz="3500"/>
              <a:t>ed</a:t>
            </a:r>
            <a:r>
              <a:rPr lang="en-GB" sz="3500"/>
              <a:t> documents.</a:t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9468000" y="7001300"/>
            <a:ext cx="7767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I </a:t>
            </a:r>
            <a:r>
              <a:rPr lang="en-GB" sz="3500"/>
              <a:t>typ</a:t>
            </a:r>
            <a:r>
              <a:rPr b="1" lang="en-GB" sz="3500"/>
              <a:t>ed </a:t>
            </a:r>
            <a:r>
              <a:rPr lang="en-GB" sz="3500"/>
              <a:t>documents.</a:t>
            </a:r>
            <a:endParaRPr sz="2800"/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2400825" y="6468525"/>
            <a:ext cx="7767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I type </a:t>
            </a:r>
            <a:r>
              <a:rPr lang="en-GB" sz="3500"/>
              <a:t>documents</a:t>
            </a:r>
            <a:r>
              <a:rPr lang="en-GB" sz="3500"/>
              <a:t>.</a:t>
            </a:r>
            <a:endParaRPr sz="2800"/>
          </a:p>
        </p:txBody>
      </p:sp>
      <p:sp>
        <p:nvSpPr>
          <p:cNvPr id="126" name="Google Shape;126;p18"/>
          <p:cNvSpPr txBox="1"/>
          <p:nvPr/>
        </p:nvSpPr>
        <p:spPr>
          <a:xfrm>
            <a:off x="972775" y="8093650"/>
            <a:ext cx="162630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</a:t>
            </a:r>
            <a:r>
              <a:rPr b="1"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-er</a:t>
            </a:r>
            <a:r>
              <a:rPr b="1"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verbs</a:t>
            </a:r>
            <a:r>
              <a:rPr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like </a:t>
            </a:r>
            <a:r>
              <a:rPr i="1"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taper</a:t>
            </a:r>
            <a:r>
              <a:rPr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past participle</a:t>
            </a:r>
            <a:r>
              <a:rPr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ends in </a:t>
            </a:r>
            <a:r>
              <a:rPr b="1" i="1"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2638" y="3279175"/>
            <a:ext cx="3999130" cy="24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2514" y="3354488"/>
            <a:ext cx="3999130" cy="244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34" name="Google Shape;134;p19"/>
          <p:cNvCxnSpPr/>
          <p:nvPr/>
        </p:nvCxnSpPr>
        <p:spPr>
          <a:xfrm>
            <a:off x="8747363" y="3040700"/>
            <a:ext cx="8700" cy="469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35" name="Google Shape;135;p19"/>
          <p:cNvSpPr txBox="1"/>
          <p:nvPr>
            <p:ph type="title"/>
          </p:nvPr>
        </p:nvSpPr>
        <p:spPr>
          <a:xfrm>
            <a:off x="753700" y="890050"/>
            <a:ext cx="148245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 Using the present and perfect tenses - </a:t>
            </a:r>
            <a:r>
              <a:rPr i="1" lang="en-GB">
                <a:solidFill>
                  <a:schemeClr val="dk2"/>
                </a:solidFill>
              </a:rPr>
              <a:t>i</a:t>
            </a:r>
            <a:r>
              <a:rPr i="1" lang="en-GB">
                <a:solidFill>
                  <a:schemeClr val="dk2"/>
                </a:solidFill>
              </a:rPr>
              <a:t>r</a:t>
            </a:r>
            <a:r>
              <a:rPr lang="en-GB">
                <a:solidFill>
                  <a:schemeClr val="dk2"/>
                </a:solidFill>
              </a:rPr>
              <a:t> verbs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6" name="Google Shape;136;p19"/>
          <p:cNvSpPr txBox="1"/>
          <p:nvPr>
            <p:ph idx="1" type="body"/>
          </p:nvPr>
        </p:nvSpPr>
        <p:spPr>
          <a:xfrm>
            <a:off x="1431275" y="2357663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500"/>
              <a:t>Je </a:t>
            </a:r>
            <a:r>
              <a:rPr i="1" lang="en-GB" sz="3500"/>
              <a:t>ser</a:t>
            </a:r>
            <a:r>
              <a:rPr b="1" i="1" lang="en-GB" sz="3500"/>
              <a:t>s</a:t>
            </a:r>
            <a:r>
              <a:rPr b="1" i="1" lang="en-GB" sz="3500"/>
              <a:t> </a:t>
            </a:r>
            <a:r>
              <a:rPr i="1" lang="en-GB" sz="3500"/>
              <a:t>les clients.</a:t>
            </a:r>
            <a:endParaRPr i="1"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37" name="Google Shape;137;p19"/>
          <p:cNvSpPr txBox="1"/>
          <p:nvPr>
            <p:ph idx="1" type="body"/>
          </p:nvPr>
        </p:nvSpPr>
        <p:spPr>
          <a:xfrm>
            <a:off x="9629850" y="2357663"/>
            <a:ext cx="7767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i="1" lang="en-GB" sz="3500"/>
              <a:t>J’ai </a:t>
            </a:r>
            <a:r>
              <a:rPr i="1" lang="en-GB" sz="3500"/>
              <a:t>serv</a:t>
            </a:r>
            <a:r>
              <a:rPr b="1" i="1" lang="en-GB" sz="3500"/>
              <a:t>i</a:t>
            </a:r>
            <a:r>
              <a:rPr b="1" i="1" lang="en-GB" sz="3500"/>
              <a:t> </a:t>
            </a:r>
            <a:r>
              <a:rPr i="1" lang="en-GB" sz="3500"/>
              <a:t>les clients</a:t>
            </a:r>
            <a:r>
              <a:rPr i="1" lang="en-GB" sz="3500"/>
              <a:t>.</a:t>
            </a:r>
            <a:endParaRPr i="1" sz="2800"/>
          </a:p>
        </p:txBody>
      </p:sp>
      <p:sp>
        <p:nvSpPr>
          <p:cNvPr id="138" name="Google Shape;138;p19"/>
          <p:cNvSpPr txBox="1"/>
          <p:nvPr>
            <p:ph idx="1" type="body"/>
          </p:nvPr>
        </p:nvSpPr>
        <p:spPr>
          <a:xfrm>
            <a:off x="9468000" y="6574975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I have </a:t>
            </a:r>
            <a:r>
              <a:rPr lang="en-GB" sz="3500"/>
              <a:t>serv</a:t>
            </a:r>
            <a:r>
              <a:rPr b="1" lang="en-GB" sz="3500"/>
              <a:t>ed</a:t>
            </a:r>
            <a:r>
              <a:rPr lang="en-GB" sz="3500"/>
              <a:t> customers.</a:t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>
            <a:off x="9468000" y="7309075"/>
            <a:ext cx="7767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I </a:t>
            </a:r>
            <a:r>
              <a:rPr lang="en-GB" sz="3500"/>
              <a:t>serv</a:t>
            </a:r>
            <a:r>
              <a:rPr b="1" lang="en-GB" sz="3500"/>
              <a:t>ed </a:t>
            </a:r>
            <a:r>
              <a:rPr lang="en-GB" sz="3500"/>
              <a:t>customers</a:t>
            </a:r>
            <a:r>
              <a:rPr lang="en-GB" sz="3500"/>
              <a:t>.</a:t>
            </a:r>
            <a:endParaRPr sz="2800"/>
          </a:p>
        </p:txBody>
      </p:sp>
      <p:sp>
        <p:nvSpPr>
          <p:cNvPr id="140" name="Google Shape;140;p19"/>
          <p:cNvSpPr txBox="1"/>
          <p:nvPr>
            <p:ph idx="1" type="body"/>
          </p:nvPr>
        </p:nvSpPr>
        <p:spPr>
          <a:xfrm>
            <a:off x="1700100" y="6748588"/>
            <a:ext cx="7767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I serve </a:t>
            </a:r>
            <a:r>
              <a:rPr lang="en-GB" sz="3500"/>
              <a:t>customers</a:t>
            </a:r>
            <a:r>
              <a:rPr lang="en-GB" sz="3500"/>
              <a:t>.</a:t>
            </a:r>
            <a:endParaRPr sz="2800"/>
          </a:p>
        </p:txBody>
      </p:sp>
      <p:sp>
        <p:nvSpPr>
          <p:cNvPr id="141" name="Google Shape;141;p19"/>
          <p:cNvSpPr txBox="1"/>
          <p:nvPr/>
        </p:nvSpPr>
        <p:spPr>
          <a:xfrm>
            <a:off x="972775" y="8093650"/>
            <a:ext cx="162630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</a:t>
            </a:r>
            <a:r>
              <a:rPr b="1"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-ir</a:t>
            </a:r>
            <a:r>
              <a:rPr b="1"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verbs</a:t>
            </a:r>
            <a:r>
              <a:rPr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like </a:t>
            </a:r>
            <a:r>
              <a:rPr i="1"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servir</a:t>
            </a:r>
            <a:r>
              <a:rPr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past participle</a:t>
            </a:r>
            <a:r>
              <a:rPr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ends in </a:t>
            </a:r>
            <a:r>
              <a:rPr b="1" i="1"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0100" y="3288037"/>
            <a:ext cx="4002398" cy="284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9850" y="3408574"/>
            <a:ext cx="4002398" cy="284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49" name="Google Shape;149;p20"/>
          <p:cNvCxnSpPr/>
          <p:nvPr/>
        </p:nvCxnSpPr>
        <p:spPr>
          <a:xfrm>
            <a:off x="8747363" y="3040700"/>
            <a:ext cx="8700" cy="469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50" name="Google Shape;150;p20"/>
          <p:cNvSpPr txBox="1"/>
          <p:nvPr>
            <p:ph type="title"/>
          </p:nvPr>
        </p:nvSpPr>
        <p:spPr>
          <a:xfrm>
            <a:off x="753700" y="890050"/>
            <a:ext cx="148245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 Using the present and perfect tenses - </a:t>
            </a:r>
            <a:r>
              <a:rPr i="1" lang="en-GB">
                <a:solidFill>
                  <a:schemeClr val="dk2"/>
                </a:solidFill>
              </a:rPr>
              <a:t>re</a:t>
            </a:r>
            <a:r>
              <a:rPr lang="en-GB">
                <a:solidFill>
                  <a:schemeClr val="dk2"/>
                </a:solidFill>
              </a:rPr>
              <a:t> verbs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1" name="Google Shape;151;p20"/>
          <p:cNvSpPr txBox="1"/>
          <p:nvPr>
            <p:ph idx="1" type="body"/>
          </p:nvPr>
        </p:nvSpPr>
        <p:spPr>
          <a:xfrm>
            <a:off x="1213950" y="2361813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500"/>
              <a:t>Je </a:t>
            </a:r>
            <a:r>
              <a:rPr i="1" lang="en-GB" sz="3500"/>
              <a:t>répond</a:t>
            </a:r>
            <a:r>
              <a:rPr b="1" i="1" lang="en-GB" sz="3500"/>
              <a:t>s</a:t>
            </a:r>
            <a:r>
              <a:rPr b="1" i="1" lang="en-GB" sz="3500"/>
              <a:t> </a:t>
            </a:r>
            <a:r>
              <a:rPr i="1" lang="en-GB" sz="3500"/>
              <a:t>au téléphone</a:t>
            </a:r>
            <a:r>
              <a:rPr i="1" lang="en-GB" sz="3500"/>
              <a:t>.</a:t>
            </a:r>
            <a:endParaRPr i="1"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52" name="Google Shape;152;p20"/>
          <p:cNvSpPr txBox="1"/>
          <p:nvPr>
            <p:ph idx="1" type="body"/>
          </p:nvPr>
        </p:nvSpPr>
        <p:spPr>
          <a:xfrm>
            <a:off x="9629850" y="2357663"/>
            <a:ext cx="7767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i="1" lang="en-GB" sz="3500"/>
              <a:t>J’ai </a:t>
            </a:r>
            <a:r>
              <a:rPr i="1" lang="en-GB" sz="3500"/>
              <a:t>répond</a:t>
            </a:r>
            <a:r>
              <a:rPr b="1" i="1" lang="en-GB" sz="3500"/>
              <a:t>u</a:t>
            </a:r>
            <a:r>
              <a:rPr b="1" i="1" lang="en-GB" sz="3500"/>
              <a:t> </a:t>
            </a:r>
            <a:r>
              <a:rPr i="1" lang="en-GB" sz="3500"/>
              <a:t>au</a:t>
            </a:r>
            <a:r>
              <a:rPr i="1" lang="en-GB" sz="3500"/>
              <a:t> téléphone.</a:t>
            </a:r>
            <a:endParaRPr i="1" sz="2800"/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9468000" y="6574975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I have </a:t>
            </a:r>
            <a:r>
              <a:rPr lang="en-GB" sz="3500"/>
              <a:t>answer</a:t>
            </a:r>
            <a:r>
              <a:rPr b="1" lang="en-GB" sz="3500"/>
              <a:t>ed</a:t>
            </a:r>
            <a:r>
              <a:rPr lang="en-GB" sz="3500"/>
              <a:t> the phone.</a:t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54" name="Google Shape;154;p20"/>
          <p:cNvSpPr txBox="1"/>
          <p:nvPr>
            <p:ph idx="1" type="body"/>
          </p:nvPr>
        </p:nvSpPr>
        <p:spPr>
          <a:xfrm>
            <a:off x="9468000" y="7309075"/>
            <a:ext cx="7767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I </a:t>
            </a:r>
            <a:r>
              <a:rPr lang="en-GB" sz="3500"/>
              <a:t>answer</a:t>
            </a:r>
            <a:r>
              <a:rPr b="1" lang="en-GB" sz="3500"/>
              <a:t>ed </a:t>
            </a:r>
            <a:r>
              <a:rPr lang="en-GB" sz="3500"/>
              <a:t>the phone</a:t>
            </a:r>
            <a:r>
              <a:rPr lang="en-GB" sz="3500"/>
              <a:t>.</a:t>
            </a:r>
            <a:endParaRPr sz="2800"/>
          </a:p>
        </p:txBody>
      </p:sp>
      <p:sp>
        <p:nvSpPr>
          <p:cNvPr id="155" name="Google Shape;155;p20"/>
          <p:cNvSpPr txBox="1"/>
          <p:nvPr>
            <p:ph idx="1" type="body"/>
          </p:nvPr>
        </p:nvSpPr>
        <p:spPr>
          <a:xfrm>
            <a:off x="2078650" y="6574975"/>
            <a:ext cx="7767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I answer </a:t>
            </a:r>
            <a:r>
              <a:rPr lang="en-GB" sz="3500"/>
              <a:t>the phone</a:t>
            </a:r>
            <a:r>
              <a:rPr lang="en-GB" sz="3500"/>
              <a:t>.</a:t>
            </a:r>
            <a:endParaRPr sz="2800"/>
          </a:p>
        </p:txBody>
      </p:sp>
      <p:sp>
        <p:nvSpPr>
          <p:cNvPr id="156" name="Google Shape;156;p20"/>
          <p:cNvSpPr txBox="1"/>
          <p:nvPr/>
        </p:nvSpPr>
        <p:spPr>
          <a:xfrm>
            <a:off x="917950" y="8319650"/>
            <a:ext cx="16263000" cy="1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</a:t>
            </a:r>
            <a:r>
              <a:rPr b="1"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-re</a:t>
            </a:r>
            <a:r>
              <a:rPr b="1"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verbs</a:t>
            </a:r>
            <a:r>
              <a:rPr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like </a:t>
            </a:r>
            <a:r>
              <a:rPr i="1"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répondre</a:t>
            </a:r>
            <a:r>
              <a:rPr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past participle</a:t>
            </a:r>
            <a:r>
              <a:rPr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ends in </a:t>
            </a:r>
            <a:r>
              <a:rPr b="1" i="1"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2475" y="3095937"/>
            <a:ext cx="4019458" cy="2679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6550" y="3171500"/>
            <a:ext cx="4019458" cy="26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64" name="Google Shape;164;p21"/>
          <p:cNvCxnSpPr/>
          <p:nvPr/>
        </p:nvCxnSpPr>
        <p:spPr>
          <a:xfrm>
            <a:off x="9268025" y="2590225"/>
            <a:ext cx="28200" cy="556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65" name="Google Shape;165;p21"/>
          <p:cNvSpPr txBox="1"/>
          <p:nvPr>
            <p:ph type="title"/>
          </p:nvPr>
        </p:nvSpPr>
        <p:spPr>
          <a:xfrm>
            <a:off x="753700" y="890050"/>
            <a:ext cx="148245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 Using the present and perfect tenses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6" name="Google Shape;166;p21"/>
          <p:cNvSpPr txBox="1"/>
          <p:nvPr>
            <p:ph idx="1" type="body"/>
          </p:nvPr>
        </p:nvSpPr>
        <p:spPr>
          <a:xfrm>
            <a:off x="9682850" y="5669650"/>
            <a:ext cx="7688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5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67" name="Google Shape;167;p21"/>
          <p:cNvSpPr txBox="1"/>
          <p:nvPr>
            <p:ph idx="1" type="body"/>
          </p:nvPr>
        </p:nvSpPr>
        <p:spPr>
          <a:xfrm>
            <a:off x="537125" y="5669650"/>
            <a:ext cx="8096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5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68" name="Google Shape;168;p21"/>
          <p:cNvSpPr txBox="1"/>
          <p:nvPr>
            <p:ph idx="1" type="body"/>
          </p:nvPr>
        </p:nvSpPr>
        <p:spPr>
          <a:xfrm>
            <a:off x="508100" y="7249513"/>
            <a:ext cx="8373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69" name="Google Shape;169;p21"/>
          <p:cNvSpPr txBox="1"/>
          <p:nvPr>
            <p:ph idx="1" type="body"/>
          </p:nvPr>
        </p:nvSpPr>
        <p:spPr>
          <a:xfrm>
            <a:off x="9682850" y="7249525"/>
            <a:ext cx="88056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70" name="Google Shape;170;p21"/>
          <p:cNvSpPr txBox="1"/>
          <p:nvPr/>
        </p:nvSpPr>
        <p:spPr>
          <a:xfrm>
            <a:off x="9682850" y="2590225"/>
            <a:ext cx="8096100" cy="11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1413125" y="2450275"/>
            <a:ext cx="7220100" cy="26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present tense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is used for talking about events that are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happening now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as well as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habits and routines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9468000" y="2450275"/>
            <a:ext cx="7220100" cy="26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perfect tense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is used for talking about events that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have happened in the past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completed actions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). 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1"/>
          <p:cNvSpPr txBox="1"/>
          <p:nvPr>
            <p:ph idx="1" type="body"/>
          </p:nvPr>
        </p:nvSpPr>
        <p:spPr>
          <a:xfrm>
            <a:off x="1595150" y="5669650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500"/>
              <a:t>Je </a:t>
            </a:r>
            <a:r>
              <a:rPr i="1" lang="en-GB" sz="3500"/>
              <a:t>tap</a:t>
            </a:r>
            <a:r>
              <a:rPr b="1" i="1" lang="en-GB" sz="3500"/>
              <a:t>e </a:t>
            </a:r>
            <a:r>
              <a:rPr i="1" lang="en-GB" sz="3500"/>
              <a:t>des documents.</a:t>
            </a:r>
            <a:endParaRPr i="1"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74" name="Google Shape;174;p21"/>
          <p:cNvSpPr txBox="1"/>
          <p:nvPr>
            <p:ph idx="1" type="body"/>
          </p:nvPr>
        </p:nvSpPr>
        <p:spPr>
          <a:xfrm>
            <a:off x="9926600" y="5379875"/>
            <a:ext cx="7767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i="1" lang="en-GB" sz="3500"/>
              <a:t>J’ai </a:t>
            </a:r>
            <a:r>
              <a:rPr i="1" lang="en-GB" sz="3500"/>
              <a:t>tap</a:t>
            </a:r>
            <a:r>
              <a:rPr b="1" i="1" lang="en-GB" sz="3500"/>
              <a:t>é </a:t>
            </a:r>
            <a:r>
              <a:rPr i="1" lang="en-GB" sz="3500"/>
              <a:t>des documents.</a:t>
            </a:r>
            <a:endParaRPr i="1" sz="2800"/>
          </a:p>
        </p:txBody>
      </p:sp>
      <p:sp>
        <p:nvSpPr>
          <p:cNvPr id="175" name="Google Shape;175;p21"/>
          <p:cNvSpPr txBox="1"/>
          <p:nvPr>
            <p:ph idx="1" type="body"/>
          </p:nvPr>
        </p:nvSpPr>
        <p:spPr>
          <a:xfrm>
            <a:off x="9931013" y="6459575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I have </a:t>
            </a:r>
            <a:r>
              <a:rPr lang="en-GB" sz="3500"/>
              <a:t>typ</a:t>
            </a:r>
            <a:r>
              <a:rPr b="1" lang="en-GB" sz="3500"/>
              <a:t>ed</a:t>
            </a:r>
            <a:r>
              <a:rPr lang="en-GB" sz="3500"/>
              <a:t> documents.</a:t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76" name="Google Shape;176;p21"/>
          <p:cNvSpPr txBox="1"/>
          <p:nvPr>
            <p:ph idx="1" type="body"/>
          </p:nvPr>
        </p:nvSpPr>
        <p:spPr>
          <a:xfrm>
            <a:off x="9931013" y="7249488"/>
            <a:ext cx="7767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I </a:t>
            </a:r>
            <a:r>
              <a:rPr lang="en-GB" sz="3500"/>
              <a:t>typ</a:t>
            </a:r>
            <a:r>
              <a:rPr b="1" lang="en-GB" sz="3500"/>
              <a:t>ed </a:t>
            </a:r>
            <a:r>
              <a:rPr lang="en-GB" sz="3500"/>
              <a:t>documents.</a:t>
            </a:r>
            <a:endParaRPr sz="2800"/>
          </a:p>
        </p:txBody>
      </p:sp>
      <p:sp>
        <p:nvSpPr>
          <p:cNvPr id="177" name="Google Shape;177;p21"/>
          <p:cNvSpPr txBox="1"/>
          <p:nvPr>
            <p:ph idx="1" type="body"/>
          </p:nvPr>
        </p:nvSpPr>
        <p:spPr>
          <a:xfrm>
            <a:off x="2535863" y="6811838"/>
            <a:ext cx="7767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I type </a:t>
            </a:r>
            <a:r>
              <a:rPr lang="en-GB" sz="3500"/>
              <a:t>documents.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/>
          <p:nvPr>
            <p:ph type="title"/>
          </p:nvPr>
        </p:nvSpPr>
        <p:spPr>
          <a:xfrm>
            <a:off x="753700" y="890050"/>
            <a:ext cx="14865600" cy="80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chemeClr val="dk2"/>
                </a:solidFill>
              </a:rPr>
              <a:t>Forming the perfect tense - regular verbs with </a:t>
            </a:r>
            <a:r>
              <a:rPr i="1" lang="en-GB" sz="4100">
                <a:solidFill>
                  <a:schemeClr val="dk2"/>
                </a:solidFill>
              </a:rPr>
              <a:t>avoir</a:t>
            </a:r>
            <a:endParaRPr i="1" sz="4100">
              <a:solidFill>
                <a:schemeClr val="dk2"/>
              </a:solidFill>
            </a:endParaRPr>
          </a:p>
        </p:txBody>
      </p:sp>
      <p:graphicFrame>
        <p:nvGraphicFramePr>
          <p:cNvPr id="183" name="Google Shape;183;p22"/>
          <p:cNvGraphicFramePr/>
          <p:nvPr/>
        </p:nvGraphicFramePr>
        <p:xfrm>
          <a:off x="753700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{000A48FD-6792-4785-90D8-39F2E2D782DC}</a:tableStyleId>
              </a:tblPr>
              <a:tblGrid>
                <a:gridCol w="2893200"/>
                <a:gridCol w="4177500"/>
                <a:gridCol w="3797275"/>
              </a:tblGrid>
              <a:tr h="688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b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ubject pronoun</a:t>
                      </a:r>
                      <a:endParaRPr b="1" sz="3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verb </a:t>
                      </a:r>
                      <a:r>
                        <a:rPr b="1" i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avoir</a:t>
                      </a:r>
                      <a:r>
                        <a:rPr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</a:t>
                      </a:r>
                      <a:r>
                        <a:rPr i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have/having</a:t>
                      </a:r>
                      <a:r>
                        <a:rPr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 in the  </a:t>
                      </a:r>
                      <a:r>
                        <a:rPr b="1" i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present</a:t>
                      </a:r>
                      <a:r>
                        <a:rPr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tense</a:t>
                      </a:r>
                      <a:endParaRPr b="1" sz="3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past participle</a:t>
                      </a:r>
                      <a:endParaRPr b="1" i="1" sz="3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88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j’</a:t>
                      </a:r>
                      <a:endParaRPr b="1" i="1" sz="3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</a:t>
                      </a:r>
                      <a:endParaRPr b="1" i="1" sz="3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 </a:t>
                      </a:r>
                      <a:r>
                        <a:rPr b="1" i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-er</a:t>
                      </a:r>
                      <a:r>
                        <a:rPr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verbs, remove</a:t>
                      </a:r>
                      <a:r>
                        <a:rPr b="1" i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-er</a:t>
                      </a:r>
                      <a:r>
                        <a:rPr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and add </a:t>
                      </a:r>
                      <a:r>
                        <a:rPr b="1" i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-é</a:t>
                      </a:r>
                      <a:endParaRPr b="1" i="1" sz="3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688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b="1" i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 </a:t>
                      </a:r>
                      <a:endParaRPr b="1" i="1" sz="3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</a:t>
                      </a:r>
                      <a:endParaRPr b="1" i="1" sz="3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 vMerge="1"/>
              </a:tr>
              <a:tr h="688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il/elle/on </a:t>
                      </a:r>
                      <a:endParaRPr b="1" i="1" sz="3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b="1" i="1" sz="3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 </a:t>
                      </a:r>
                      <a:r>
                        <a:rPr b="1" i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-ir </a:t>
                      </a:r>
                      <a:r>
                        <a:rPr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verbs, remove </a:t>
                      </a:r>
                      <a:r>
                        <a:rPr b="1" i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-ir</a:t>
                      </a:r>
                      <a:r>
                        <a:rPr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and add </a:t>
                      </a:r>
                      <a:r>
                        <a:rPr b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-i</a:t>
                      </a:r>
                      <a:endParaRPr b="1" sz="3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688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</a:t>
                      </a:r>
                      <a:r>
                        <a:rPr b="1" i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ous </a:t>
                      </a:r>
                      <a:endParaRPr b="1" i="1" sz="3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avons</a:t>
                      </a:r>
                      <a:endParaRPr b="1" i="1" sz="3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 vMerge="1"/>
              </a:tr>
              <a:tr h="688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vous</a:t>
                      </a:r>
                      <a:endParaRPr b="1" i="1" sz="3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avez</a:t>
                      </a:r>
                      <a:endParaRPr b="1" i="1" sz="3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 </a:t>
                      </a:r>
                      <a:r>
                        <a:rPr b="1" i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-re</a:t>
                      </a:r>
                      <a:r>
                        <a:rPr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verbs, remove</a:t>
                      </a:r>
                      <a:r>
                        <a:rPr b="1" i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-re</a:t>
                      </a:r>
                      <a:r>
                        <a:rPr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and add </a:t>
                      </a:r>
                      <a:r>
                        <a:rPr b="1" i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-u</a:t>
                      </a:r>
                      <a:endParaRPr b="1" i="1" sz="3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688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ils/elles</a:t>
                      </a:r>
                      <a:endParaRPr b="1" i="1" sz="3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ont</a:t>
                      </a:r>
                      <a:endParaRPr b="1" i="1" sz="3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 vMerge="1"/>
              </a:tr>
            </a:tbl>
          </a:graphicData>
        </a:graphic>
      </p:graphicFrame>
      <p:pic>
        <p:nvPicPr>
          <p:cNvPr id="184" name="Google Shape;18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7650" y="2122713"/>
            <a:ext cx="1710288" cy="150717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/>
          <p:nvPr/>
        </p:nvSpPr>
        <p:spPr>
          <a:xfrm>
            <a:off x="12169300" y="4518300"/>
            <a:ext cx="52005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Some verbs have </a:t>
            </a:r>
            <a:r>
              <a:rPr b="1" i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irregular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past participles: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faire 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</a:t>
            </a:r>
            <a:r>
              <a:rPr b="1" i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fait</a:t>
            </a:r>
            <a:endParaRPr b="1" i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prendre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= </a:t>
            </a:r>
            <a:r>
              <a:rPr b="1" i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pris </a:t>
            </a:r>
            <a:endParaRPr b="1" i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