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3" r:id="rId4"/>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10287000" cx="18288000"/>
  <p:notesSz cx="6858000" cy="9144000"/>
  <p:embeddedFontLst>
    <p:embeddedFont>
      <p:font typeface="Montserrat SemiBold"/>
      <p:regular r:id="rId37"/>
      <p:bold r:id="rId38"/>
      <p:italic r:id="rId39"/>
      <p:boldItalic r:id="rId40"/>
    </p:embeddedFont>
    <p:embeddedFont>
      <p:font typeface="Montserrat"/>
      <p:regular r:id="rId41"/>
      <p:bold r:id="rId42"/>
      <p:italic r:id="rId43"/>
      <p:boldItalic r:id="rId44"/>
    </p:embeddedFont>
    <p:embeddedFont>
      <p:font typeface="Montserrat Medium"/>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80B6E0-870F-4B70-B516-4458D07C7955}">
  <a:tblStyle styleId="{5280B6E0-870F-4B70-B516-4458D07C795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SemiBold-boldItalic.fntdata"/><Relationship Id="rId20" Type="http://schemas.openxmlformats.org/officeDocument/2006/relationships/slide" Target="slides/slide13.xml"/><Relationship Id="rId42" Type="http://schemas.openxmlformats.org/officeDocument/2006/relationships/font" Target="fonts/Montserrat-bold.fntdata"/><Relationship Id="rId41" Type="http://schemas.openxmlformats.org/officeDocument/2006/relationships/font" Target="fonts/Montserrat-regular.fntdata"/><Relationship Id="rId22" Type="http://schemas.openxmlformats.org/officeDocument/2006/relationships/slide" Target="slides/slide15.xml"/><Relationship Id="rId44" Type="http://schemas.openxmlformats.org/officeDocument/2006/relationships/font" Target="fonts/Montserrat-boldItalic.fntdata"/><Relationship Id="rId21" Type="http://schemas.openxmlformats.org/officeDocument/2006/relationships/slide" Target="slides/slide14.xml"/><Relationship Id="rId43" Type="http://schemas.openxmlformats.org/officeDocument/2006/relationships/font" Target="fonts/Montserrat-italic.fntdata"/><Relationship Id="rId24" Type="http://schemas.openxmlformats.org/officeDocument/2006/relationships/slide" Target="slides/slide17.xml"/><Relationship Id="rId46" Type="http://schemas.openxmlformats.org/officeDocument/2006/relationships/font" Target="fonts/MontserratMedium-bold.fntdata"/><Relationship Id="rId23" Type="http://schemas.openxmlformats.org/officeDocument/2006/relationships/slide" Target="slides/slide16.xml"/><Relationship Id="rId45"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MontserratMedium-boldItalic.fntdata"/><Relationship Id="rId25" Type="http://schemas.openxmlformats.org/officeDocument/2006/relationships/slide" Target="slides/slide18.xml"/><Relationship Id="rId47" Type="http://schemas.openxmlformats.org/officeDocument/2006/relationships/font" Target="fonts/MontserratMedium-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ontserratSemiBold-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MontserratSemiBold-italic.fntdata"/><Relationship Id="rId16" Type="http://schemas.openxmlformats.org/officeDocument/2006/relationships/slide" Target="slides/slide9.xml"/><Relationship Id="rId38" Type="http://schemas.openxmlformats.org/officeDocument/2006/relationships/font" Target="fonts/MontserratSemiBold-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Lots of dendrites to make connections to other cells</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A very long axon that carries the electrical impulse from one place to another</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Synapses to pass the impulse between nerve cells</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Synapses contain lots of mitochondria to provide the energy needed to make special transmitter molecules</a:t>
            </a:r>
            <a:endParaRPr sz="1000">
              <a:latin typeface="Trebuchet MS"/>
              <a:ea typeface="Trebuchet MS"/>
              <a:cs typeface="Trebuchet MS"/>
              <a:sym typeface="Trebuchet MS"/>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Lots of dendrites to make connections to other cells</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A very long axon that carries the electrical impulse from one place to another</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Synapses to pass the impulse between nerve cells</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Synapses contain lots of mitochondria to provide the energy needed to make special transmitter molecules</a:t>
            </a:r>
            <a:endParaRPr sz="1000">
              <a:latin typeface="Trebuchet MS"/>
              <a:ea typeface="Trebuchet MS"/>
              <a:cs typeface="Trebuchet MS"/>
              <a:sym typeface="Trebuchet MS"/>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A tail for movement</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Middle section full of mitochondria to provide energy for tail to move</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Digestive enzymes in </a:t>
            </a:r>
            <a:r>
              <a:rPr i="1" lang="en-GB" sz="1000">
                <a:latin typeface="Trebuchet MS"/>
                <a:ea typeface="Trebuchet MS"/>
                <a:cs typeface="Trebuchet MS"/>
                <a:sym typeface="Trebuchet MS"/>
              </a:rPr>
              <a:t>acrosome</a:t>
            </a:r>
            <a:r>
              <a:rPr lang="en-GB" sz="1000">
                <a:latin typeface="Trebuchet MS"/>
                <a:ea typeface="Trebuchet MS"/>
                <a:cs typeface="Trebuchet MS"/>
                <a:sym typeface="Trebuchet MS"/>
              </a:rPr>
              <a:t> to break through egg</a:t>
            </a:r>
            <a:endParaRPr sz="1000">
              <a:latin typeface="Trebuchet MS"/>
              <a:ea typeface="Trebuchet MS"/>
              <a:cs typeface="Trebuchet MS"/>
              <a:sym typeface="Trebuchet MS"/>
            </a:endParaRPr>
          </a:p>
          <a:p>
            <a:pPr indent="0" lvl="0" marL="0" rtl="0" algn="l">
              <a:lnSpc>
                <a:spcPct val="100000"/>
              </a:lnSpc>
              <a:spcBef>
                <a:spcPts val="1200"/>
              </a:spcBef>
              <a:spcAft>
                <a:spcPts val="0"/>
              </a:spcAft>
              <a:buSzPts val="1100"/>
              <a:buNone/>
            </a:pPr>
            <a:r>
              <a:rPr lang="en-GB" sz="1000">
                <a:latin typeface="Trebuchet MS"/>
                <a:ea typeface="Trebuchet MS"/>
                <a:cs typeface="Trebuchet MS"/>
                <a:sym typeface="Trebuchet MS"/>
              </a:rPr>
              <a:t>A large nucleus containing half the genetic information needed to make a human.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Contain special fibres that can slide over one another to allow the fibres to contract</a:t>
            </a:r>
            <a:endParaRPr sz="1000">
              <a:latin typeface="Trebuchet MS"/>
              <a:ea typeface="Trebuchet MS"/>
              <a:cs typeface="Trebuchet MS"/>
              <a:sym typeface="Trebuchet MS"/>
            </a:endParaRPr>
          </a:p>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a:t>
            </a:r>
            <a:r>
              <a:rPr lang="en-GB" sz="1000">
                <a:latin typeface="Trebuchet MS"/>
                <a:ea typeface="Trebuchet MS"/>
                <a:cs typeface="Trebuchet MS"/>
                <a:sym typeface="Trebuchet MS"/>
              </a:rPr>
              <a:t>Contain lots of mitochondria to provide energy for contraction</a:t>
            </a:r>
            <a:endParaRPr sz="1000">
              <a:latin typeface="Trebuchet MS"/>
              <a:ea typeface="Trebuchet MS"/>
              <a:cs typeface="Trebuchet MS"/>
              <a:sym typeface="Trebuchet MS"/>
            </a:endParaRPr>
          </a:p>
          <a:p>
            <a:pPr indent="0" lvl="0" marL="0" rtl="0" algn="l">
              <a:lnSpc>
                <a:spcPct val="100000"/>
              </a:lnSpc>
              <a:spcBef>
                <a:spcPts val="1200"/>
              </a:spcBef>
              <a:spcAft>
                <a:spcPts val="0"/>
              </a:spcAft>
              <a:buSzPts val="1100"/>
              <a:buNone/>
            </a:pPr>
            <a:r>
              <a:rPr lang="en-GB" sz="1000">
                <a:latin typeface="Trebuchet MS"/>
                <a:ea typeface="Trebuchet MS"/>
                <a:cs typeface="Trebuchet MS"/>
                <a:sym typeface="Trebuchet MS"/>
              </a:rPr>
              <a:t>Store glycogen which can be converted into glucose for respiration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GB" sz="1000"/>
              <a:t>·</a:t>
            </a:r>
            <a:r>
              <a:rPr lang="en-GB" sz="700">
                <a:latin typeface="Times New Roman"/>
                <a:ea typeface="Times New Roman"/>
                <a:cs typeface="Times New Roman"/>
                <a:sym typeface="Times New Roman"/>
              </a:rPr>
              <a:t>      Xylem:  Transport water and mineral ions  </a:t>
            </a:r>
            <a:r>
              <a:rPr lang="en-GB" sz="1000">
                <a:latin typeface="Trebuchet MS"/>
                <a:ea typeface="Trebuchet MS"/>
                <a:cs typeface="Trebuchet MS"/>
                <a:sym typeface="Trebuchet MS"/>
              </a:rPr>
              <a:t>When first formed xylem cells are alive but due to build-up of lignin  the cells dies and form long hollow tubes that allow water and mineral ions to travel up the plants</a:t>
            </a:r>
            <a:endParaRPr sz="1000">
              <a:latin typeface="Trebuchet MS"/>
              <a:ea typeface="Trebuchet MS"/>
              <a:cs typeface="Trebuchet MS"/>
              <a:sym typeface="Trebuchet MS"/>
            </a:endParaRPr>
          </a:p>
          <a:p>
            <a:pPr indent="0" lvl="0" marL="0" rtl="0" algn="l">
              <a:lnSpc>
                <a:spcPct val="100000"/>
              </a:lnSpc>
              <a:spcBef>
                <a:spcPts val="1200"/>
              </a:spcBef>
              <a:spcAft>
                <a:spcPts val="0"/>
              </a:spcAft>
              <a:buSzPts val="1100"/>
              <a:buNone/>
            </a:pPr>
            <a:r>
              <a:rPr lang="en-GB" sz="1000">
                <a:latin typeface="Trebuchet MS"/>
                <a:ea typeface="Trebuchet MS"/>
                <a:cs typeface="Trebuchet MS"/>
                <a:sym typeface="Trebuchet MS"/>
              </a:rPr>
              <a:t>The lignin makes the xylem cells very strong and help them withstand the pressure of water moving up the plant </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lang="en-GB" sz="1000">
                <a:latin typeface="Trebuchet MS"/>
                <a:ea typeface="Trebuchet MS"/>
                <a:cs typeface="Trebuchet MS"/>
                <a:sym typeface="Trebuchet MS"/>
              </a:rPr>
              <a:t>Phloem: Transports glucose around plant</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lang="en-GB" sz="1000">
                <a:latin typeface="Trebuchet MS"/>
                <a:ea typeface="Trebuchet MS"/>
                <a:cs typeface="Trebuchet MS"/>
                <a:sym typeface="Trebuchet MS"/>
              </a:rPr>
              <a:t>•	Cell walls between cells break down to form sieve plates that allow water carrying dissolved glucose to move up and down the phloem</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lang="en-GB" sz="1000">
                <a:latin typeface="Trebuchet MS"/>
                <a:ea typeface="Trebuchet MS"/>
                <a:cs typeface="Trebuchet MS"/>
                <a:sym typeface="Trebuchet MS"/>
              </a:rPr>
              <a:t>•	Supported by companion cells that keep them alive. Phloem cells don’t have cell structures like mitochondria instead they rely on companion cells for their energy needs</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sz="1000">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sz="1000">
              <a:latin typeface="Trebuchet MS"/>
              <a:ea typeface="Trebuchet MS"/>
              <a:cs typeface="Trebuchet MS"/>
              <a:sym typeface="Trebuchet M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latin typeface="Trebuchet MS"/>
                <a:ea typeface="Trebuchet MS"/>
                <a:cs typeface="Trebuchet MS"/>
                <a:sym typeface="Trebuchet MS"/>
              </a:rPr>
              <a:t>Humans and other animals are multicellular organisms meaning they are made up of multiple cells, in fact the average human is made of 37 TRILLION cells! The animal cell you have learnt about in the past is the general animal cell but animal cells have to be specialised for the body to function correctly.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82" name="Google Shape;82;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3" name="Google Shape;83;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17"/>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91" name="Google Shape;91;p17"/>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92" name="Google Shape;92;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3" name="Shape 93"/>
        <p:cNvGrpSpPr/>
        <p:nvPr/>
      </p:nvGrpSpPr>
      <p:grpSpPr>
        <a:xfrm>
          <a:off x="0" y="0"/>
          <a:ext cx="0" cy="0"/>
          <a:chOff x="0" y="0"/>
          <a:chExt cx="0" cy="0"/>
        </a:xfrm>
      </p:grpSpPr>
      <p:sp>
        <p:nvSpPr>
          <p:cNvPr id="94" name="Google Shape;94;p18"/>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95" name="Google Shape;95;p1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96" name="Google Shape;96;p18"/>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97" name="Google Shape;97;p18"/>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98" name="Google Shape;98;p18"/>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99" name="Google Shape;99;p18"/>
          <p:cNvSpPr txBox="1"/>
          <p:nvPr>
            <p:ph idx="5" type="subTitle"/>
          </p:nvPr>
        </p:nvSpPr>
        <p:spPr>
          <a:xfrm>
            <a:off x="917950" y="5904750"/>
            <a:ext cx="6256800" cy="906600"/>
          </a:xfrm>
          <a:prstGeom prst="rect">
            <a:avLst/>
          </a:prstGeom>
          <a:solidFill>
            <a:schemeClr val="accent2"/>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00" name="Google Shape;100;p18"/>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01" name="Google Shape;101;p18"/>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02" name="Google Shape;102;p18"/>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03" name="Google Shape;103;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4" name="Shape 104"/>
        <p:cNvGrpSpPr/>
        <p:nvPr/>
      </p:nvGrpSpPr>
      <p:grpSpPr>
        <a:xfrm>
          <a:off x="0" y="0"/>
          <a:ext cx="0" cy="0"/>
          <a:chOff x="0" y="0"/>
          <a:chExt cx="0" cy="0"/>
        </a:xfrm>
      </p:grpSpPr>
      <p:sp>
        <p:nvSpPr>
          <p:cNvPr id="105" name="Google Shape;105;p19"/>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10400"/>
              <a:buNone/>
              <a:defRPr sz="10400">
                <a:solidFill>
                  <a:schemeClr val="lt1"/>
                </a:solidFill>
              </a:defRPr>
            </a:lvl2pPr>
            <a:lvl3pPr lvl="2" algn="ctr">
              <a:lnSpc>
                <a:spcPct val="100000"/>
              </a:lnSpc>
              <a:spcBef>
                <a:spcPts val="0"/>
              </a:spcBef>
              <a:spcAft>
                <a:spcPts val="0"/>
              </a:spcAft>
              <a:buClr>
                <a:schemeClr val="lt1"/>
              </a:buClr>
              <a:buSzPts val="10400"/>
              <a:buNone/>
              <a:defRPr sz="10400">
                <a:solidFill>
                  <a:schemeClr val="lt1"/>
                </a:solidFill>
              </a:defRPr>
            </a:lvl3pPr>
            <a:lvl4pPr lvl="3" algn="ctr">
              <a:lnSpc>
                <a:spcPct val="100000"/>
              </a:lnSpc>
              <a:spcBef>
                <a:spcPts val="0"/>
              </a:spcBef>
              <a:spcAft>
                <a:spcPts val="0"/>
              </a:spcAft>
              <a:buClr>
                <a:schemeClr val="lt1"/>
              </a:buClr>
              <a:buSzPts val="10400"/>
              <a:buNone/>
              <a:defRPr sz="10400">
                <a:solidFill>
                  <a:schemeClr val="lt1"/>
                </a:solidFill>
              </a:defRPr>
            </a:lvl4pPr>
            <a:lvl5pPr lvl="4" algn="ctr">
              <a:lnSpc>
                <a:spcPct val="100000"/>
              </a:lnSpc>
              <a:spcBef>
                <a:spcPts val="0"/>
              </a:spcBef>
              <a:spcAft>
                <a:spcPts val="0"/>
              </a:spcAft>
              <a:buClr>
                <a:schemeClr val="lt1"/>
              </a:buClr>
              <a:buSzPts val="10400"/>
              <a:buNone/>
              <a:defRPr sz="10400">
                <a:solidFill>
                  <a:schemeClr val="lt1"/>
                </a:solidFill>
              </a:defRPr>
            </a:lvl5pPr>
            <a:lvl6pPr lvl="5" algn="ctr">
              <a:lnSpc>
                <a:spcPct val="100000"/>
              </a:lnSpc>
              <a:spcBef>
                <a:spcPts val="0"/>
              </a:spcBef>
              <a:spcAft>
                <a:spcPts val="0"/>
              </a:spcAft>
              <a:buClr>
                <a:schemeClr val="lt1"/>
              </a:buClr>
              <a:buSzPts val="10400"/>
              <a:buNone/>
              <a:defRPr sz="10400">
                <a:solidFill>
                  <a:schemeClr val="lt1"/>
                </a:solidFill>
              </a:defRPr>
            </a:lvl6pPr>
            <a:lvl7pPr lvl="6" algn="ctr">
              <a:lnSpc>
                <a:spcPct val="100000"/>
              </a:lnSpc>
              <a:spcBef>
                <a:spcPts val="0"/>
              </a:spcBef>
              <a:spcAft>
                <a:spcPts val="0"/>
              </a:spcAft>
              <a:buClr>
                <a:schemeClr val="lt1"/>
              </a:buClr>
              <a:buSzPts val="10400"/>
              <a:buNone/>
              <a:defRPr sz="10400">
                <a:solidFill>
                  <a:schemeClr val="lt1"/>
                </a:solidFill>
              </a:defRPr>
            </a:lvl7pPr>
            <a:lvl8pPr lvl="7" algn="ctr">
              <a:lnSpc>
                <a:spcPct val="100000"/>
              </a:lnSpc>
              <a:spcBef>
                <a:spcPts val="0"/>
              </a:spcBef>
              <a:spcAft>
                <a:spcPts val="0"/>
              </a:spcAft>
              <a:buClr>
                <a:schemeClr val="lt1"/>
              </a:buClr>
              <a:buSzPts val="10400"/>
              <a:buNone/>
              <a:defRPr sz="10400">
                <a:solidFill>
                  <a:schemeClr val="lt1"/>
                </a:solidFill>
              </a:defRPr>
            </a:lvl8pPr>
            <a:lvl9pPr lvl="8" algn="ctr">
              <a:lnSpc>
                <a:spcPct val="100000"/>
              </a:lnSpc>
              <a:spcBef>
                <a:spcPts val="0"/>
              </a:spcBef>
              <a:spcAft>
                <a:spcPts val="0"/>
              </a:spcAft>
              <a:buClr>
                <a:schemeClr val="lt1"/>
              </a:buClr>
              <a:buSzPts val="10400"/>
              <a:buNone/>
              <a:defRPr sz="10400">
                <a:solidFill>
                  <a:schemeClr val="lt1"/>
                </a:solidFill>
              </a:defRPr>
            </a:lvl9pPr>
          </a:lstStyle>
          <a:p/>
        </p:txBody>
      </p:sp>
      <p:sp>
        <p:nvSpPr>
          <p:cNvPr id="106" name="Google Shape;106;p19"/>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07" name="Google Shape;107;p19"/>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108" name="Google Shape;108;p19"/>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09" name="Google Shape;109;p19"/>
          <p:cNvSpPr/>
          <p:nvPr/>
        </p:nvSpPr>
        <p:spPr>
          <a:xfrm>
            <a:off x="17398450" y="8918400"/>
            <a:ext cx="889800" cy="1368600"/>
          </a:xfrm>
          <a:prstGeom prst="rect">
            <a:avLst/>
          </a:prstGeom>
          <a:solidFill>
            <a:schemeClr val="accent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12" name="Google Shape;112;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13" name="Google Shape;113;p20"/>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4" name="Shape 114"/>
        <p:cNvGrpSpPr/>
        <p:nvPr/>
      </p:nvGrpSpPr>
      <p:grpSpPr>
        <a:xfrm>
          <a:off x="0" y="0"/>
          <a:ext cx="0" cy="0"/>
          <a:chOff x="0" y="0"/>
          <a:chExt cx="0" cy="0"/>
        </a:xfrm>
      </p:grpSpPr>
      <p:sp>
        <p:nvSpPr>
          <p:cNvPr id="115" name="Google Shape;115;p21"/>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16" name="Google Shape;116;p21"/>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400"/>
            </a:lvl5pPr>
            <a:lvl6pPr indent="-381000" lvl="5" marL="2743200" algn="l">
              <a:lnSpc>
                <a:spcPct val="130000"/>
              </a:lnSpc>
              <a:spcBef>
                <a:spcPts val="1200"/>
              </a:spcBef>
              <a:spcAft>
                <a:spcPts val="0"/>
              </a:spcAft>
              <a:buSzPts val="2400"/>
              <a:buChar char="–"/>
              <a:defRPr sz="2400"/>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17" name="Google Shape;117;p21"/>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400"/>
            </a:lvl5pPr>
            <a:lvl6pPr indent="-381000" lvl="5" marL="2743200" algn="l">
              <a:lnSpc>
                <a:spcPct val="130000"/>
              </a:lnSpc>
              <a:spcBef>
                <a:spcPts val="1200"/>
              </a:spcBef>
              <a:spcAft>
                <a:spcPts val="0"/>
              </a:spcAft>
              <a:buSzPts val="2400"/>
              <a:buChar char="–"/>
              <a:defRPr sz="2400"/>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18" name="Google Shape;118;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19" name="Google Shape;119;p21"/>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22"/>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22" name="Google Shape;122;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23" name="Shape 123"/>
        <p:cNvGrpSpPr/>
        <p:nvPr/>
      </p:nvGrpSpPr>
      <p:grpSpPr>
        <a:xfrm>
          <a:off x="0" y="0"/>
          <a:ext cx="0" cy="0"/>
          <a:chOff x="0" y="0"/>
          <a:chExt cx="0" cy="0"/>
        </a:xfrm>
      </p:grpSpPr>
      <p:sp>
        <p:nvSpPr>
          <p:cNvPr id="124" name="Google Shape;124;p23"/>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25" name="Google Shape;125;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26" name="Google Shape;126;p23"/>
          <p:cNvSpPr txBox="1"/>
          <p:nvPr>
            <p:ph idx="1" type="body"/>
          </p:nvPr>
        </p:nvSpPr>
        <p:spPr>
          <a:xfrm>
            <a:off x="906400" y="2857850"/>
            <a:ext cx="16463400" cy="8106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27" name="Google Shape;127;p23"/>
          <p:cNvSpPr txBox="1"/>
          <p:nvPr>
            <p:ph idx="2"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28" name="Google Shape;128;p23"/>
          <p:cNvSpPr txBox="1"/>
          <p:nvPr>
            <p:ph idx="3"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1200"/>
              </a:spcBef>
              <a:spcAft>
                <a:spcPts val="0"/>
              </a:spcAft>
              <a:buSzPts val="2400"/>
              <a:buChar char="–"/>
              <a:defRPr sz="2400"/>
            </a:lvl2pPr>
            <a:lvl3pPr indent="-381000" lvl="2" marL="1371600" algn="l">
              <a:lnSpc>
                <a:spcPct val="115000"/>
              </a:lnSpc>
              <a:spcBef>
                <a:spcPts val="1200"/>
              </a:spcBef>
              <a:spcAft>
                <a:spcPts val="0"/>
              </a:spcAft>
              <a:buSzPts val="2400"/>
              <a:buChar char="–"/>
              <a:defRPr sz="2400"/>
            </a:lvl3pPr>
            <a:lvl4pPr indent="-381000" lvl="3" marL="1828800" algn="l">
              <a:lnSpc>
                <a:spcPct val="115000"/>
              </a:lnSpc>
              <a:spcBef>
                <a:spcPts val="1200"/>
              </a:spcBef>
              <a:spcAft>
                <a:spcPts val="0"/>
              </a:spcAft>
              <a:buSzPts val="2400"/>
              <a:buChar char="–"/>
              <a:defRPr sz="2400"/>
            </a:lvl4pPr>
            <a:lvl5pPr indent="-381000" lvl="4" marL="2286000" algn="l">
              <a:lnSpc>
                <a:spcPct val="115000"/>
              </a:lnSpc>
              <a:spcBef>
                <a:spcPts val="1200"/>
              </a:spcBef>
              <a:spcAft>
                <a:spcPts val="0"/>
              </a:spcAft>
              <a:buSzPts val="2400"/>
              <a:buChar char="–"/>
              <a:defRPr/>
            </a:lvl5pPr>
            <a:lvl6pPr indent="-381000" lvl="5" marL="2743200" algn="l">
              <a:lnSpc>
                <a:spcPct val="115000"/>
              </a:lnSpc>
              <a:spcBef>
                <a:spcPts val="1200"/>
              </a:spcBef>
              <a:spcAft>
                <a:spcPts val="0"/>
              </a:spcAft>
              <a:buSzPts val="2400"/>
              <a:buChar char="–"/>
              <a:defRPr/>
            </a:lvl6pPr>
            <a:lvl7pPr indent="-381000" lvl="6" marL="3200400" algn="l">
              <a:lnSpc>
                <a:spcPct val="115000"/>
              </a:lnSpc>
              <a:spcBef>
                <a:spcPts val="1200"/>
              </a:spcBef>
              <a:spcAft>
                <a:spcPts val="0"/>
              </a:spcAft>
              <a:buSzPts val="2400"/>
              <a:buChar char="–"/>
              <a:defRPr sz="2400"/>
            </a:lvl7pPr>
            <a:lvl8pPr indent="-381000" lvl="7" marL="3657600" algn="l">
              <a:lnSpc>
                <a:spcPct val="115000"/>
              </a:lnSpc>
              <a:spcBef>
                <a:spcPts val="1200"/>
              </a:spcBef>
              <a:spcAft>
                <a:spcPts val="0"/>
              </a:spcAft>
              <a:buSzPts val="2400"/>
              <a:buChar char="–"/>
              <a:defRPr sz="2400"/>
            </a:lvl8pPr>
            <a:lvl9pPr indent="-381000" lvl="8" marL="4114800" algn="l">
              <a:lnSpc>
                <a:spcPct val="115000"/>
              </a:lnSpc>
              <a:spcBef>
                <a:spcPts val="1200"/>
              </a:spcBef>
              <a:spcAft>
                <a:spcPts val="1200"/>
              </a:spcAft>
              <a:buSzPts val="2400"/>
              <a:buChar char="–"/>
              <a:defRPr sz="2400"/>
            </a:lvl9pPr>
          </a:lstStyle>
          <a:p/>
        </p:txBody>
      </p:sp>
      <p:sp>
        <p:nvSpPr>
          <p:cNvPr id="129" name="Google Shape;129;p23"/>
          <p:cNvSpPr txBox="1"/>
          <p:nvPr>
            <p:ph idx="4"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30" name="Google Shape;130;p23"/>
          <p:cNvSpPr txBox="1"/>
          <p:nvPr>
            <p:ph idx="5"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1200"/>
              </a:spcBef>
              <a:spcAft>
                <a:spcPts val="0"/>
              </a:spcAft>
              <a:buSzPts val="2400"/>
              <a:buChar char="–"/>
              <a:defRPr sz="2400"/>
            </a:lvl2pPr>
            <a:lvl3pPr indent="-381000" lvl="2" marL="1371600" algn="l">
              <a:lnSpc>
                <a:spcPct val="115000"/>
              </a:lnSpc>
              <a:spcBef>
                <a:spcPts val="1200"/>
              </a:spcBef>
              <a:spcAft>
                <a:spcPts val="0"/>
              </a:spcAft>
              <a:buSzPts val="2400"/>
              <a:buChar char="–"/>
              <a:defRPr sz="2400"/>
            </a:lvl3pPr>
            <a:lvl4pPr indent="-381000" lvl="3" marL="1828800" algn="l">
              <a:lnSpc>
                <a:spcPct val="115000"/>
              </a:lnSpc>
              <a:spcBef>
                <a:spcPts val="1200"/>
              </a:spcBef>
              <a:spcAft>
                <a:spcPts val="0"/>
              </a:spcAft>
              <a:buSzPts val="2400"/>
              <a:buChar char="–"/>
              <a:defRPr sz="2400"/>
            </a:lvl4pPr>
            <a:lvl5pPr indent="-381000" lvl="4" marL="2286000" algn="l">
              <a:lnSpc>
                <a:spcPct val="115000"/>
              </a:lnSpc>
              <a:spcBef>
                <a:spcPts val="1200"/>
              </a:spcBef>
              <a:spcAft>
                <a:spcPts val="0"/>
              </a:spcAft>
              <a:buSzPts val="2400"/>
              <a:buChar char="–"/>
              <a:defRPr/>
            </a:lvl5pPr>
            <a:lvl6pPr indent="-381000" lvl="5" marL="2743200" algn="l">
              <a:lnSpc>
                <a:spcPct val="115000"/>
              </a:lnSpc>
              <a:spcBef>
                <a:spcPts val="1200"/>
              </a:spcBef>
              <a:spcAft>
                <a:spcPts val="0"/>
              </a:spcAft>
              <a:buSzPts val="2400"/>
              <a:buChar char="–"/>
              <a:defRPr/>
            </a:lvl6pPr>
            <a:lvl7pPr indent="-381000" lvl="6" marL="3200400" algn="l">
              <a:lnSpc>
                <a:spcPct val="115000"/>
              </a:lnSpc>
              <a:spcBef>
                <a:spcPts val="1200"/>
              </a:spcBef>
              <a:spcAft>
                <a:spcPts val="0"/>
              </a:spcAft>
              <a:buSzPts val="2400"/>
              <a:buChar char="–"/>
              <a:defRPr sz="2400"/>
            </a:lvl7pPr>
            <a:lvl8pPr indent="-381000" lvl="7" marL="3657600" algn="l">
              <a:lnSpc>
                <a:spcPct val="115000"/>
              </a:lnSpc>
              <a:spcBef>
                <a:spcPts val="1200"/>
              </a:spcBef>
              <a:spcAft>
                <a:spcPts val="0"/>
              </a:spcAft>
              <a:buSzPts val="2400"/>
              <a:buChar char="–"/>
              <a:defRPr sz="2400"/>
            </a:lvl8pPr>
            <a:lvl9pPr indent="-381000" lvl="8" marL="4114800" algn="l">
              <a:lnSpc>
                <a:spcPct val="115000"/>
              </a:lnSpc>
              <a:spcBef>
                <a:spcPts val="1200"/>
              </a:spcBef>
              <a:spcAft>
                <a:spcPts val="1200"/>
              </a:spcAft>
              <a:buSzPts val="2400"/>
              <a:buChar char="–"/>
              <a:defRPr sz="2400"/>
            </a:lvl9pPr>
          </a:lstStyle>
          <a:p/>
        </p:txBody>
      </p:sp>
      <p:sp>
        <p:nvSpPr>
          <p:cNvPr id="131" name="Google Shape;131;p23"/>
          <p:cNvSpPr txBox="1"/>
          <p:nvPr>
            <p:ph idx="6"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32" name="Google Shape;132;p23"/>
          <p:cNvSpPr txBox="1"/>
          <p:nvPr>
            <p:ph idx="7"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1200"/>
              </a:spcBef>
              <a:spcAft>
                <a:spcPts val="0"/>
              </a:spcAft>
              <a:buSzPts val="2400"/>
              <a:buChar char="–"/>
              <a:defRPr sz="2400"/>
            </a:lvl2pPr>
            <a:lvl3pPr indent="-381000" lvl="2" marL="1371600" algn="l">
              <a:lnSpc>
                <a:spcPct val="115000"/>
              </a:lnSpc>
              <a:spcBef>
                <a:spcPts val="1200"/>
              </a:spcBef>
              <a:spcAft>
                <a:spcPts val="0"/>
              </a:spcAft>
              <a:buSzPts val="2400"/>
              <a:buChar char="–"/>
              <a:defRPr sz="2400"/>
            </a:lvl3pPr>
            <a:lvl4pPr indent="-381000" lvl="3" marL="1828800" algn="l">
              <a:lnSpc>
                <a:spcPct val="115000"/>
              </a:lnSpc>
              <a:spcBef>
                <a:spcPts val="1200"/>
              </a:spcBef>
              <a:spcAft>
                <a:spcPts val="0"/>
              </a:spcAft>
              <a:buSzPts val="2400"/>
              <a:buChar char="–"/>
              <a:defRPr sz="2400"/>
            </a:lvl4pPr>
            <a:lvl5pPr indent="-381000" lvl="4" marL="2286000" algn="l">
              <a:lnSpc>
                <a:spcPct val="115000"/>
              </a:lnSpc>
              <a:spcBef>
                <a:spcPts val="1200"/>
              </a:spcBef>
              <a:spcAft>
                <a:spcPts val="0"/>
              </a:spcAft>
              <a:buSzPts val="2400"/>
              <a:buChar char="–"/>
              <a:defRPr/>
            </a:lvl5pPr>
            <a:lvl6pPr indent="-381000" lvl="5" marL="2743200" algn="l">
              <a:lnSpc>
                <a:spcPct val="115000"/>
              </a:lnSpc>
              <a:spcBef>
                <a:spcPts val="1200"/>
              </a:spcBef>
              <a:spcAft>
                <a:spcPts val="0"/>
              </a:spcAft>
              <a:buSzPts val="2400"/>
              <a:buChar char="–"/>
              <a:defRPr/>
            </a:lvl6pPr>
            <a:lvl7pPr indent="-381000" lvl="6" marL="3200400" algn="l">
              <a:lnSpc>
                <a:spcPct val="115000"/>
              </a:lnSpc>
              <a:spcBef>
                <a:spcPts val="1200"/>
              </a:spcBef>
              <a:spcAft>
                <a:spcPts val="0"/>
              </a:spcAft>
              <a:buSzPts val="2400"/>
              <a:buChar char="–"/>
              <a:defRPr sz="2400"/>
            </a:lvl7pPr>
            <a:lvl8pPr indent="-381000" lvl="7" marL="3657600" algn="l">
              <a:lnSpc>
                <a:spcPct val="115000"/>
              </a:lnSpc>
              <a:spcBef>
                <a:spcPts val="1200"/>
              </a:spcBef>
              <a:spcAft>
                <a:spcPts val="0"/>
              </a:spcAft>
              <a:buSzPts val="2400"/>
              <a:buChar char="–"/>
              <a:defRPr sz="2400"/>
            </a:lvl8pPr>
            <a:lvl9pPr indent="-381000" lvl="8" marL="4114800" algn="l">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33" name="Shape 133"/>
        <p:cNvGrpSpPr/>
        <p:nvPr/>
      </p:nvGrpSpPr>
      <p:grpSpPr>
        <a:xfrm>
          <a:off x="0" y="0"/>
          <a:ext cx="0" cy="0"/>
          <a:chOff x="0" y="0"/>
          <a:chExt cx="0" cy="0"/>
        </a:xfrm>
      </p:grpSpPr>
      <p:sp>
        <p:nvSpPr>
          <p:cNvPr id="134" name="Google Shape;134;p24"/>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35" name="Google Shape;135;p24"/>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36" name="Google Shape;136;p24"/>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37" name="Google Shape;137;p24"/>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38" name="Google Shape;138;p24"/>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39" name="Google Shape;139;p24"/>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40" name="Google Shape;140;p24"/>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41" name="Google Shape;141;p24"/>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142" name="Google Shape;142;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3" name="Shape 143"/>
        <p:cNvGrpSpPr/>
        <p:nvPr/>
      </p:nvGrpSpPr>
      <p:grpSpPr>
        <a:xfrm>
          <a:off x="0" y="0"/>
          <a:ext cx="0" cy="0"/>
          <a:chOff x="0" y="0"/>
          <a:chExt cx="0" cy="0"/>
        </a:xfrm>
      </p:grpSpPr>
      <p:sp>
        <p:nvSpPr>
          <p:cNvPr id="144" name="Google Shape;144;p25"/>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5" name="Google Shape;145;p2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sz="2400"/>
            </a:lvl5pPr>
            <a:lvl6pPr indent="-381000" lvl="5" marL="2743200" algn="l">
              <a:lnSpc>
                <a:spcPct val="130000"/>
              </a:lnSpc>
              <a:spcBef>
                <a:spcPts val="1200"/>
              </a:spcBef>
              <a:spcAft>
                <a:spcPts val="0"/>
              </a:spcAft>
              <a:buSzPts val="2400"/>
              <a:buChar char="–"/>
              <a:defRPr sz="2400"/>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
        <p:nvSpPr>
          <p:cNvPr id="146" name="Google Shape;146;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47" name="Shape 147"/>
        <p:cNvGrpSpPr/>
        <p:nvPr/>
      </p:nvGrpSpPr>
      <p:grpSpPr>
        <a:xfrm>
          <a:off x="0" y="0"/>
          <a:ext cx="0" cy="0"/>
          <a:chOff x="0" y="0"/>
          <a:chExt cx="0" cy="0"/>
        </a:xfrm>
      </p:grpSpPr>
      <p:sp>
        <p:nvSpPr>
          <p:cNvPr id="148" name="Google Shape;148;p26"/>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149" name="Google Shape;149;p26"/>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2000"/>
              </a:spcBef>
              <a:spcAft>
                <a:spcPts val="0"/>
              </a:spcAft>
              <a:buSzPts val="2800"/>
              <a:buNone/>
              <a:defRPr/>
            </a:lvl3pPr>
            <a:lvl4pPr lvl="3" algn="l">
              <a:lnSpc>
                <a:spcPct val="130000"/>
              </a:lnSpc>
              <a:spcBef>
                <a:spcPts val="2000"/>
              </a:spcBef>
              <a:spcAft>
                <a:spcPts val="0"/>
              </a:spcAft>
              <a:buSzPts val="2800"/>
              <a:buNone/>
              <a:defRPr/>
            </a:lvl4pPr>
            <a:lvl5pPr lvl="4" algn="l">
              <a:lnSpc>
                <a:spcPct val="130000"/>
              </a:lnSpc>
              <a:spcBef>
                <a:spcPts val="2000"/>
              </a:spcBef>
              <a:spcAft>
                <a:spcPts val="0"/>
              </a:spcAft>
              <a:buSzPts val="2400"/>
              <a:buNone/>
              <a:defRPr/>
            </a:lvl5pPr>
            <a:lvl6pPr lvl="5" algn="l">
              <a:lnSpc>
                <a:spcPct val="130000"/>
              </a:lnSpc>
              <a:spcBef>
                <a:spcPts val="2000"/>
              </a:spcBef>
              <a:spcAft>
                <a:spcPts val="0"/>
              </a:spcAft>
              <a:buSzPts val="2400"/>
              <a:buNone/>
              <a:defRPr/>
            </a:lvl6pPr>
            <a:lvl7pPr lvl="6" algn="l">
              <a:lnSpc>
                <a:spcPct val="130000"/>
              </a:lnSpc>
              <a:spcBef>
                <a:spcPts val="2000"/>
              </a:spcBef>
              <a:spcAft>
                <a:spcPts val="0"/>
              </a:spcAft>
              <a:buSzPts val="2000"/>
              <a:buNone/>
              <a:defRPr/>
            </a:lvl7pPr>
            <a:lvl8pPr lvl="7" algn="l">
              <a:lnSpc>
                <a:spcPct val="130000"/>
              </a:lnSpc>
              <a:spcBef>
                <a:spcPts val="2000"/>
              </a:spcBef>
              <a:spcAft>
                <a:spcPts val="0"/>
              </a:spcAft>
              <a:buSzPts val="2000"/>
              <a:buNone/>
              <a:defRPr/>
            </a:lvl8pPr>
            <a:lvl9pPr lvl="8" algn="l">
              <a:lnSpc>
                <a:spcPct val="130000"/>
              </a:lnSpc>
              <a:spcBef>
                <a:spcPts val="2000"/>
              </a:spcBef>
              <a:spcAft>
                <a:spcPts val="2000"/>
              </a:spcAft>
              <a:buSzPts val="1600"/>
              <a:buNone/>
              <a:defRPr/>
            </a:lvl9pPr>
          </a:lstStyle>
          <a:p/>
        </p:txBody>
      </p:sp>
      <p:pic>
        <p:nvPicPr>
          <p:cNvPr id="150" name="Google Shape;150;p2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1" name="Shape 151"/>
        <p:cNvGrpSpPr/>
        <p:nvPr/>
      </p:nvGrpSpPr>
      <p:grpSpPr>
        <a:xfrm>
          <a:off x="0" y="0"/>
          <a:ext cx="0" cy="0"/>
          <a:chOff x="0" y="0"/>
          <a:chExt cx="0" cy="0"/>
        </a:xfrm>
      </p:grpSpPr>
      <p:sp>
        <p:nvSpPr>
          <p:cNvPr id="152" name="Google Shape;152;p27"/>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2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2" name="Google Shape;22;p4"/>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3.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86" name="Google Shape;86;p16"/>
          <p:cNvSpPr txBox="1"/>
          <p:nvPr>
            <p:ph idx="1" type="body"/>
          </p:nvPr>
        </p:nvSpPr>
        <p:spPr>
          <a:xfrm>
            <a:off x="917950" y="2876300"/>
            <a:ext cx="16452001"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87" name="Google Shape;87;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8" name="Google Shape;88;p16"/>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p29"/>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Specialised cells</a:t>
            </a:r>
            <a:endParaRPr>
              <a:solidFill>
                <a:srgbClr val="4B3241"/>
              </a:solidFill>
            </a:endParaRPr>
          </a:p>
          <a:p>
            <a:pPr indent="0" lvl="0" marL="0" rtl="0" algn="l">
              <a:lnSpc>
                <a:spcPct val="115000"/>
              </a:lnSpc>
              <a:spcBef>
                <a:spcPts val="0"/>
              </a:spcBef>
              <a:spcAft>
                <a:spcPts val="0"/>
              </a:spcAft>
              <a:buSzPts val="6000"/>
              <a:buNone/>
            </a:pPr>
            <a:r>
              <a:rPr lang="en-GB" sz="4000">
                <a:solidFill>
                  <a:srgbClr val="4B3241"/>
                </a:solidFill>
              </a:rPr>
              <a:t>(Downloadable student document)</a:t>
            </a:r>
            <a:endParaRPr sz="4000">
              <a:solidFill>
                <a:srgbClr val="4B3241"/>
              </a:solidFill>
            </a:endParaRPr>
          </a:p>
          <a:p>
            <a:pPr indent="0" lvl="0" marL="0" marR="0" rtl="0" algn="l">
              <a:lnSpc>
                <a:spcPct val="115000"/>
              </a:lnSpc>
              <a:spcBef>
                <a:spcPts val="0"/>
              </a:spcBef>
              <a:spcAft>
                <a:spcPts val="0"/>
              </a:spcAft>
              <a:buSzPts val="6000"/>
              <a:buNone/>
            </a:pPr>
            <a:r>
              <a:t/>
            </a:r>
            <a:endParaRPr>
              <a:solidFill>
                <a:srgbClr val="4B3241"/>
              </a:solidFill>
            </a:endParaRPr>
          </a:p>
        </p:txBody>
      </p:sp>
      <p:sp>
        <p:nvSpPr>
          <p:cNvPr id="160" name="Google Shape;160;p29"/>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Combined Science - Biology - KS4</a:t>
            </a:r>
            <a:endParaRPr>
              <a:solidFill>
                <a:srgbClr val="4B3241"/>
              </a:solidFill>
            </a:endParaRPr>
          </a:p>
          <a:p>
            <a:pPr indent="0" lvl="0" marL="0" rtl="0" algn="l">
              <a:lnSpc>
                <a:spcPct val="115000"/>
              </a:lnSpc>
              <a:spcBef>
                <a:spcPts val="0"/>
              </a:spcBef>
              <a:spcAft>
                <a:spcPts val="0"/>
              </a:spcAft>
              <a:buSzPts val="3600"/>
              <a:buNone/>
            </a:pPr>
            <a:r>
              <a:rPr lang="en-GB">
                <a:solidFill>
                  <a:srgbClr val="4B3241"/>
                </a:solidFill>
              </a:rPr>
              <a:t>Cell Biology </a:t>
            </a:r>
            <a:endParaRPr>
              <a:solidFill>
                <a:srgbClr val="4B3241"/>
              </a:solidFill>
            </a:endParaRPr>
          </a:p>
          <a:p>
            <a:pPr indent="0" lvl="0" marL="0" rtl="0" algn="l">
              <a:lnSpc>
                <a:spcPct val="115000"/>
              </a:lnSpc>
              <a:spcBef>
                <a:spcPts val="0"/>
              </a:spcBef>
              <a:spcAft>
                <a:spcPts val="0"/>
              </a:spcAft>
              <a:buSzPts val="3600"/>
              <a:buNone/>
            </a:pPr>
            <a:r>
              <a:t/>
            </a:r>
            <a:endParaRPr>
              <a:solidFill>
                <a:srgbClr val="4B3241"/>
              </a:solidFill>
            </a:endParaRPr>
          </a:p>
        </p:txBody>
      </p:sp>
      <p:sp>
        <p:nvSpPr>
          <p:cNvPr id="161" name="Google Shape;161;p29"/>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Miss Wong</a:t>
            </a:r>
            <a:endParaRPr>
              <a:solidFill>
                <a:srgbClr val="4B3241"/>
              </a:solidFill>
            </a:endParaRPr>
          </a:p>
        </p:txBody>
      </p:sp>
      <p:sp>
        <p:nvSpPr>
          <p:cNvPr id="162" name="Google Shape;162;p29"/>
          <p:cNvSpPr/>
          <p:nvPr/>
        </p:nvSpPr>
        <p:spPr>
          <a:xfrm>
            <a:off x="17315475" y="8811175"/>
            <a:ext cx="972600" cy="1475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Answer to specialised cell</a:t>
            </a:r>
            <a:endParaRPr/>
          </a:p>
        </p:txBody>
      </p:sp>
      <p:sp>
        <p:nvSpPr>
          <p:cNvPr id="234" name="Google Shape;234;p38"/>
          <p:cNvSpPr txBox="1"/>
          <p:nvPr>
            <p:ph idx="1" type="body"/>
          </p:nvPr>
        </p:nvSpPr>
        <p:spPr>
          <a:xfrm>
            <a:off x="1335850" y="2364750"/>
            <a:ext cx="13105800" cy="6319500"/>
          </a:xfrm>
          <a:prstGeom prst="rect">
            <a:avLst/>
          </a:prstGeom>
          <a:noFill/>
          <a:ln>
            <a:noFill/>
          </a:ln>
        </p:spPr>
        <p:txBody>
          <a:bodyPr anchorCtr="0" anchor="t" bIns="0" lIns="0" spcFirstLastPara="1" rIns="0" wrap="square" tIns="0">
            <a:noAutofit/>
          </a:bodyPr>
          <a:lstStyle/>
          <a:p>
            <a:pPr indent="-450850" lvl="0" marL="457200" rtl="0" algn="l">
              <a:lnSpc>
                <a:spcPct val="130000"/>
              </a:lnSpc>
              <a:spcBef>
                <a:spcPts val="0"/>
              </a:spcBef>
              <a:spcAft>
                <a:spcPts val="0"/>
              </a:spcAft>
              <a:buSzPts val="3500"/>
              <a:buAutoNum type="arabicPeriod"/>
            </a:pPr>
            <a:r>
              <a:rPr lang="en-GB" sz="3500"/>
              <a:t>Specialised cells are cells with specific features to perform a particular function.</a:t>
            </a:r>
            <a:endParaRPr sz="3500"/>
          </a:p>
          <a:p>
            <a:pPr indent="0" lvl="0" marL="457200" rtl="0" algn="l">
              <a:lnSpc>
                <a:spcPct val="130000"/>
              </a:lnSpc>
              <a:spcBef>
                <a:spcPts val="2000"/>
              </a:spcBef>
              <a:spcAft>
                <a:spcPts val="0"/>
              </a:spcAft>
              <a:buSzPts val="3200"/>
              <a:buNone/>
            </a:pPr>
            <a:r>
              <a:t/>
            </a:r>
            <a:endParaRPr sz="3500"/>
          </a:p>
          <a:p>
            <a:pPr indent="0" lvl="0" marL="0" rtl="0" algn="l">
              <a:lnSpc>
                <a:spcPct val="130000"/>
              </a:lnSpc>
              <a:spcBef>
                <a:spcPts val="2000"/>
              </a:spcBef>
              <a:spcAft>
                <a:spcPts val="2000"/>
              </a:spcAft>
              <a:buSzPts val="3200"/>
              <a:buNone/>
            </a:pPr>
            <a:r>
              <a:t/>
            </a:r>
            <a:endParaRPr/>
          </a:p>
        </p:txBody>
      </p:sp>
      <p:sp>
        <p:nvSpPr>
          <p:cNvPr id="235" name="Google Shape;235;p3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36" name="Google Shape;236;p38"/>
          <p:cNvSpPr txBox="1"/>
          <p:nvPr/>
        </p:nvSpPr>
        <p:spPr>
          <a:xfrm>
            <a:off x="1335850" y="4405500"/>
            <a:ext cx="112146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200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2. Stem cells are very simple cells. They are not specialised and they do not have special features.</a:t>
            </a:r>
            <a:endParaRPr b="0" i="0" sz="1400" u="none" cap="none" strike="noStrike">
              <a:solidFill>
                <a:srgbClr val="000000"/>
              </a:solidFill>
              <a:latin typeface="Arial"/>
              <a:ea typeface="Arial"/>
              <a:cs typeface="Arial"/>
              <a:sym typeface="Arial"/>
            </a:endParaRPr>
          </a:p>
        </p:txBody>
      </p:sp>
      <p:sp>
        <p:nvSpPr>
          <p:cNvPr id="237" name="Google Shape;237;p38"/>
          <p:cNvSpPr txBox="1"/>
          <p:nvPr/>
        </p:nvSpPr>
        <p:spPr>
          <a:xfrm>
            <a:off x="1335850" y="6586650"/>
            <a:ext cx="11640600" cy="12126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200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3. Stem cells differentiates to form specialised cell.</a:t>
            </a:r>
            <a:endParaRPr b="0" i="0" sz="35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1" name="Shape 241"/>
        <p:cNvGrpSpPr/>
        <p:nvPr/>
      </p:nvGrpSpPr>
      <p:grpSpPr>
        <a:xfrm>
          <a:off x="0" y="0"/>
          <a:ext cx="0" cy="0"/>
          <a:chOff x="0" y="0"/>
          <a:chExt cx="0" cy="0"/>
        </a:xfrm>
      </p:grpSpPr>
      <p:sp>
        <p:nvSpPr>
          <p:cNvPr id="242" name="Google Shape;242;p39"/>
          <p:cNvSpPr txBox="1"/>
          <p:nvPr/>
        </p:nvSpPr>
        <p:spPr>
          <a:xfrm>
            <a:off x="914400" y="2863400"/>
            <a:ext cx="12891300" cy="382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6000"/>
              <a:buFont typeface="Arial"/>
              <a:buNone/>
            </a:pPr>
            <a:r>
              <a:rPr b="0" i="0" lang="en-GB" sz="6000" u="none" cap="none" strike="noStrike">
                <a:solidFill>
                  <a:schemeClr val="dk2"/>
                </a:solidFill>
                <a:latin typeface="Montserrat SemiBold"/>
                <a:ea typeface="Montserrat SemiBold"/>
                <a:cs typeface="Montserrat SemiBold"/>
                <a:sym typeface="Montserrat SemiBold"/>
              </a:rPr>
              <a:t>Examples of specialised cells and their functions</a:t>
            </a:r>
            <a:endParaRPr b="0" i="0" sz="6000" u="none" cap="none" strike="noStrike">
              <a:solidFill>
                <a:schemeClr val="dk2"/>
              </a:solidFill>
              <a:latin typeface="Montserrat SemiBold"/>
              <a:ea typeface="Montserrat SemiBold"/>
              <a:cs typeface="Montserrat SemiBold"/>
              <a:sym typeface="Montserrat SemiBold"/>
            </a:endParaRPr>
          </a:p>
        </p:txBody>
      </p:sp>
      <p:sp>
        <p:nvSpPr>
          <p:cNvPr id="243" name="Google Shape;243;p3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244" name="Google Shape;244;p3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0"/>
          <p:cNvSpPr txBox="1"/>
          <p:nvPr>
            <p:ph type="title"/>
          </p:nvPr>
        </p:nvSpPr>
        <p:spPr>
          <a:xfrm>
            <a:off x="1146550" y="890050"/>
            <a:ext cx="13944300" cy="1147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Red blood cell</a:t>
            </a:r>
            <a:endParaRPr/>
          </a:p>
        </p:txBody>
      </p:sp>
      <p:sp>
        <p:nvSpPr>
          <p:cNvPr id="250" name="Google Shape;250;p40"/>
          <p:cNvSpPr txBox="1"/>
          <p:nvPr>
            <p:ph idx="12" type="sldNum"/>
          </p:nvPr>
        </p:nvSpPr>
        <p:spPr>
          <a:xfrm>
            <a:off x="1835882" y="19173300"/>
            <a:ext cx="2880000" cy="72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51" name="Google Shape;251;p40"/>
          <p:cNvSpPr txBox="1"/>
          <p:nvPr/>
        </p:nvSpPr>
        <p:spPr>
          <a:xfrm>
            <a:off x="1030950" y="2593300"/>
            <a:ext cx="46038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Montserrat"/>
                <a:ea typeface="Montserrat"/>
                <a:cs typeface="Montserrat"/>
                <a:sym typeface="Montserrat"/>
              </a:rPr>
              <a:t>Contains chemical </a:t>
            </a:r>
            <a:r>
              <a:rPr b="1" i="0" lang="en-GB" sz="3400" u="none" cap="none" strike="noStrike">
                <a:solidFill>
                  <a:schemeClr val="accent4"/>
                </a:solidFill>
                <a:latin typeface="Montserrat"/>
                <a:ea typeface="Montserrat"/>
                <a:cs typeface="Montserrat"/>
                <a:sym typeface="Montserrat"/>
              </a:rPr>
              <a:t>haemoglobin</a:t>
            </a:r>
            <a:r>
              <a:rPr b="0" i="0" lang="en-GB" sz="3400" u="none" cap="none" strike="noStrike">
                <a:solidFill>
                  <a:srgbClr val="000000"/>
                </a:solidFill>
                <a:latin typeface="Montserrat"/>
                <a:ea typeface="Montserrat"/>
                <a:cs typeface="Montserrat"/>
                <a:sym typeface="Montserrat"/>
              </a:rPr>
              <a:t> that binds with oxygen.</a:t>
            </a:r>
            <a:endParaRPr b="0" i="0" sz="3400" u="none" cap="none" strike="noStrike">
              <a:solidFill>
                <a:srgbClr val="000000"/>
              </a:solidFill>
              <a:latin typeface="Montserrat"/>
              <a:ea typeface="Montserrat"/>
              <a:cs typeface="Montserrat"/>
              <a:sym typeface="Montserrat"/>
            </a:endParaRPr>
          </a:p>
        </p:txBody>
      </p:sp>
      <p:sp>
        <p:nvSpPr>
          <p:cNvPr id="252" name="Google Shape;252;p40"/>
          <p:cNvSpPr txBox="1"/>
          <p:nvPr/>
        </p:nvSpPr>
        <p:spPr>
          <a:xfrm>
            <a:off x="717175" y="7127900"/>
            <a:ext cx="58545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There is </a:t>
            </a:r>
            <a:r>
              <a:rPr b="1" i="0" lang="en-GB" sz="3500" u="none" cap="none" strike="noStrike">
                <a:solidFill>
                  <a:schemeClr val="accent4"/>
                </a:solidFill>
                <a:latin typeface="Montserrat"/>
                <a:ea typeface="Montserrat"/>
                <a:cs typeface="Montserrat"/>
                <a:sym typeface="Montserrat"/>
              </a:rPr>
              <a:t>no nucleus</a:t>
            </a:r>
            <a:r>
              <a:rPr b="0" i="0" lang="en-GB" sz="3500" u="none" cap="none" strike="noStrike">
                <a:solidFill>
                  <a:srgbClr val="000000"/>
                </a:solidFill>
                <a:latin typeface="Montserrat"/>
                <a:ea typeface="Montserrat"/>
                <a:cs typeface="Montserrat"/>
                <a:sym typeface="Montserrat"/>
              </a:rPr>
              <a:t> so there is more room to hold more oxygen.</a:t>
            </a:r>
            <a:endParaRPr b="0" i="0" sz="3500" u="none" cap="none" strike="noStrike">
              <a:solidFill>
                <a:srgbClr val="000000"/>
              </a:solidFill>
              <a:latin typeface="Montserrat"/>
              <a:ea typeface="Montserrat"/>
              <a:cs typeface="Montserrat"/>
              <a:sym typeface="Montserrat"/>
            </a:endParaRPr>
          </a:p>
        </p:txBody>
      </p:sp>
      <p:sp>
        <p:nvSpPr>
          <p:cNvPr id="253" name="Google Shape;253;p40"/>
          <p:cNvSpPr txBox="1"/>
          <p:nvPr/>
        </p:nvSpPr>
        <p:spPr>
          <a:xfrm>
            <a:off x="7813050" y="7246700"/>
            <a:ext cx="70482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The </a:t>
            </a:r>
            <a:r>
              <a:rPr b="1" i="0" lang="en-GB" sz="3500" u="none" cap="none" strike="noStrike">
                <a:solidFill>
                  <a:schemeClr val="accent4"/>
                </a:solidFill>
                <a:latin typeface="Montserrat"/>
                <a:ea typeface="Montserrat"/>
                <a:cs typeface="Montserrat"/>
                <a:sym typeface="Montserrat"/>
              </a:rPr>
              <a:t>biconcave</a:t>
            </a:r>
            <a:r>
              <a:rPr b="0" i="0" lang="en-GB" sz="3500" u="none" cap="none" strike="noStrike">
                <a:solidFill>
                  <a:srgbClr val="000000"/>
                </a:solidFill>
                <a:latin typeface="Montserrat"/>
                <a:ea typeface="Montserrat"/>
                <a:cs typeface="Montserrat"/>
                <a:sym typeface="Montserrat"/>
              </a:rPr>
              <a:t> shape increases the surface area.</a:t>
            </a:r>
            <a:endParaRPr b="0" i="0" sz="3500" u="none" cap="none" strike="noStrike">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1056900" y="316300"/>
            <a:ext cx="13944300" cy="1147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Nerve cell</a:t>
            </a:r>
            <a:endParaRPr/>
          </a:p>
        </p:txBody>
      </p:sp>
      <p:sp>
        <p:nvSpPr>
          <p:cNvPr id="259" name="Google Shape;259;p41"/>
          <p:cNvSpPr txBox="1"/>
          <p:nvPr>
            <p:ph idx="12" type="sldNum"/>
          </p:nvPr>
        </p:nvSpPr>
        <p:spPr>
          <a:xfrm>
            <a:off x="1835882" y="19173300"/>
            <a:ext cx="2880000" cy="72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60" name="Google Shape;260;p41"/>
          <p:cNvSpPr txBox="1"/>
          <p:nvPr/>
        </p:nvSpPr>
        <p:spPr>
          <a:xfrm>
            <a:off x="775325" y="2107700"/>
            <a:ext cx="86928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Montserrat"/>
                <a:ea typeface="Montserrat"/>
                <a:cs typeface="Montserrat"/>
                <a:sym typeface="Montserrat"/>
              </a:rPr>
              <a:t>Many dendrites to </a:t>
            </a:r>
            <a:r>
              <a:rPr b="1" i="0" lang="en-GB" sz="3100" u="none" cap="none" strike="noStrike">
                <a:solidFill>
                  <a:schemeClr val="accent4"/>
                </a:solidFill>
                <a:latin typeface="Montserrat"/>
                <a:ea typeface="Montserrat"/>
                <a:cs typeface="Montserrat"/>
                <a:sym typeface="Montserrat"/>
              </a:rPr>
              <a:t>form many connections</a:t>
            </a:r>
            <a:r>
              <a:rPr b="0" i="0" lang="en-GB" sz="3100" u="none" cap="none" strike="noStrike">
                <a:solidFill>
                  <a:srgbClr val="000000"/>
                </a:solidFill>
                <a:latin typeface="Montserrat"/>
                <a:ea typeface="Montserrat"/>
                <a:cs typeface="Montserrat"/>
                <a:sym typeface="Montserrat"/>
              </a:rPr>
              <a:t> with many other nerve cell.</a:t>
            </a:r>
            <a:endParaRPr b="0" i="0" sz="3100" u="none" cap="none" strike="noStrike">
              <a:solidFill>
                <a:srgbClr val="000000"/>
              </a:solidFill>
              <a:latin typeface="Montserrat"/>
              <a:ea typeface="Montserrat"/>
              <a:cs typeface="Montserrat"/>
              <a:sym typeface="Montserrat"/>
            </a:endParaRPr>
          </a:p>
        </p:txBody>
      </p:sp>
      <p:sp>
        <p:nvSpPr>
          <p:cNvPr id="261" name="Google Shape;261;p41"/>
          <p:cNvSpPr txBox="1"/>
          <p:nvPr/>
        </p:nvSpPr>
        <p:spPr>
          <a:xfrm>
            <a:off x="917950" y="3784375"/>
            <a:ext cx="73227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The cell is </a:t>
            </a:r>
            <a:r>
              <a:rPr b="1" i="0" lang="en-GB" sz="3500" u="none" cap="none" strike="noStrike">
                <a:solidFill>
                  <a:schemeClr val="accent4"/>
                </a:solidFill>
                <a:latin typeface="Montserrat"/>
                <a:ea typeface="Montserrat"/>
                <a:cs typeface="Montserrat"/>
                <a:sym typeface="Montserrat"/>
              </a:rPr>
              <a:t>long</a:t>
            </a:r>
            <a:r>
              <a:rPr b="0" i="0" lang="en-GB" sz="3500" u="none" cap="none" strike="noStrike">
                <a:solidFill>
                  <a:srgbClr val="000000"/>
                </a:solidFill>
                <a:latin typeface="Montserrat"/>
                <a:ea typeface="Montserrat"/>
                <a:cs typeface="Montserrat"/>
                <a:sym typeface="Montserrat"/>
              </a:rPr>
              <a:t> to allow transmission of nerve impulses at a long distance.</a:t>
            </a:r>
            <a:endParaRPr b="0" i="0" sz="3500" u="none" cap="none" strike="noStrike">
              <a:solidFill>
                <a:srgbClr val="000000"/>
              </a:solidFill>
              <a:latin typeface="Montserrat"/>
              <a:ea typeface="Montserrat"/>
              <a:cs typeface="Montserrat"/>
              <a:sym typeface="Montserrat"/>
            </a:endParaRPr>
          </a:p>
        </p:txBody>
      </p:sp>
      <p:sp>
        <p:nvSpPr>
          <p:cNvPr id="262" name="Google Shape;262;p41"/>
          <p:cNvSpPr txBox="1"/>
          <p:nvPr/>
        </p:nvSpPr>
        <p:spPr>
          <a:xfrm>
            <a:off x="1056900" y="6128425"/>
            <a:ext cx="50871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Fatty tissue surround the cell to speed up transmission.</a:t>
            </a:r>
            <a:endParaRPr b="0" i="0" sz="3500" u="none" cap="none" strike="noStrike">
              <a:solidFill>
                <a:srgbClr val="000000"/>
              </a:solidFill>
              <a:latin typeface="Montserrat"/>
              <a:ea typeface="Montserrat"/>
              <a:cs typeface="Montserrat"/>
              <a:sym typeface="Montserrat"/>
            </a:endParaRPr>
          </a:p>
        </p:txBody>
      </p:sp>
      <p:pic>
        <p:nvPicPr>
          <p:cNvPr id="263" name="Google Shape;263;p41"/>
          <p:cNvPicPr preferRelativeResize="0"/>
          <p:nvPr/>
        </p:nvPicPr>
        <p:blipFill rotWithShape="1">
          <a:blip r:embed="rId3">
            <a:alphaModFix/>
          </a:blip>
          <a:srcRect b="0" l="0" r="0" t="0"/>
          <a:stretch/>
        </p:blipFill>
        <p:spPr>
          <a:xfrm>
            <a:off x="9197125" y="2667525"/>
            <a:ext cx="8172826" cy="4951950"/>
          </a:xfrm>
          <a:prstGeom prst="rect">
            <a:avLst/>
          </a:prstGeom>
          <a:noFill/>
          <a:ln>
            <a:noFill/>
          </a:ln>
        </p:spPr>
      </p:pic>
      <p:sp>
        <p:nvSpPr>
          <p:cNvPr id="264" name="Google Shape;264;p41"/>
          <p:cNvSpPr txBox="1"/>
          <p:nvPr/>
        </p:nvSpPr>
        <p:spPr>
          <a:xfrm>
            <a:off x="12849500" y="6560825"/>
            <a:ext cx="2510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1" i="0" lang="en-GB" sz="1150" u="none" cap="none" strike="noStrike">
                <a:solidFill>
                  <a:schemeClr val="dk2"/>
                </a:solidFill>
                <a:highlight>
                  <a:srgbClr val="F8F8F8"/>
                </a:highlight>
                <a:latin typeface="Montserrat"/>
                <a:ea typeface="Montserrat"/>
                <a:cs typeface="Montserrat"/>
                <a:sym typeface="Montserrat"/>
              </a:rPr>
              <a:t>Image: Oak National Academy</a:t>
            </a:r>
            <a:endParaRPr b="0" i="0" sz="14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2"/>
          <p:cNvSpPr txBox="1"/>
          <p:nvPr>
            <p:ph type="title"/>
          </p:nvPr>
        </p:nvSpPr>
        <p:spPr>
          <a:xfrm>
            <a:off x="829550" y="585250"/>
            <a:ext cx="26402401"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Sperm cell</a:t>
            </a:r>
            <a:endParaRPr/>
          </a:p>
        </p:txBody>
      </p:sp>
      <p:sp>
        <p:nvSpPr>
          <p:cNvPr id="270" name="Google Shape;270;p42"/>
          <p:cNvSpPr txBox="1"/>
          <p:nvPr>
            <p:ph idx="12" type="sldNum"/>
          </p:nvPr>
        </p:nvSpPr>
        <p:spPr>
          <a:xfrm>
            <a:off x="1835882" y="19173300"/>
            <a:ext cx="2880000" cy="72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71" name="Google Shape;271;p42"/>
          <p:cNvSpPr txBox="1"/>
          <p:nvPr/>
        </p:nvSpPr>
        <p:spPr>
          <a:xfrm>
            <a:off x="1022500" y="2516300"/>
            <a:ext cx="3798900" cy="72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Tail/ flagellum</a:t>
            </a:r>
            <a:endParaRPr b="0" i="0" sz="3500" u="none" cap="none" strike="noStrike">
              <a:solidFill>
                <a:srgbClr val="000000"/>
              </a:solidFill>
              <a:latin typeface="Montserrat"/>
              <a:ea typeface="Montserrat"/>
              <a:cs typeface="Montserrat"/>
              <a:sym typeface="Montserrat"/>
            </a:endParaRPr>
          </a:p>
        </p:txBody>
      </p:sp>
      <p:sp>
        <p:nvSpPr>
          <p:cNvPr id="272" name="Google Shape;272;p42"/>
          <p:cNvSpPr txBox="1"/>
          <p:nvPr/>
        </p:nvSpPr>
        <p:spPr>
          <a:xfrm>
            <a:off x="917950" y="6397375"/>
            <a:ext cx="61926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The nucleus is located here. The genetic material is found here.</a:t>
            </a:r>
            <a:endParaRPr b="0" i="0" sz="3500" u="none" cap="none" strike="noStrike">
              <a:solidFill>
                <a:srgbClr val="000000"/>
              </a:solidFill>
              <a:latin typeface="Montserrat"/>
              <a:ea typeface="Montserrat"/>
              <a:cs typeface="Montserrat"/>
              <a:sym typeface="Montserrat"/>
            </a:endParaRPr>
          </a:p>
        </p:txBody>
      </p:sp>
      <p:sp>
        <p:nvSpPr>
          <p:cNvPr id="273" name="Google Shape;273;p42"/>
          <p:cNvSpPr txBox="1"/>
          <p:nvPr/>
        </p:nvSpPr>
        <p:spPr>
          <a:xfrm>
            <a:off x="917950" y="3888038"/>
            <a:ext cx="5009100" cy="185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The mid piece is </a:t>
            </a:r>
            <a:r>
              <a:rPr b="1" i="0" lang="en-GB" sz="3500" u="none" cap="none" strike="noStrike">
                <a:solidFill>
                  <a:schemeClr val="accent4"/>
                </a:solidFill>
                <a:latin typeface="Montserrat"/>
                <a:ea typeface="Montserrat"/>
                <a:cs typeface="Montserrat"/>
                <a:sym typeface="Montserrat"/>
              </a:rPr>
              <a:t>full of mitochondria</a:t>
            </a:r>
            <a:r>
              <a:rPr b="0" i="0" lang="en-GB" sz="3500" u="none" cap="none" strike="noStrike">
                <a:solidFill>
                  <a:srgbClr val="000000"/>
                </a:solidFill>
                <a:latin typeface="Montserrat"/>
                <a:ea typeface="Montserrat"/>
                <a:cs typeface="Montserrat"/>
                <a:sym typeface="Montserrat"/>
              </a:rPr>
              <a:t>.</a:t>
            </a:r>
            <a:endParaRPr b="0" i="0" sz="3500" u="none" cap="none" strike="noStrike">
              <a:solidFill>
                <a:srgbClr val="000000"/>
              </a:solidFill>
              <a:latin typeface="Montserrat"/>
              <a:ea typeface="Montserrat"/>
              <a:cs typeface="Montserrat"/>
              <a:sym typeface="Montserrat"/>
            </a:endParaRPr>
          </a:p>
        </p:txBody>
      </p:sp>
      <p:pic>
        <p:nvPicPr>
          <p:cNvPr id="274" name="Google Shape;274;p42"/>
          <p:cNvPicPr preferRelativeResize="0"/>
          <p:nvPr/>
        </p:nvPicPr>
        <p:blipFill rotWithShape="1">
          <a:blip r:embed="rId3">
            <a:alphaModFix/>
          </a:blip>
          <a:srcRect b="0" l="0" r="0" t="0"/>
          <a:stretch/>
        </p:blipFill>
        <p:spPr>
          <a:xfrm>
            <a:off x="7731050" y="3611375"/>
            <a:ext cx="8898247" cy="2473850"/>
          </a:xfrm>
          <a:prstGeom prst="rect">
            <a:avLst/>
          </a:prstGeom>
          <a:noFill/>
          <a:ln>
            <a:noFill/>
          </a:ln>
        </p:spPr>
      </p:pic>
      <p:sp>
        <p:nvSpPr>
          <p:cNvPr id="275" name="Google Shape;275;p42"/>
          <p:cNvSpPr txBox="1"/>
          <p:nvPr/>
        </p:nvSpPr>
        <p:spPr>
          <a:xfrm>
            <a:off x="9793375" y="5745650"/>
            <a:ext cx="2510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1" i="0" lang="en-GB" sz="1150" u="none" cap="none" strike="noStrike">
                <a:solidFill>
                  <a:schemeClr val="dk2"/>
                </a:solidFill>
                <a:highlight>
                  <a:srgbClr val="F8F8F8"/>
                </a:highlight>
                <a:latin typeface="Montserrat"/>
                <a:ea typeface="Montserrat"/>
                <a:cs typeface="Montserrat"/>
                <a:sym typeface="Montserrat"/>
              </a:rPr>
              <a:t>Image: Oak National Academy</a:t>
            </a:r>
            <a:endParaRPr b="0" i="0" sz="14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1141125" y="890050"/>
            <a:ext cx="26402401" cy="3258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Muscle cells</a:t>
            </a:r>
            <a:endParaRPr/>
          </a:p>
        </p:txBody>
      </p:sp>
      <p:sp>
        <p:nvSpPr>
          <p:cNvPr id="281" name="Google Shape;281;p43"/>
          <p:cNvSpPr txBox="1"/>
          <p:nvPr>
            <p:ph idx="12" type="sldNum"/>
          </p:nvPr>
        </p:nvSpPr>
        <p:spPr>
          <a:xfrm>
            <a:off x="1835882" y="19173300"/>
            <a:ext cx="2880000" cy="72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82" name="Google Shape;282;p43"/>
          <p:cNvSpPr txBox="1"/>
          <p:nvPr/>
        </p:nvSpPr>
        <p:spPr>
          <a:xfrm>
            <a:off x="11236225" y="3122850"/>
            <a:ext cx="6073200" cy="171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Many muscle cells group together to form a muscle tissue.</a:t>
            </a:r>
            <a:endParaRPr b="0" i="0" sz="3500" u="none" cap="none" strike="noStrike">
              <a:solidFill>
                <a:schemeClr val="dk2"/>
              </a:solidFill>
              <a:latin typeface="Montserrat"/>
              <a:ea typeface="Montserrat"/>
              <a:cs typeface="Montserrat"/>
              <a:sym typeface="Montserrat"/>
            </a:endParaRPr>
          </a:p>
        </p:txBody>
      </p:sp>
      <p:sp>
        <p:nvSpPr>
          <p:cNvPr id="283" name="Google Shape;283;p43"/>
          <p:cNvSpPr txBox="1"/>
          <p:nvPr/>
        </p:nvSpPr>
        <p:spPr>
          <a:xfrm>
            <a:off x="11236225" y="5583650"/>
            <a:ext cx="5934300" cy="259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The muscle cells</a:t>
            </a:r>
            <a:r>
              <a:rPr b="1" i="0" lang="en-GB" sz="3500" u="none" cap="none" strike="noStrike">
                <a:solidFill>
                  <a:schemeClr val="accent4"/>
                </a:solidFill>
                <a:latin typeface="Montserrat"/>
                <a:ea typeface="Montserrat"/>
                <a:cs typeface="Montserrat"/>
                <a:sym typeface="Montserrat"/>
              </a:rPr>
              <a:t> contain a lot of mitochondria</a:t>
            </a:r>
            <a:r>
              <a:rPr b="0" i="0" lang="en-GB" sz="3500" u="none" cap="none" strike="noStrike">
                <a:solidFill>
                  <a:schemeClr val="dk2"/>
                </a:solidFill>
                <a:latin typeface="Montserrat"/>
                <a:ea typeface="Montserrat"/>
                <a:cs typeface="Montserrat"/>
                <a:sym typeface="Montserrat"/>
              </a:rPr>
              <a:t> to release more energy than other cells.</a:t>
            </a:r>
            <a:endParaRPr b="0" i="0" sz="3500" u="none" cap="none" strike="noStrike">
              <a:solidFill>
                <a:schemeClr val="dk2"/>
              </a:solidFill>
              <a:latin typeface="Montserrat"/>
              <a:ea typeface="Montserrat"/>
              <a:cs typeface="Montserrat"/>
              <a:sym typeface="Montserrat"/>
            </a:endParaRPr>
          </a:p>
        </p:txBody>
      </p:sp>
      <p:pic>
        <p:nvPicPr>
          <p:cNvPr id="284" name="Google Shape;284;p43"/>
          <p:cNvPicPr preferRelativeResize="0"/>
          <p:nvPr/>
        </p:nvPicPr>
        <p:blipFill rotWithShape="1">
          <a:blip r:embed="rId3">
            <a:alphaModFix/>
          </a:blip>
          <a:srcRect b="0" l="0" r="0" t="0"/>
          <a:stretch/>
        </p:blipFill>
        <p:spPr>
          <a:xfrm>
            <a:off x="848925" y="2123250"/>
            <a:ext cx="10095100" cy="6141870"/>
          </a:xfrm>
          <a:prstGeom prst="rect">
            <a:avLst/>
          </a:prstGeom>
          <a:noFill/>
          <a:ln>
            <a:noFill/>
          </a:ln>
        </p:spPr>
      </p:pic>
      <p:sp>
        <p:nvSpPr>
          <p:cNvPr id="285" name="Google Shape;285;p43"/>
          <p:cNvSpPr txBox="1"/>
          <p:nvPr/>
        </p:nvSpPr>
        <p:spPr>
          <a:xfrm>
            <a:off x="4320275" y="7419725"/>
            <a:ext cx="2510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1" i="0" lang="en-GB" sz="1150" u="none" cap="none" strike="noStrike">
                <a:solidFill>
                  <a:schemeClr val="dk2"/>
                </a:solidFill>
                <a:highlight>
                  <a:srgbClr val="F8F8F8"/>
                </a:highlight>
                <a:latin typeface="Montserrat"/>
                <a:ea typeface="Montserrat"/>
                <a:cs typeface="Montserrat"/>
                <a:sym typeface="Montserrat"/>
              </a:rPr>
              <a:t>Image: Oak National Academy</a:t>
            </a:r>
            <a:endParaRPr b="0" i="0" sz="14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9" name="Shape 289"/>
        <p:cNvGrpSpPr/>
        <p:nvPr/>
      </p:nvGrpSpPr>
      <p:grpSpPr>
        <a:xfrm>
          <a:off x="0" y="0"/>
          <a:ext cx="0" cy="0"/>
          <a:chOff x="0" y="0"/>
          <a:chExt cx="0" cy="0"/>
        </a:xfrm>
      </p:grpSpPr>
      <p:sp>
        <p:nvSpPr>
          <p:cNvPr id="290" name="Google Shape;290;p44"/>
          <p:cNvSpPr txBox="1"/>
          <p:nvPr/>
        </p:nvSpPr>
        <p:spPr>
          <a:xfrm>
            <a:off x="2206558" y="595750"/>
            <a:ext cx="14572200" cy="171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5600"/>
              <a:buFont typeface="Arial"/>
              <a:buNone/>
            </a:pPr>
            <a:r>
              <a:rPr b="1" i="0" lang="en-GB" sz="4400" u="none" cap="none" strike="noStrike">
                <a:solidFill>
                  <a:srgbClr val="FFFFFF"/>
                </a:solidFill>
                <a:latin typeface="Montserrat"/>
                <a:ea typeface="Montserrat"/>
                <a:cs typeface="Montserrat"/>
                <a:sym typeface="Montserrat"/>
              </a:rPr>
              <a:t>Pause the video to complete your task</a:t>
            </a:r>
            <a:endParaRPr b="1" i="0" sz="4400" u="none" cap="none" strike="noStrike">
              <a:solidFill>
                <a:srgbClr val="FFFFFF"/>
              </a:solidFill>
              <a:latin typeface="Montserrat"/>
              <a:ea typeface="Montserrat"/>
              <a:cs typeface="Montserrat"/>
              <a:sym typeface="Montserrat"/>
            </a:endParaRPr>
          </a:p>
        </p:txBody>
      </p:sp>
      <p:sp>
        <p:nvSpPr>
          <p:cNvPr id="291" name="Google Shape;291;p4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292" name="Google Shape;292;p44"/>
          <p:cNvSpPr/>
          <p:nvPr/>
        </p:nvSpPr>
        <p:spPr>
          <a:xfrm>
            <a:off x="1196883" y="1056498"/>
            <a:ext cx="9144000" cy="1046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500"/>
              <a:buFont typeface="Arial"/>
              <a:buNone/>
            </a:pPr>
            <a:r>
              <a:rPr b="1" i="0" lang="en-GB" sz="3500" u="none" cap="none" strike="noStrike">
                <a:solidFill>
                  <a:schemeClr val="dk2"/>
                </a:solidFill>
                <a:latin typeface="Montserrat"/>
                <a:ea typeface="Montserrat"/>
                <a:cs typeface="Montserrat"/>
                <a:sym typeface="Montserrat"/>
              </a:rPr>
              <a:t>Quick concept check</a:t>
            </a: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sp>
        <p:nvSpPr>
          <p:cNvPr id="293" name="Google Shape;293;p44"/>
          <p:cNvSpPr/>
          <p:nvPr/>
        </p:nvSpPr>
        <p:spPr>
          <a:xfrm>
            <a:off x="1196875" y="3006850"/>
            <a:ext cx="14092501" cy="3508800"/>
          </a:xfrm>
          <a:prstGeom prst="rect">
            <a:avLst/>
          </a:prstGeom>
          <a:no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457200" lvl="0" marL="457200" marR="0" rtl="0" algn="l">
              <a:lnSpc>
                <a:spcPct val="150000"/>
              </a:lnSpc>
              <a:spcBef>
                <a:spcPts val="0"/>
              </a:spcBef>
              <a:spcAft>
                <a:spcPts val="0"/>
              </a:spcAft>
              <a:buClr>
                <a:schemeClr val="dk2"/>
              </a:buClr>
              <a:buSzPts val="4100"/>
              <a:buFont typeface="Montserrat"/>
              <a:buAutoNum type="arabicPeriod"/>
            </a:pPr>
            <a:r>
              <a:rPr b="0" i="0" lang="en-GB" sz="4100" u="none" cap="none" strike="noStrike">
                <a:solidFill>
                  <a:schemeClr val="dk2"/>
                </a:solidFill>
                <a:latin typeface="Montserrat"/>
                <a:ea typeface="Montserrat"/>
                <a:cs typeface="Montserrat"/>
                <a:sym typeface="Montserrat"/>
              </a:rPr>
              <a:t>Why do muscle cells contain many mitochondria?</a:t>
            </a:r>
            <a:endParaRPr b="0" i="0" sz="4100" u="none" cap="none" strike="noStrike">
              <a:solidFill>
                <a:schemeClr val="dk2"/>
              </a:solidFill>
              <a:latin typeface="Montserrat"/>
              <a:ea typeface="Montserrat"/>
              <a:cs typeface="Montserrat"/>
              <a:sym typeface="Montserrat"/>
            </a:endParaRPr>
          </a:p>
          <a:p>
            <a:pPr indent="-457200" lvl="0" marL="457200" marR="0" rtl="0" algn="l">
              <a:lnSpc>
                <a:spcPct val="150000"/>
              </a:lnSpc>
              <a:spcBef>
                <a:spcPts val="0"/>
              </a:spcBef>
              <a:spcAft>
                <a:spcPts val="0"/>
              </a:spcAft>
              <a:buClr>
                <a:schemeClr val="dk2"/>
              </a:buClr>
              <a:buSzPts val="4100"/>
              <a:buFont typeface="Montserrat"/>
              <a:buAutoNum type="arabicPeriod"/>
            </a:pPr>
            <a:r>
              <a:rPr b="0" i="0" lang="en-GB" sz="4100" u="none" cap="none" strike="noStrike">
                <a:solidFill>
                  <a:schemeClr val="dk2"/>
                </a:solidFill>
                <a:latin typeface="Montserrat"/>
                <a:ea typeface="Montserrat"/>
                <a:cs typeface="Montserrat"/>
                <a:sym typeface="Montserrat"/>
              </a:rPr>
              <a:t>Why is the nerve cell long?</a:t>
            </a:r>
            <a:endParaRPr b="0" i="0" sz="4100" u="none" cap="none" strike="noStrike">
              <a:solidFill>
                <a:schemeClr val="dk2"/>
              </a:solidFill>
              <a:latin typeface="Montserrat"/>
              <a:ea typeface="Montserrat"/>
              <a:cs typeface="Montserrat"/>
              <a:sym typeface="Montserrat"/>
            </a:endParaRPr>
          </a:p>
          <a:p>
            <a:pPr indent="-457200" lvl="0" marL="457200" marR="0" rtl="0" algn="l">
              <a:lnSpc>
                <a:spcPct val="150000"/>
              </a:lnSpc>
              <a:spcBef>
                <a:spcPts val="0"/>
              </a:spcBef>
              <a:spcAft>
                <a:spcPts val="0"/>
              </a:spcAft>
              <a:buClr>
                <a:schemeClr val="dk2"/>
              </a:buClr>
              <a:buSzPts val="4100"/>
              <a:buFont typeface="Montserrat"/>
              <a:buAutoNum type="arabicPeriod"/>
            </a:pPr>
            <a:r>
              <a:rPr b="0" i="0" lang="en-GB" sz="4100" u="none" cap="none" strike="noStrike">
                <a:solidFill>
                  <a:schemeClr val="dk2"/>
                </a:solidFill>
                <a:latin typeface="Montserrat"/>
                <a:ea typeface="Montserrat"/>
                <a:cs typeface="Montserrat"/>
                <a:sym typeface="Montserrat"/>
              </a:rPr>
              <a:t>Why does the sperm has a tail?</a:t>
            </a:r>
            <a:endParaRPr b="0" i="0" sz="41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Answer to concept check</a:t>
            </a:r>
            <a:endParaRPr/>
          </a:p>
        </p:txBody>
      </p:sp>
      <p:sp>
        <p:nvSpPr>
          <p:cNvPr id="299" name="Google Shape;299;p45"/>
          <p:cNvSpPr txBox="1"/>
          <p:nvPr>
            <p:ph idx="1" type="body"/>
          </p:nvPr>
        </p:nvSpPr>
        <p:spPr>
          <a:xfrm>
            <a:off x="1335850" y="1983750"/>
            <a:ext cx="13105800" cy="1371900"/>
          </a:xfrm>
          <a:prstGeom prst="rect">
            <a:avLst/>
          </a:prstGeom>
          <a:noFill/>
          <a:ln>
            <a:noFill/>
          </a:ln>
        </p:spPr>
        <p:txBody>
          <a:bodyPr anchorCtr="0" anchor="t" bIns="0" lIns="0" spcFirstLastPara="1" rIns="0" wrap="square" tIns="0">
            <a:noAutofit/>
          </a:bodyPr>
          <a:lstStyle/>
          <a:p>
            <a:pPr indent="-450850" lvl="0" marL="457200" rtl="0" algn="l">
              <a:lnSpc>
                <a:spcPct val="130000"/>
              </a:lnSpc>
              <a:spcBef>
                <a:spcPts val="0"/>
              </a:spcBef>
              <a:spcAft>
                <a:spcPts val="0"/>
              </a:spcAft>
              <a:buSzPts val="3500"/>
              <a:buAutoNum type="arabicPeriod"/>
            </a:pPr>
            <a:r>
              <a:rPr lang="en-GB" sz="3500"/>
              <a:t>Many mitochondria are present to release more energy for movement.</a:t>
            </a:r>
            <a:endParaRPr/>
          </a:p>
        </p:txBody>
      </p:sp>
      <p:sp>
        <p:nvSpPr>
          <p:cNvPr id="300" name="Google Shape;300;p4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301" name="Google Shape;301;p45"/>
          <p:cNvSpPr txBox="1"/>
          <p:nvPr>
            <p:ph idx="1" type="body"/>
          </p:nvPr>
        </p:nvSpPr>
        <p:spPr>
          <a:xfrm>
            <a:off x="1278450" y="3901875"/>
            <a:ext cx="13013400" cy="3561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3200"/>
              <a:buNone/>
            </a:pPr>
            <a:r>
              <a:rPr lang="en-GB" sz="3500"/>
              <a:t>2. Nerve cells are long to allow nerve signals to be passed over long distances.</a:t>
            </a:r>
            <a:endParaRPr sz="3500"/>
          </a:p>
          <a:p>
            <a:pPr indent="0" lvl="0" marL="457200" rtl="0" algn="l">
              <a:lnSpc>
                <a:spcPct val="130000"/>
              </a:lnSpc>
              <a:spcBef>
                <a:spcPts val="2000"/>
              </a:spcBef>
              <a:spcAft>
                <a:spcPts val="0"/>
              </a:spcAft>
              <a:buSzPts val="3200"/>
              <a:buNone/>
            </a:pPr>
            <a:r>
              <a:t/>
            </a:r>
            <a:endParaRPr sz="3500"/>
          </a:p>
          <a:p>
            <a:pPr indent="0" lvl="0" marL="0" rtl="0" algn="l">
              <a:lnSpc>
                <a:spcPct val="130000"/>
              </a:lnSpc>
              <a:spcBef>
                <a:spcPts val="2000"/>
              </a:spcBef>
              <a:spcAft>
                <a:spcPts val="2000"/>
              </a:spcAft>
              <a:buSzPts val="3200"/>
              <a:buNone/>
            </a:pPr>
            <a:r>
              <a:t/>
            </a:r>
            <a:endParaRPr/>
          </a:p>
        </p:txBody>
      </p:sp>
      <p:sp>
        <p:nvSpPr>
          <p:cNvPr id="302" name="Google Shape;302;p45"/>
          <p:cNvSpPr txBox="1"/>
          <p:nvPr/>
        </p:nvSpPr>
        <p:spPr>
          <a:xfrm>
            <a:off x="1202250" y="6068625"/>
            <a:ext cx="12234301" cy="11658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200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3. The sperm has a tail so it can swim to the egg.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Root hair cell</a:t>
            </a:r>
            <a:endParaRPr/>
          </a:p>
        </p:txBody>
      </p:sp>
      <p:sp>
        <p:nvSpPr>
          <p:cNvPr id="308" name="Google Shape;308;p4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309" name="Google Shape;309;p46"/>
          <p:cNvSpPr txBox="1"/>
          <p:nvPr/>
        </p:nvSpPr>
        <p:spPr>
          <a:xfrm>
            <a:off x="917950" y="2311550"/>
            <a:ext cx="9744000" cy="259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Root hair cells has a large surface area to absorb water and minerals.</a:t>
            </a:r>
            <a:endParaRPr b="0" i="0" sz="3500" u="none" cap="none" strike="noStrike">
              <a:solidFill>
                <a:schemeClr val="dk2"/>
              </a:solidFill>
              <a:latin typeface="Montserrat"/>
              <a:ea typeface="Montserrat"/>
              <a:cs typeface="Montserrat"/>
              <a:sym typeface="Montserrat"/>
            </a:endParaRPr>
          </a:p>
        </p:txBody>
      </p:sp>
      <p:pic>
        <p:nvPicPr>
          <p:cNvPr id="310" name="Google Shape;310;p46"/>
          <p:cNvPicPr preferRelativeResize="0"/>
          <p:nvPr/>
        </p:nvPicPr>
        <p:blipFill rotWithShape="1">
          <a:blip r:embed="rId3">
            <a:alphaModFix/>
          </a:blip>
          <a:srcRect b="0" l="0" r="0" t="0"/>
          <a:stretch/>
        </p:blipFill>
        <p:spPr>
          <a:xfrm>
            <a:off x="7848525" y="3246325"/>
            <a:ext cx="8063424" cy="5501875"/>
          </a:xfrm>
          <a:prstGeom prst="rect">
            <a:avLst/>
          </a:prstGeom>
          <a:noFill/>
          <a:ln>
            <a:noFill/>
          </a:ln>
        </p:spPr>
      </p:pic>
      <p:sp>
        <p:nvSpPr>
          <p:cNvPr id="311" name="Google Shape;311;p46"/>
          <p:cNvSpPr/>
          <p:nvPr/>
        </p:nvSpPr>
        <p:spPr>
          <a:xfrm>
            <a:off x="8089775" y="3076125"/>
            <a:ext cx="2510100" cy="3600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6"/>
          <p:cNvSpPr txBox="1"/>
          <p:nvPr/>
        </p:nvSpPr>
        <p:spPr>
          <a:xfrm>
            <a:off x="13508675" y="7219975"/>
            <a:ext cx="2510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1" i="0" lang="en-GB" sz="1150" u="none" cap="none" strike="noStrike">
                <a:solidFill>
                  <a:schemeClr val="dk2"/>
                </a:solidFill>
                <a:highlight>
                  <a:srgbClr val="F8F8F8"/>
                </a:highlight>
                <a:latin typeface="Montserrat"/>
                <a:ea typeface="Montserrat"/>
                <a:cs typeface="Montserrat"/>
                <a:sym typeface="Montserrat"/>
              </a:rPr>
              <a:t>Image: Oak National Academy</a:t>
            </a:r>
            <a:endParaRPr b="0" i="0" sz="14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ph type="title"/>
          </p:nvPr>
        </p:nvSpPr>
        <p:spPr>
          <a:xfrm>
            <a:off x="917950" y="509050"/>
            <a:ext cx="13201200" cy="72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Palisade cell</a:t>
            </a:r>
            <a:endParaRPr/>
          </a:p>
        </p:txBody>
      </p:sp>
      <p:sp>
        <p:nvSpPr>
          <p:cNvPr id="318" name="Google Shape;318;p4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319" name="Google Shape;319;p47"/>
          <p:cNvSpPr txBox="1"/>
          <p:nvPr/>
        </p:nvSpPr>
        <p:spPr>
          <a:xfrm>
            <a:off x="11605325" y="2646625"/>
            <a:ext cx="6132300" cy="412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b="0" i="0" lang="en-GB" sz="3900" u="none" cap="none" strike="noStrike">
                <a:solidFill>
                  <a:schemeClr val="dk2"/>
                </a:solidFill>
                <a:latin typeface="Montserrat"/>
                <a:ea typeface="Montserrat"/>
                <a:cs typeface="Montserrat"/>
                <a:sym typeface="Montserrat"/>
              </a:rPr>
              <a:t>The cell is </a:t>
            </a:r>
            <a:r>
              <a:rPr b="1" i="0" lang="en-GB" sz="3900" u="none" cap="none" strike="noStrike">
                <a:solidFill>
                  <a:schemeClr val="accent4"/>
                </a:solidFill>
                <a:latin typeface="Montserrat"/>
                <a:ea typeface="Montserrat"/>
                <a:cs typeface="Montserrat"/>
                <a:sym typeface="Montserrat"/>
              </a:rPr>
              <a:t>packed with chloroplasts</a:t>
            </a:r>
            <a:r>
              <a:rPr b="0" i="0" lang="en-GB" sz="3900" u="none" cap="none" strike="noStrike">
                <a:solidFill>
                  <a:schemeClr val="dk2"/>
                </a:solidFill>
                <a:latin typeface="Montserrat"/>
                <a:ea typeface="Montserrat"/>
                <a:cs typeface="Montserrat"/>
                <a:sym typeface="Montserrat"/>
              </a:rPr>
              <a:t> so that it can absorb more energy from the sun for photosynthesis.</a:t>
            </a:r>
            <a:endParaRPr b="0" i="0" sz="3900" u="none" cap="none" strike="noStrike">
              <a:solidFill>
                <a:schemeClr val="dk2"/>
              </a:solidFill>
              <a:latin typeface="Montserrat"/>
              <a:ea typeface="Montserrat"/>
              <a:cs typeface="Montserrat"/>
              <a:sym typeface="Montserrat"/>
            </a:endParaRPr>
          </a:p>
        </p:txBody>
      </p:sp>
      <p:pic>
        <p:nvPicPr>
          <p:cNvPr id="320" name="Google Shape;320;p47"/>
          <p:cNvPicPr preferRelativeResize="0"/>
          <p:nvPr/>
        </p:nvPicPr>
        <p:blipFill rotWithShape="1">
          <a:blip r:embed="rId3">
            <a:alphaModFix/>
          </a:blip>
          <a:srcRect b="0" l="0" r="0" t="0"/>
          <a:stretch/>
        </p:blipFill>
        <p:spPr>
          <a:xfrm>
            <a:off x="269075" y="1672100"/>
            <a:ext cx="11176450" cy="7288480"/>
          </a:xfrm>
          <a:prstGeom prst="rect">
            <a:avLst/>
          </a:prstGeom>
          <a:noFill/>
          <a:ln>
            <a:noFill/>
          </a:ln>
        </p:spPr>
      </p:pic>
      <p:sp>
        <p:nvSpPr>
          <p:cNvPr id="321" name="Google Shape;321;p47"/>
          <p:cNvSpPr/>
          <p:nvPr/>
        </p:nvSpPr>
        <p:spPr>
          <a:xfrm>
            <a:off x="1597975" y="4334525"/>
            <a:ext cx="1218600" cy="7236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7"/>
          <p:cNvSpPr txBox="1"/>
          <p:nvPr/>
        </p:nvSpPr>
        <p:spPr>
          <a:xfrm>
            <a:off x="9095225" y="8018975"/>
            <a:ext cx="2510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1" i="0" lang="en-GB" sz="1150" u="none" cap="none" strike="noStrike">
                <a:solidFill>
                  <a:schemeClr val="dk2"/>
                </a:solidFill>
                <a:highlight>
                  <a:srgbClr val="F8F8F8"/>
                </a:highlight>
                <a:latin typeface="Montserrat"/>
                <a:ea typeface="Montserrat"/>
                <a:cs typeface="Montserrat"/>
                <a:sym typeface="Montserrat"/>
              </a:rPr>
              <a:t>Image: Oak National Academy</a:t>
            </a:r>
            <a:endParaRPr b="0" i="0" sz="14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6" name="Shape 166"/>
        <p:cNvGrpSpPr/>
        <p:nvPr/>
      </p:nvGrpSpPr>
      <p:grpSpPr>
        <a:xfrm>
          <a:off x="0" y="0"/>
          <a:ext cx="0" cy="0"/>
          <a:chOff x="0" y="0"/>
          <a:chExt cx="0" cy="0"/>
        </a:xfrm>
      </p:grpSpPr>
      <p:sp>
        <p:nvSpPr>
          <p:cNvPr id="167" name="Google Shape;167;p30"/>
          <p:cNvSpPr txBox="1"/>
          <p:nvPr/>
        </p:nvSpPr>
        <p:spPr>
          <a:xfrm>
            <a:off x="914400" y="2863400"/>
            <a:ext cx="12891300" cy="382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6000"/>
              <a:buFont typeface="Arial"/>
              <a:buNone/>
            </a:pPr>
            <a:r>
              <a:rPr b="0" i="0" lang="en-GB" sz="6000" u="none" cap="none" strike="noStrike">
                <a:solidFill>
                  <a:schemeClr val="dk2"/>
                </a:solidFill>
                <a:latin typeface="Montserrat SemiBold"/>
                <a:ea typeface="Montserrat SemiBold"/>
                <a:cs typeface="Montserrat SemiBold"/>
                <a:sym typeface="Montserrat SemiBold"/>
              </a:rPr>
              <a:t>Revising the structure of cells</a:t>
            </a:r>
            <a:endParaRPr b="0" i="0" sz="6000" u="none" cap="none" strike="noStrike">
              <a:solidFill>
                <a:schemeClr val="dk2"/>
              </a:solidFill>
              <a:latin typeface="Montserrat SemiBold"/>
              <a:ea typeface="Montserrat SemiBold"/>
              <a:cs typeface="Montserrat SemiBold"/>
              <a:sym typeface="Montserrat SemiBold"/>
            </a:endParaRPr>
          </a:p>
        </p:txBody>
      </p:sp>
      <p:sp>
        <p:nvSpPr>
          <p:cNvPr id="168" name="Google Shape;168;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69" name="Google Shape;169;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8"/>
          <p:cNvSpPr txBox="1"/>
          <p:nvPr>
            <p:ph type="title"/>
          </p:nvPr>
        </p:nvSpPr>
        <p:spPr>
          <a:xfrm>
            <a:off x="917950" y="890050"/>
            <a:ext cx="16452001"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Phloem and xylem cells</a:t>
            </a:r>
            <a:endParaRPr>
              <a:solidFill>
                <a:schemeClr val="dk2"/>
              </a:solidFill>
            </a:endParaRPr>
          </a:p>
        </p:txBody>
      </p:sp>
      <p:sp>
        <p:nvSpPr>
          <p:cNvPr id="328" name="Google Shape;328;p4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
        <p:nvSpPr>
          <p:cNvPr id="329" name="Google Shape;329;p48"/>
          <p:cNvSpPr txBox="1"/>
          <p:nvPr/>
        </p:nvSpPr>
        <p:spPr>
          <a:xfrm>
            <a:off x="9963000" y="2187350"/>
            <a:ext cx="7463100" cy="233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Montserrat"/>
                <a:ea typeface="Montserrat"/>
                <a:cs typeface="Montserrat"/>
                <a:sym typeface="Montserrat"/>
              </a:rPr>
              <a:t>The phloem cells have </a:t>
            </a:r>
            <a:r>
              <a:rPr b="1" i="0" lang="en-GB" sz="3600" u="none" cap="none" strike="noStrike">
                <a:solidFill>
                  <a:schemeClr val="accent4"/>
                </a:solidFill>
                <a:latin typeface="Montserrat"/>
                <a:ea typeface="Montserrat"/>
                <a:cs typeface="Montserrat"/>
                <a:sym typeface="Montserrat"/>
              </a:rPr>
              <a:t>no nucleus and it has a large vacuole</a:t>
            </a:r>
            <a:r>
              <a:rPr b="0" i="0" lang="en-GB" sz="3600" u="none" cap="none" strike="noStrike">
                <a:solidFill>
                  <a:srgbClr val="000000"/>
                </a:solidFill>
                <a:latin typeface="Montserrat"/>
                <a:ea typeface="Montserrat"/>
                <a:cs typeface="Montserrat"/>
                <a:sym typeface="Montserrat"/>
              </a:rPr>
              <a:t> for the easy transfer of sugars up and down the plant.</a:t>
            </a:r>
            <a:endParaRPr b="0" i="0" sz="3600" u="none" cap="none" strike="noStrike">
              <a:solidFill>
                <a:srgbClr val="000000"/>
              </a:solidFill>
              <a:latin typeface="Montserrat"/>
              <a:ea typeface="Montserrat"/>
              <a:cs typeface="Montserrat"/>
              <a:sym typeface="Montserrat"/>
            </a:endParaRPr>
          </a:p>
        </p:txBody>
      </p:sp>
      <p:pic>
        <p:nvPicPr>
          <p:cNvPr id="330" name="Google Shape;330;p48"/>
          <p:cNvPicPr preferRelativeResize="0"/>
          <p:nvPr/>
        </p:nvPicPr>
        <p:blipFill rotWithShape="1">
          <a:blip r:embed="rId3">
            <a:alphaModFix/>
          </a:blip>
          <a:srcRect b="0" l="0" r="0" t="0"/>
          <a:stretch/>
        </p:blipFill>
        <p:spPr>
          <a:xfrm>
            <a:off x="611375" y="2199450"/>
            <a:ext cx="8856626" cy="6083100"/>
          </a:xfrm>
          <a:prstGeom prst="rect">
            <a:avLst/>
          </a:prstGeom>
          <a:noFill/>
          <a:ln>
            <a:noFill/>
          </a:ln>
        </p:spPr>
      </p:pic>
      <p:sp>
        <p:nvSpPr>
          <p:cNvPr id="331" name="Google Shape;331;p48"/>
          <p:cNvSpPr txBox="1"/>
          <p:nvPr/>
        </p:nvSpPr>
        <p:spPr>
          <a:xfrm>
            <a:off x="8028225" y="5804650"/>
            <a:ext cx="3798900" cy="72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900"/>
              <a:buFont typeface="Arial"/>
              <a:buNone/>
            </a:pPr>
            <a:r>
              <a:rPr b="1" i="0" lang="en-GB" sz="3900" u="none" cap="none" strike="noStrike">
                <a:solidFill>
                  <a:srgbClr val="F03C78"/>
                </a:solidFill>
                <a:latin typeface="Montserrat"/>
                <a:ea typeface="Montserrat"/>
                <a:cs typeface="Montserrat"/>
                <a:sym typeface="Montserrat"/>
              </a:rPr>
              <a:t>Xylem</a:t>
            </a:r>
            <a:endParaRPr b="1" i="0" sz="3900" u="none" cap="none" strike="noStrike">
              <a:solidFill>
                <a:srgbClr val="F03C78"/>
              </a:solidFill>
              <a:latin typeface="Montserrat"/>
              <a:ea typeface="Montserrat"/>
              <a:cs typeface="Montserrat"/>
              <a:sym typeface="Montserrat"/>
            </a:endParaRPr>
          </a:p>
        </p:txBody>
      </p:sp>
      <p:cxnSp>
        <p:nvCxnSpPr>
          <p:cNvPr id="332" name="Google Shape;332;p48"/>
          <p:cNvCxnSpPr/>
          <p:nvPr/>
        </p:nvCxnSpPr>
        <p:spPr>
          <a:xfrm rot="10800000">
            <a:off x="5087650" y="4773850"/>
            <a:ext cx="3765000" cy="1030800"/>
          </a:xfrm>
          <a:prstGeom prst="straightConnector1">
            <a:avLst/>
          </a:prstGeom>
          <a:noFill/>
          <a:ln cap="flat" cmpd="sng" w="76200">
            <a:solidFill>
              <a:srgbClr val="434343"/>
            </a:solidFill>
            <a:prstDash val="solid"/>
            <a:round/>
            <a:headEnd len="sm" w="sm" type="none"/>
            <a:tailEnd len="med" w="med" type="triangle"/>
          </a:ln>
        </p:spPr>
      </p:cxnSp>
      <p:sp>
        <p:nvSpPr>
          <p:cNvPr id="333" name="Google Shape;333;p48"/>
          <p:cNvSpPr txBox="1"/>
          <p:nvPr/>
        </p:nvSpPr>
        <p:spPr>
          <a:xfrm>
            <a:off x="10079550" y="4949300"/>
            <a:ext cx="6813000" cy="37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800"/>
              <a:buFont typeface="Arial"/>
              <a:buNone/>
            </a:pPr>
            <a:r>
              <a:rPr b="0" i="0" lang="en-GB" sz="3800" u="none" cap="none" strike="noStrike">
                <a:solidFill>
                  <a:srgbClr val="000000"/>
                </a:solidFill>
                <a:latin typeface="Montserrat"/>
                <a:ea typeface="Montserrat"/>
                <a:cs typeface="Montserrat"/>
                <a:sym typeface="Montserrat"/>
              </a:rPr>
              <a:t>Xylem cells are dead cells. They are strengthened by </a:t>
            </a:r>
            <a:r>
              <a:rPr b="1" i="0" lang="en-GB" sz="3800" u="none" cap="none" strike="noStrike">
                <a:solidFill>
                  <a:srgbClr val="786EC8"/>
                </a:solidFill>
                <a:latin typeface="Montserrat"/>
                <a:ea typeface="Montserrat"/>
                <a:cs typeface="Montserrat"/>
                <a:sym typeface="Montserrat"/>
              </a:rPr>
              <a:t>lignin</a:t>
            </a:r>
            <a:r>
              <a:rPr b="0" i="0" lang="en-GB" sz="3800" u="none" cap="none" strike="noStrike">
                <a:solidFill>
                  <a:srgbClr val="000000"/>
                </a:solidFill>
                <a:latin typeface="Montserrat"/>
                <a:ea typeface="Montserrat"/>
                <a:cs typeface="Montserrat"/>
                <a:sym typeface="Montserrat"/>
              </a:rPr>
              <a:t>. </a:t>
            </a:r>
            <a:endParaRPr b="0" i="0" sz="3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800"/>
              <a:buFont typeface="Arial"/>
              <a:buNone/>
            </a:pPr>
            <a:r>
              <a:rPr b="0" i="0" lang="en-GB" sz="3800" u="none" cap="none" strike="noStrike">
                <a:solidFill>
                  <a:srgbClr val="000000"/>
                </a:solidFill>
                <a:latin typeface="Montserrat"/>
                <a:ea typeface="Montserrat"/>
                <a:cs typeface="Montserrat"/>
                <a:sym typeface="Montserrat"/>
              </a:rPr>
              <a:t>These are hollow tubes for the transport of water.</a:t>
            </a:r>
            <a:endParaRPr b="0" i="0" sz="3800" u="none" cap="none" strike="noStrike">
              <a:solidFill>
                <a:srgbClr val="000000"/>
              </a:solidFill>
              <a:latin typeface="Montserrat"/>
              <a:ea typeface="Montserrat"/>
              <a:cs typeface="Montserrat"/>
              <a:sym typeface="Montserrat"/>
            </a:endParaRPr>
          </a:p>
        </p:txBody>
      </p:sp>
      <p:sp>
        <p:nvSpPr>
          <p:cNvPr id="334" name="Google Shape;334;p48"/>
          <p:cNvSpPr txBox="1"/>
          <p:nvPr/>
        </p:nvSpPr>
        <p:spPr>
          <a:xfrm>
            <a:off x="4759725" y="7919100"/>
            <a:ext cx="2510100" cy="4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50"/>
              <a:buFont typeface="Arial"/>
              <a:buNone/>
            </a:pPr>
            <a:r>
              <a:rPr b="1" i="0" lang="en-GB" sz="1150" u="none" cap="none" strike="noStrike">
                <a:solidFill>
                  <a:schemeClr val="dk2"/>
                </a:solidFill>
                <a:highlight>
                  <a:srgbClr val="F8F8F8"/>
                </a:highlight>
                <a:latin typeface="Montserrat"/>
                <a:ea typeface="Montserrat"/>
                <a:cs typeface="Montserrat"/>
                <a:sym typeface="Montserrat"/>
              </a:rPr>
              <a:t>Image: Oak National Academy</a:t>
            </a:r>
            <a:endParaRPr b="0" i="0" sz="1400" u="none" cap="none" strike="noStrike">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9"/>
          <p:cNvSpPr txBox="1"/>
          <p:nvPr>
            <p:ph type="title"/>
          </p:nvPr>
        </p:nvSpPr>
        <p:spPr>
          <a:xfrm>
            <a:off x="402475" y="585250"/>
            <a:ext cx="129324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Multiple choice quiz</a:t>
            </a:r>
            <a:r>
              <a:rPr lang="en-GB"/>
              <a:t> </a:t>
            </a:r>
            <a:endParaRPr/>
          </a:p>
        </p:txBody>
      </p:sp>
      <p:sp>
        <p:nvSpPr>
          <p:cNvPr id="340" name="Google Shape;340;p49"/>
          <p:cNvSpPr txBox="1"/>
          <p:nvPr>
            <p:ph idx="1" type="subTitle"/>
          </p:nvPr>
        </p:nvSpPr>
        <p:spPr>
          <a:xfrm>
            <a:off x="91795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Palisade cell</a:t>
            </a:r>
            <a:endParaRPr b="1" sz="5400">
              <a:solidFill>
                <a:srgbClr val="434343"/>
              </a:solidFill>
              <a:latin typeface="Montserrat"/>
              <a:ea typeface="Montserrat"/>
              <a:cs typeface="Montserrat"/>
              <a:sym typeface="Montserrat"/>
            </a:endParaRPr>
          </a:p>
        </p:txBody>
      </p:sp>
      <p:sp>
        <p:nvSpPr>
          <p:cNvPr id="341" name="Google Shape;341;p49"/>
          <p:cNvSpPr txBox="1"/>
          <p:nvPr>
            <p:ph idx="2" type="body"/>
          </p:nvPr>
        </p:nvSpPr>
        <p:spPr>
          <a:xfrm>
            <a:off x="1668225" y="1940600"/>
            <a:ext cx="13672201" cy="1261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rPr b="1" lang="en-GB" sz="3800"/>
              <a:t>What is the cell being shown in the diagram?</a:t>
            </a:r>
            <a:endParaRPr b="1" sz="3800"/>
          </a:p>
        </p:txBody>
      </p:sp>
      <p:sp>
        <p:nvSpPr>
          <p:cNvPr id="342" name="Google Shape;342;p49"/>
          <p:cNvSpPr txBox="1"/>
          <p:nvPr>
            <p:ph idx="3" type="subTitle"/>
          </p:nvPr>
        </p:nvSpPr>
        <p:spPr>
          <a:xfrm>
            <a:off x="779160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Phloem cell</a:t>
            </a:r>
            <a:endParaRPr b="1" sz="5400">
              <a:solidFill>
                <a:srgbClr val="434343"/>
              </a:solidFill>
              <a:latin typeface="Montserrat"/>
              <a:ea typeface="Montserrat"/>
              <a:cs typeface="Montserrat"/>
              <a:sym typeface="Montserrat"/>
            </a:endParaRPr>
          </a:p>
        </p:txBody>
      </p:sp>
      <p:sp>
        <p:nvSpPr>
          <p:cNvPr id="343" name="Google Shape;343;p49"/>
          <p:cNvSpPr txBox="1"/>
          <p:nvPr>
            <p:ph idx="5" type="subTitle"/>
          </p:nvPr>
        </p:nvSpPr>
        <p:spPr>
          <a:xfrm>
            <a:off x="91795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Xylem cell</a:t>
            </a:r>
            <a:endParaRPr b="1" sz="5400">
              <a:solidFill>
                <a:srgbClr val="434343"/>
              </a:solidFill>
              <a:latin typeface="Montserrat"/>
              <a:ea typeface="Montserrat"/>
              <a:cs typeface="Montserrat"/>
              <a:sym typeface="Montserrat"/>
            </a:endParaRPr>
          </a:p>
        </p:txBody>
      </p:sp>
      <p:sp>
        <p:nvSpPr>
          <p:cNvPr id="344" name="Google Shape;344;p49"/>
          <p:cNvSpPr txBox="1"/>
          <p:nvPr>
            <p:ph idx="7" type="subTitle"/>
          </p:nvPr>
        </p:nvSpPr>
        <p:spPr>
          <a:xfrm>
            <a:off x="779160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Root hair cell</a:t>
            </a:r>
            <a:endParaRPr b="1" sz="54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SzPts val="3200"/>
              <a:buNone/>
            </a:pPr>
            <a:r>
              <a:t/>
            </a:r>
            <a:endParaRPr b="1" sz="5400">
              <a:solidFill>
                <a:srgbClr val="434343"/>
              </a:solidFill>
              <a:latin typeface="Montserrat"/>
              <a:ea typeface="Montserrat"/>
              <a:cs typeface="Montserrat"/>
              <a:sym typeface="Montserrat"/>
            </a:endParaRPr>
          </a:p>
        </p:txBody>
      </p:sp>
      <p:sp>
        <p:nvSpPr>
          <p:cNvPr id="345" name="Google Shape;345;p4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txBox="1"/>
          <p:nvPr>
            <p:ph type="title"/>
          </p:nvPr>
        </p:nvSpPr>
        <p:spPr>
          <a:xfrm>
            <a:off x="402475" y="585250"/>
            <a:ext cx="129324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Multiple choice quiz</a:t>
            </a:r>
            <a:r>
              <a:rPr lang="en-GB"/>
              <a:t> </a:t>
            </a:r>
            <a:endParaRPr/>
          </a:p>
        </p:txBody>
      </p:sp>
      <p:sp>
        <p:nvSpPr>
          <p:cNvPr id="351" name="Google Shape;351;p50"/>
          <p:cNvSpPr txBox="1"/>
          <p:nvPr>
            <p:ph idx="1" type="subTitle"/>
          </p:nvPr>
        </p:nvSpPr>
        <p:spPr>
          <a:xfrm>
            <a:off x="917950" y="4227125"/>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Palisade cell</a:t>
            </a:r>
            <a:endParaRPr b="1" sz="5400">
              <a:solidFill>
                <a:srgbClr val="434343"/>
              </a:solidFill>
              <a:latin typeface="Montserrat"/>
              <a:ea typeface="Montserrat"/>
              <a:cs typeface="Montserrat"/>
              <a:sym typeface="Montserrat"/>
            </a:endParaRPr>
          </a:p>
        </p:txBody>
      </p:sp>
      <p:sp>
        <p:nvSpPr>
          <p:cNvPr id="352" name="Google Shape;352;p50"/>
          <p:cNvSpPr txBox="1"/>
          <p:nvPr>
            <p:ph idx="2" type="body"/>
          </p:nvPr>
        </p:nvSpPr>
        <p:spPr>
          <a:xfrm>
            <a:off x="917950" y="2245400"/>
            <a:ext cx="14922599" cy="1261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rPr b="1" lang="en-GB" sz="3800"/>
              <a:t>Which of the following is a type of dead specialised cell?</a:t>
            </a:r>
            <a:endParaRPr b="1" sz="3800"/>
          </a:p>
        </p:txBody>
      </p:sp>
      <p:sp>
        <p:nvSpPr>
          <p:cNvPr id="353" name="Google Shape;353;p50"/>
          <p:cNvSpPr txBox="1"/>
          <p:nvPr>
            <p:ph idx="3" type="subTitle"/>
          </p:nvPr>
        </p:nvSpPr>
        <p:spPr>
          <a:xfrm>
            <a:off x="779160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Phloem cell</a:t>
            </a:r>
            <a:endParaRPr b="1" sz="5400">
              <a:solidFill>
                <a:srgbClr val="434343"/>
              </a:solidFill>
              <a:latin typeface="Montserrat"/>
              <a:ea typeface="Montserrat"/>
              <a:cs typeface="Montserrat"/>
              <a:sym typeface="Montserrat"/>
            </a:endParaRPr>
          </a:p>
        </p:txBody>
      </p:sp>
      <p:sp>
        <p:nvSpPr>
          <p:cNvPr id="354" name="Google Shape;354;p50"/>
          <p:cNvSpPr txBox="1"/>
          <p:nvPr>
            <p:ph idx="5" type="subTitle"/>
          </p:nvPr>
        </p:nvSpPr>
        <p:spPr>
          <a:xfrm>
            <a:off x="917950" y="6264975"/>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Xylem cell</a:t>
            </a:r>
            <a:endParaRPr b="1" sz="5400">
              <a:solidFill>
                <a:srgbClr val="434343"/>
              </a:solidFill>
              <a:latin typeface="Montserrat"/>
              <a:ea typeface="Montserrat"/>
              <a:cs typeface="Montserrat"/>
              <a:sym typeface="Montserrat"/>
            </a:endParaRPr>
          </a:p>
        </p:txBody>
      </p:sp>
      <p:sp>
        <p:nvSpPr>
          <p:cNvPr id="355" name="Google Shape;355;p50"/>
          <p:cNvSpPr txBox="1"/>
          <p:nvPr>
            <p:ph idx="7" type="subTitle"/>
          </p:nvPr>
        </p:nvSpPr>
        <p:spPr>
          <a:xfrm>
            <a:off x="779160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Root hair cell</a:t>
            </a:r>
            <a:endParaRPr b="1" sz="54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SzPts val="3200"/>
              <a:buNone/>
            </a:pPr>
            <a:r>
              <a:t/>
            </a:r>
            <a:endParaRPr b="1" sz="5400">
              <a:solidFill>
                <a:srgbClr val="434343"/>
              </a:solidFill>
              <a:latin typeface="Montserrat"/>
              <a:ea typeface="Montserrat"/>
              <a:cs typeface="Montserrat"/>
              <a:sym typeface="Montserrat"/>
            </a:endParaRPr>
          </a:p>
        </p:txBody>
      </p:sp>
      <p:sp>
        <p:nvSpPr>
          <p:cNvPr id="356" name="Google Shape;356;p5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1"/>
          <p:cNvSpPr txBox="1"/>
          <p:nvPr>
            <p:ph type="title"/>
          </p:nvPr>
        </p:nvSpPr>
        <p:spPr>
          <a:xfrm>
            <a:off x="402475" y="585250"/>
            <a:ext cx="129324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Multiple choice quiz</a:t>
            </a:r>
            <a:r>
              <a:rPr lang="en-GB"/>
              <a:t> </a:t>
            </a:r>
            <a:endParaRPr/>
          </a:p>
        </p:txBody>
      </p:sp>
      <p:sp>
        <p:nvSpPr>
          <p:cNvPr id="362" name="Google Shape;362;p51"/>
          <p:cNvSpPr txBox="1"/>
          <p:nvPr>
            <p:ph idx="1" type="subTitle"/>
          </p:nvPr>
        </p:nvSpPr>
        <p:spPr>
          <a:xfrm>
            <a:off x="91795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Red blood cell</a:t>
            </a:r>
            <a:endParaRPr b="1" sz="5400">
              <a:solidFill>
                <a:srgbClr val="434343"/>
              </a:solidFill>
              <a:latin typeface="Montserrat"/>
              <a:ea typeface="Montserrat"/>
              <a:cs typeface="Montserrat"/>
              <a:sym typeface="Montserrat"/>
            </a:endParaRPr>
          </a:p>
        </p:txBody>
      </p:sp>
      <p:sp>
        <p:nvSpPr>
          <p:cNvPr id="363" name="Google Shape;363;p51"/>
          <p:cNvSpPr txBox="1"/>
          <p:nvPr>
            <p:ph idx="2" type="body"/>
          </p:nvPr>
        </p:nvSpPr>
        <p:spPr>
          <a:xfrm>
            <a:off x="917950" y="2081800"/>
            <a:ext cx="14922599" cy="1261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rPr b="1" lang="en-GB" sz="3800"/>
              <a:t>Which two of the following are cells without a nucleus?</a:t>
            </a:r>
            <a:endParaRPr b="1" sz="3800"/>
          </a:p>
        </p:txBody>
      </p:sp>
      <p:sp>
        <p:nvSpPr>
          <p:cNvPr id="364" name="Google Shape;364;p51"/>
          <p:cNvSpPr txBox="1"/>
          <p:nvPr>
            <p:ph idx="3" type="subTitle"/>
          </p:nvPr>
        </p:nvSpPr>
        <p:spPr>
          <a:xfrm>
            <a:off x="779160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Phloem cell</a:t>
            </a:r>
            <a:endParaRPr b="1" sz="5400">
              <a:solidFill>
                <a:srgbClr val="434343"/>
              </a:solidFill>
              <a:latin typeface="Montserrat"/>
              <a:ea typeface="Montserrat"/>
              <a:cs typeface="Montserrat"/>
              <a:sym typeface="Montserrat"/>
            </a:endParaRPr>
          </a:p>
        </p:txBody>
      </p:sp>
      <p:sp>
        <p:nvSpPr>
          <p:cNvPr id="365" name="Google Shape;365;p51"/>
          <p:cNvSpPr txBox="1"/>
          <p:nvPr>
            <p:ph idx="5" type="subTitle"/>
          </p:nvPr>
        </p:nvSpPr>
        <p:spPr>
          <a:xfrm>
            <a:off x="91795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Xylem cell</a:t>
            </a:r>
            <a:endParaRPr b="1" sz="5400">
              <a:solidFill>
                <a:srgbClr val="434343"/>
              </a:solidFill>
              <a:latin typeface="Montserrat"/>
              <a:ea typeface="Montserrat"/>
              <a:cs typeface="Montserrat"/>
              <a:sym typeface="Montserrat"/>
            </a:endParaRPr>
          </a:p>
        </p:txBody>
      </p:sp>
      <p:sp>
        <p:nvSpPr>
          <p:cNvPr id="366" name="Google Shape;366;p51"/>
          <p:cNvSpPr txBox="1"/>
          <p:nvPr>
            <p:ph idx="7" type="subTitle"/>
          </p:nvPr>
        </p:nvSpPr>
        <p:spPr>
          <a:xfrm>
            <a:off x="779160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Root hair cell</a:t>
            </a:r>
            <a:endParaRPr b="1" sz="54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SzPts val="3200"/>
              <a:buNone/>
            </a:pPr>
            <a:r>
              <a:t/>
            </a:r>
            <a:endParaRPr b="1" sz="5400">
              <a:solidFill>
                <a:srgbClr val="434343"/>
              </a:solidFill>
              <a:latin typeface="Montserrat"/>
              <a:ea typeface="Montserrat"/>
              <a:cs typeface="Montserrat"/>
              <a:sym typeface="Montserrat"/>
            </a:endParaRPr>
          </a:p>
        </p:txBody>
      </p:sp>
      <p:sp>
        <p:nvSpPr>
          <p:cNvPr id="367" name="Google Shape;367;p5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2"/>
          <p:cNvSpPr txBox="1"/>
          <p:nvPr>
            <p:ph type="title"/>
          </p:nvPr>
        </p:nvSpPr>
        <p:spPr>
          <a:xfrm>
            <a:off x="402475" y="585250"/>
            <a:ext cx="129324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Multiple choice quiz</a:t>
            </a:r>
            <a:r>
              <a:rPr lang="en-GB"/>
              <a:t> </a:t>
            </a:r>
            <a:endParaRPr/>
          </a:p>
        </p:txBody>
      </p:sp>
      <p:sp>
        <p:nvSpPr>
          <p:cNvPr id="373" name="Google Shape;373;p52"/>
          <p:cNvSpPr txBox="1"/>
          <p:nvPr>
            <p:ph idx="1" type="subTitle"/>
          </p:nvPr>
        </p:nvSpPr>
        <p:spPr>
          <a:xfrm>
            <a:off x="91795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Palisade cell</a:t>
            </a:r>
            <a:endParaRPr b="1" sz="5400">
              <a:solidFill>
                <a:srgbClr val="434343"/>
              </a:solidFill>
              <a:latin typeface="Montserrat"/>
              <a:ea typeface="Montserrat"/>
              <a:cs typeface="Montserrat"/>
              <a:sym typeface="Montserrat"/>
            </a:endParaRPr>
          </a:p>
        </p:txBody>
      </p:sp>
      <p:sp>
        <p:nvSpPr>
          <p:cNvPr id="374" name="Google Shape;374;p52"/>
          <p:cNvSpPr txBox="1"/>
          <p:nvPr>
            <p:ph idx="2" type="body"/>
          </p:nvPr>
        </p:nvSpPr>
        <p:spPr>
          <a:xfrm>
            <a:off x="1065775" y="1817575"/>
            <a:ext cx="11755800" cy="1261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rPr b="1" lang="en-GB" sz="3800"/>
              <a:t>Which of the following has a large surface area for absorption of substances?</a:t>
            </a:r>
            <a:endParaRPr b="1" sz="3800"/>
          </a:p>
        </p:txBody>
      </p:sp>
      <p:sp>
        <p:nvSpPr>
          <p:cNvPr id="375" name="Google Shape;375;p52"/>
          <p:cNvSpPr txBox="1"/>
          <p:nvPr>
            <p:ph idx="3" type="subTitle"/>
          </p:nvPr>
        </p:nvSpPr>
        <p:spPr>
          <a:xfrm>
            <a:off x="779160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Phloem cell</a:t>
            </a:r>
            <a:endParaRPr b="1" sz="5400">
              <a:solidFill>
                <a:srgbClr val="434343"/>
              </a:solidFill>
              <a:latin typeface="Montserrat"/>
              <a:ea typeface="Montserrat"/>
              <a:cs typeface="Montserrat"/>
              <a:sym typeface="Montserrat"/>
            </a:endParaRPr>
          </a:p>
        </p:txBody>
      </p:sp>
      <p:sp>
        <p:nvSpPr>
          <p:cNvPr id="376" name="Google Shape;376;p52"/>
          <p:cNvSpPr txBox="1"/>
          <p:nvPr>
            <p:ph idx="5" type="subTitle"/>
          </p:nvPr>
        </p:nvSpPr>
        <p:spPr>
          <a:xfrm>
            <a:off x="91795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Xylem cell</a:t>
            </a:r>
            <a:endParaRPr b="1" sz="5400">
              <a:solidFill>
                <a:srgbClr val="434343"/>
              </a:solidFill>
              <a:latin typeface="Montserrat"/>
              <a:ea typeface="Montserrat"/>
              <a:cs typeface="Montserrat"/>
              <a:sym typeface="Montserrat"/>
            </a:endParaRPr>
          </a:p>
        </p:txBody>
      </p:sp>
      <p:sp>
        <p:nvSpPr>
          <p:cNvPr id="377" name="Google Shape;377;p52"/>
          <p:cNvSpPr txBox="1"/>
          <p:nvPr>
            <p:ph idx="7" type="subTitle"/>
          </p:nvPr>
        </p:nvSpPr>
        <p:spPr>
          <a:xfrm>
            <a:off x="779160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Root hair cell</a:t>
            </a:r>
            <a:endParaRPr b="1" sz="5400">
              <a:solidFill>
                <a:srgbClr val="434343"/>
              </a:solidFill>
              <a:latin typeface="Montserrat"/>
              <a:ea typeface="Montserrat"/>
              <a:cs typeface="Montserrat"/>
              <a:sym typeface="Montserrat"/>
            </a:endParaRPr>
          </a:p>
          <a:p>
            <a:pPr indent="0" lvl="0" marL="0" rtl="0" algn="l">
              <a:lnSpc>
                <a:spcPct val="130000"/>
              </a:lnSpc>
              <a:spcBef>
                <a:spcPts val="0"/>
              </a:spcBef>
              <a:spcAft>
                <a:spcPts val="0"/>
              </a:spcAft>
              <a:buSzPts val="3200"/>
              <a:buNone/>
            </a:pPr>
            <a:r>
              <a:t/>
            </a:r>
            <a:endParaRPr b="1" sz="5400">
              <a:solidFill>
                <a:srgbClr val="434343"/>
              </a:solidFill>
              <a:latin typeface="Montserrat"/>
              <a:ea typeface="Montserrat"/>
              <a:cs typeface="Montserrat"/>
              <a:sym typeface="Montserrat"/>
            </a:endParaRPr>
          </a:p>
        </p:txBody>
      </p:sp>
      <p:sp>
        <p:nvSpPr>
          <p:cNvPr id="378" name="Google Shape;378;p5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3"/>
          <p:cNvSpPr txBox="1"/>
          <p:nvPr>
            <p:ph type="title"/>
          </p:nvPr>
        </p:nvSpPr>
        <p:spPr>
          <a:xfrm>
            <a:off x="402475" y="585250"/>
            <a:ext cx="129324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Multiple choice quiz</a:t>
            </a:r>
            <a:r>
              <a:rPr lang="en-GB"/>
              <a:t> </a:t>
            </a:r>
            <a:endParaRPr/>
          </a:p>
        </p:txBody>
      </p:sp>
      <p:sp>
        <p:nvSpPr>
          <p:cNvPr id="384" name="Google Shape;384;p53"/>
          <p:cNvSpPr txBox="1"/>
          <p:nvPr>
            <p:ph idx="1" type="subTitle"/>
          </p:nvPr>
        </p:nvSpPr>
        <p:spPr>
          <a:xfrm>
            <a:off x="91795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The sperm </a:t>
            </a:r>
            <a:endParaRPr b="1" sz="5400">
              <a:solidFill>
                <a:srgbClr val="434343"/>
              </a:solidFill>
              <a:latin typeface="Montserrat"/>
              <a:ea typeface="Montserrat"/>
              <a:cs typeface="Montserrat"/>
              <a:sym typeface="Montserrat"/>
            </a:endParaRPr>
          </a:p>
        </p:txBody>
      </p:sp>
      <p:sp>
        <p:nvSpPr>
          <p:cNvPr id="385" name="Google Shape;385;p53"/>
          <p:cNvSpPr txBox="1"/>
          <p:nvPr>
            <p:ph idx="2" type="body"/>
          </p:nvPr>
        </p:nvSpPr>
        <p:spPr>
          <a:xfrm>
            <a:off x="1028500" y="2003925"/>
            <a:ext cx="11039100" cy="1261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rPr b="1" lang="en-GB" sz="3800"/>
              <a:t>Which two of the following contains more mitochondria than other cells?</a:t>
            </a:r>
            <a:endParaRPr b="1" sz="3800"/>
          </a:p>
        </p:txBody>
      </p:sp>
      <p:sp>
        <p:nvSpPr>
          <p:cNvPr id="386" name="Google Shape;386;p53"/>
          <p:cNvSpPr txBox="1"/>
          <p:nvPr>
            <p:ph idx="3" type="subTitle"/>
          </p:nvPr>
        </p:nvSpPr>
        <p:spPr>
          <a:xfrm>
            <a:off x="779160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Nerve cell</a:t>
            </a:r>
            <a:endParaRPr b="1" sz="5400">
              <a:solidFill>
                <a:srgbClr val="434343"/>
              </a:solidFill>
              <a:latin typeface="Montserrat"/>
              <a:ea typeface="Montserrat"/>
              <a:cs typeface="Montserrat"/>
              <a:sym typeface="Montserrat"/>
            </a:endParaRPr>
          </a:p>
        </p:txBody>
      </p:sp>
      <p:sp>
        <p:nvSpPr>
          <p:cNvPr id="387" name="Google Shape;387;p53"/>
          <p:cNvSpPr txBox="1"/>
          <p:nvPr>
            <p:ph idx="5" type="subTitle"/>
          </p:nvPr>
        </p:nvSpPr>
        <p:spPr>
          <a:xfrm>
            <a:off x="91795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The egg</a:t>
            </a:r>
            <a:endParaRPr b="1" sz="5400">
              <a:solidFill>
                <a:srgbClr val="434343"/>
              </a:solidFill>
              <a:latin typeface="Montserrat"/>
              <a:ea typeface="Montserrat"/>
              <a:cs typeface="Montserrat"/>
              <a:sym typeface="Montserrat"/>
            </a:endParaRPr>
          </a:p>
        </p:txBody>
      </p:sp>
      <p:sp>
        <p:nvSpPr>
          <p:cNvPr id="388" name="Google Shape;388;p53"/>
          <p:cNvSpPr txBox="1"/>
          <p:nvPr>
            <p:ph idx="7" type="subTitle"/>
          </p:nvPr>
        </p:nvSpPr>
        <p:spPr>
          <a:xfrm>
            <a:off x="779160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Muscle cell</a:t>
            </a:r>
            <a:endParaRPr b="1" sz="5400">
              <a:solidFill>
                <a:srgbClr val="434343"/>
              </a:solidFill>
              <a:latin typeface="Montserrat"/>
              <a:ea typeface="Montserrat"/>
              <a:cs typeface="Montserrat"/>
              <a:sym typeface="Montserrat"/>
            </a:endParaRPr>
          </a:p>
        </p:txBody>
      </p:sp>
      <p:sp>
        <p:nvSpPr>
          <p:cNvPr id="389" name="Google Shape;389;p5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402475" y="585250"/>
            <a:ext cx="129324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Multiple choice quiz</a:t>
            </a:r>
            <a:r>
              <a:rPr lang="en-GB"/>
              <a:t> </a:t>
            </a:r>
            <a:endParaRPr/>
          </a:p>
        </p:txBody>
      </p:sp>
      <p:sp>
        <p:nvSpPr>
          <p:cNvPr id="395" name="Google Shape;395;p54"/>
          <p:cNvSpPr txBox="1"/>
          <p:nvPr>
            <p:ph idx="1" type="subTitle"/>
          </p:nvPr>
        </p:nvSpPr>
        <p:spPr>
          <a:xfrm>
            <a:off x="91795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The sperm </a:t>
            </a:r>
            <a:endParaRPr b="1" sz="5400">
              <a:solidFill>
                <a:srgbClr val="434343"/>
              </a:solidFill>
              <a:latin typeface="Montserrat"/>
              <a:ea typeface="Montserrat"/>
              <a:cs typeface="Montserrat"/>
              <a:sym typeface="Montserrat"/>
            </a:endParaRPr>
          </a:p>
        </p:txBody>
      </p:sp>
      <p:sp>
        <p:nvSpPr>
          <p:cNvPr id="396" name="Google Shape;396;p54"/>
          <p:cNvSpPr txBox="1"/>
          <p:nvPr>
            <p:ph idx="2" type="body"/>
          </p:nvPr>
        </p:nvSpPr>
        <p:spPr>
          <a:xfrm>
            <a:off x="917950" y="2097100"/>
            <a:ext cx="11039100" cy="12618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SzPts val="3200"/>
              <a:buNone/>
            </a:pPr>
            <a:r>
              <a:rPr b="1" lang="en-GB" sz="3800"/>
              <a:t>Which of the following carry oxygen around the body?</a:t>
            </a:r>
            <a:endParaRPr b="1" sz="3800"/>
          </a:p>
        </p:txBody>
      </p:sp>
      <p:sp>
        <p:nvSpPr>
          <p:cNvPr id="397" name="Google Shape;397;p54"/>
          <p:cNvSpPr txBox="1"/>
          <p:nvPr>
            <p:ph idx="3" type="subTitle"/>
          </p:nvPr>
        </p:nvSpPr>
        <p:spPr>
          <a:xfrm>
            <a:off x="7791600" y="409550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Nerve cell</a:t>
            </a:r>
            <a:endParaRPr b="1" sz="5400">
              <a:solidFill>
                <a:srgbClr val="434343"/>
              </a:solidFill>
              <a:latin typeface="Montserrat"/>
              <a:ea typeface="Montserrat"/>
              <a:cs typeface="Montserrat"/>
              <a:sym typeface="Montserrat"/>
            </a:endParaRPr>
          </a:p>
        </p:txBody>
      </p:sp>
      <p:sp>
        <p:nvSpPr>
          <p:cNvPr id="398" name="Google Shape;398;p54"/>
          <p:cNvSpPr txBox="1"/>
          <p:nvPr>
            <p:ph idx="5" type="subTitle"/>
          </p:nvPr>
        </p:nvSpPr>
        <p:spPr>
          <a:xfrm>
            <a:off x="91795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Red blood cell</a:t>
            </a:r>
            <a:endParaRPr b="1" sz="5400">
              <a:solidFill>
                <a:srgbClr val="434343"/>
              </a:solidFill>
              <a:latin typeface="Montserrat"/>
              <a:ea typeface="Montserrat"/>
              <a:cs typeface="Montserrat"/>
              <a:sym typeface="Montserrat"/>
            </a:endParaRPr>
          </a:p>
        </p:txBody>
      </p:sp>
      <p:sp>
        <p:nvSpPr>
          <p:cNvPr id="399" name="Google Shape;399;p54"/>
          <p:cNvSpPr txBox="1"/>
          <p:nvPr>
            <p:ph idx="7" type="subTitle"/>
          </p:nvPr>
        </p:nvSpPr>
        <p:spPr>
          <a:xfrm>
            <a:off x="7791600" y="6133350"/>
            <a:ext cx="6256800" cy="906600"/>
          </a:xfrm>
          <a:prstGeom prst="rect">
            <a:avLst/>
          </a:prstGeom>
          <a:solidFill>
            <a:srgbClr val="FFFFFF"/>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SzPts val="3200"/>
              <a:buNone/>
            </a:pPr>
            <a:r>
              <a:rPr b="1" lang="en-GB" sz="5400">
                <a:solidFill>
                  <a:srgbClr val="434343"/>
                </a:solidFill>
                <a:latin typeface="Montserrat"/>
                <a:ea typeface="Montserrat"/>
                <a:cs typeface="Montserrat"/>
                <a:sym typeface="Montserrat"/>
              </a:rPr>
              <a:t>Muscle cell</a:t>
            </a:r>
            <a:endParaRPr b="1" sz="5400">
              <a:solidFill>
                <a:srgbClr val="434343"/>
              </a:solidFill>
              <a:latin typeface="Montserrat"/>
              <a:ea typeface="Montserrat"/>
              <a:cs typeface="Montserrat"/>
              <a:sym typeface="Montserrat"/>
            </a:endParaRPr>
          </a:p>
        </p:txBody>
      </p:sp>
      <p:sp>
        <p:nvSpPr>
          <p:cNvPr id="400" name="Google Shape;400;p5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4" name="Shape 404"/>
        <p:cNvGrpSpPr/>
        <p:nvPr/>
      </p:nvGrpSpPr>
      <p:grpSpPr>
        <a:xfrm>
          <a:off x="0" y="0"/>
          <a:ext cx="0" cy="0"/>
          <a:chOff x="0" y="0"/>
          <a:chExt cx="0" cy="0"/>
        </a:xfrm>
      </p:grpSpPr>
      <p:sp>
        <p:nvSpPr>
          <p:cNvPr id="405" name="Google Shape;405;p55"/>
          <p:cNvSpPr txBox="1"/>
          <p:nvPr/>
        </p:nvSpPr>
        <p:spPr>
          <a:xfrm>
            <a:off x="914400" y="2863400"/>
            <a:ext cx="12891300" cy="382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6000"/>
              <a:buFont typeface="Arial"/>
              <a:buNone/>
            </a:pPr>
            <a:r>
              <a:rPr b="0" i="0" lang="en-GB" sz="6000" u="none" cap="none" strike="noStrike">
                <a:solidFill>
                  <a:schemeClr val="dk2"/>
                </a:solidFill>
                <a:latin typeface="Montserrat SemiBold"/>
                <a:ea typeface="Montserrat SemiBold"/>
                <a:cs typeface="Montserrat SemiBold"/>
                <a:sym typeface="Montserrat SemiBold"/>
              </a:rPr>
              <a:t>Independent practice</a:t>
            </a:r>
            <a:endParaRPr b="0" i="0" sz="6000" u="none" cap="none" strike="noStrike">
              <a:solidFill>
                <a:schemeClr val="dk2"/>
              </a:solidFill>
              <a:latin typeface="Montserrat SemiBold"/>
              <a:ea typeface="Montserrat SemiBold"/>
              <a:cs typeface="Montserrat SemiBold"/>
              <a:sym typeface="Montserrat SemiBold"/>
            </a:endParaRPr>
          </a:p>
        </p:txBody>
      </p:sp>
      <p:sp>
        <p:nvSpPr>
          <p:cNvPr id="406" name="Google Shape;406;p5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407" name="Google Shape;407;p5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6"/>
          <p:cNvSpPr txBox="1"/>
          <p:nvPr>
            <p:ph type="title"/>
          </p:nvPr>
        </p:nvSpPr>
        <p:spPr>
          <a:xfrm>
            <a:off x="765550" y="418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Independent practice</a:t>
            </a:r>
            <a:endParaRPr/>
          </a:p>
        </p:txBody>
      </p:sp>
      <p:sp>
        <p:nvSpPr>
          <p:cNvPr id="413" name="Google Shape;413;p5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414" name="Google Shape;414;p56"/>
          <p:cNvSpPr txBox="1"/>
          <p:nvPr>
            <p:ph idx="1" type="body"/>
          </p:nvPr>
        </p:nvSpPr>
        <p:spPr>
          <a:xfrm>
            <a:off x="838050" y="1326475"/>
            <a:ext cx="16452001" cy="6319500"/>
          </a:xfrm>
          <a:prstGeom prst="rect">
            <a:avLst/>
          </a:prstGeom>
          <a:noFill/>
          <a:ln>
            <a:noFill/>
          </a:ln>
        </p:spPr>
        <p:txBody>
          <a:bodyPr anchorCtr="0" anchor="t" bIns="0" lIns="0" spcFirstLastPara="1" rIns="0" wrap="square" tIns="0">
            <a:noAutofit/>
          </a:bodyPr>
          <a:lstStyle/>
          <a:p>
            <a:pPr indent="-450850" lvl="0" marL="457200" rtl="0" algn="l">
              <a:lnSpc>
                <a:spcPct val="130000"/>
              </a:lnSpc>
              <a:spcBef>
                <a:spcPts val="0"/>
              </a:spcBef>
              <a:spcAft>
                <a:spcPts val="0"/>
              </a:spcAft>
              <a:buSzPts val="3500"/>
              <a:buAutoNum type="arabicPeriod"/>
            </a:pPr>
            <a:r>
              <a:rPr lang="en-GB" sz="3500"/>
              <a:t>Why does the nerve cell have lots of dendrites?</a:t>
            </a:r>
            <a:endParaRPr sz="3500"/>
          </a:p>
          <a:p>
            <a:pPr indent="-450850" lvl="0" marL="457200" rtl="0" algn="l">
              <a:lnSpc>
                <a:spcPct val="130000"/>
              </a:lnSpc>
              <a:spcBef>
                <a:spcPts val="0"/>
              </a:spcBef>
              <a:spcAft>
                <a:spcPts val="0"/>
              </a:spcAft>
              <a:buSzPts val="3500"/>
              <a:buAutoNum type="arabicPeriod"/>
            </a:pPr>
            <a:r>
              <a:rPr lang="en-GB" sz="3500"/>
              <a:t>What is a specialised cell?</a:t>
            </a:r>
            <a:endParaRPr sz="3500"/>
          </a:p>
          <a:p>
            <a:pPr indent="-450850" lvl="0" marL="457200" rtl="0" algn="l">
              <a:lnSpc>
                <a:spcPct val="130000"/>
              </a:lnSpc>
              <a:spcBef>
                <a:spcPts val="0"/>
              </a:spcBef>
              <a:spcAft>
                <a:spcPts val="0"/>
              </a:spcAft>
              <a:buSzPts val="3500"/>
              <a:buAutoNum type="arabicPeriod"/>
            </a:pPr>
            <a:r>
              <a:rPr lang="en-GB" sz="3500"/>
              <a:t>What is the function of the cell membrane?</a:t>
            </a:r>
            <a:endParaRPr sz="3500"/>
          </a:p>
          <a:p>
            <a:pPr indent="-450850" lvl="0" marL="457200" rtl="0" algn="l">
              <a:lnSpc>
                <a:spcPct val="130000"/>
              </a:lnSpc>
              <a:spcBef>
                <a:spcPts val="0"/>
              </a:spcBef>
              <a:spcAft>
                <a:spcPts val="0"/>
              </a:spcAft>
              <a:buSzPts val="3500"/>
              <a:buAutoNum type="arabicPeriod"/>
            </a:pPr>
            <a:r>
              <a:rPr lang="en-GB" sz="3500"/>
              <a:t>What does differentiate mean?</a:t>
            </a:r>
            <a:endParaRPr sz="3500"/>
          </a:p>
          <a:p>
            <a:pPr indent="-450850" lvl="0" marL="457200" rtl="0" algn="l">
              <a:lnSpc>
                <a:spcPct val="130000"/>
              </a:lnSpc>
              <a:spcBef>
                <a:spcPts val="0"/>
              </a:spcBef>
              <a:spcAft>
                <a:spcPts val="0"/>
              </a:spcAft>
              <a:buSzPts val="3500"/>
              <a:buAutoNum type="arabicPeriod"/>
            </a:pPr>
            <a:r>
              <a:rPr lang="en-GB" sz="3500"/>
              <a:t>What is the function of the nucleus?</a:t>
            </a:r>
            <a:endParaRPr sz="3500"/>
          </a:p>
          <a:p>
            <a:pPr indent="-450850" lvl="0" marL="457200" rtl="0" algn="l">
              <a:lnSpc>
                <a:spcPct val="130000"/>
              </a:lnSpc>
              <a:spcBef>
                <a:spcPts val="0"/>
              </a:spcBef>
              <a:spcAft>
                <a:spcPts val="0"/>
              </a:spcAft>
              <a:buSzPts val="3500"/>
              <a:buAutoNum type="arabicPeriod"/>
            </a:pPr>
            <a:r>
              <a:rPr lang="en-GB" sz="3500"/>
              <a:t>The sperm cell has a tail because......</a:t>
            </a:r>
            <a:endParaRPr sz="3500"/>
          </a:p>
          <a:p>
            <a:pPr indent="-450850" lvl="0" marL="457200" rtl="0" algn="l">
              <a:lnSpc>
                <a:spcPct val="130000"/>
              </a:lnSpc>
              <a:spcBef>
                <a:spcPts val="0"/>
              </a:spcBef>
              <a:spcAft>
                <a:spcPts val="0"/>
              </a:spcAft>
              <a:buSzPts val="3500"/>
              <a:buAutoNum type="arabicPeriod"/>
            </a:pPr>
            <a:r>
              <a:rPr lang="en-GB" sz="3500"/>
              <a:t>What is the function of a nerve cell?</a:t>
            </a:r>
            <a:endParaRPr sz="3500"/>
          </a:p>
          <a:p>
            <a:pPr indent="-450850" lvl="0" marL="457200" rtl="0" algn="l">
              <a:lnSpc>
                <a:spcPct val="130000"/>
              </a:lnSpc>
              <a:spcBef>
                <a:spcPts val="0"/>
              </a:spcBef>
              <a:spcAft>
                <a:spcPts val="0"/>
              </a:spcAft>
              <a:buSzPts val="3500"/>
              <a:buAutoNum type="arabicPeriod"/>
            </a:pPr>
            <a:r>
              <a:rPr lang="en-GB" sz="3500"/>
              <a:t>Why do nerve cells contain lots of mitochondria?</a:t>
            </a:r>
            <a:endParaRPr sz="3500"/>
          </a:p>
          <a:p>
            <a:pPr indent="-450850" lvl="0" marL="457200" rtl="0" algn="l">
              <a:lnSpc>
                <a:spcPct val="130000"/>
              </a:lnSpc>
              <a:spcBef>
                <a:spcPts val="0"/>
              </a:spcBef>
              <a:spcAft>
                <a:spcPts val="0"/>
              </a:spcAft>
              <a:buSzPts val="3500"/>
              <a:buAutoNum type="arabicPeriod"/>
            </a:pPr>
            <a:r>
              <a:rPr lang="en-GB" sz="3500"/>
              <a:t>What is the adaptation of the root hair cell?</a:t>
            </a:r>
            <a:endParaRPr sz="3500"/>
          </a:p>
          <a:p>
            <a:pPr indent="-450850" lvl="0" marL="457200" rtl="0" algn="l">
              <a:lnSpc>
                <a:spcPct val="130000"/>
              </a:lnSpc>
              <a:spcBef>
                <a:spcPts val="0"/>
              </a:spcBef>
              <a:spcAft>
                <a:spcPts val="0"/>
              </a:spcAft>
              <a:buSzPts val="3500"/>
              <a:buAutoNum type="arabicPeriod"/>
            </a:pPr>
            <a:r>
              <a:rPr lang="en-GB" sz="3500"/>
              <a:t>What are palisade cells specailised for?</a:t>
            </a:r>
            <a:endParaRPr sz="3500"/>
          </a:p>
          <a:p>
            <a:pPr indent="0" lvl="0" marL="0" rtl="0" algn="l">
              <a:lnSpc>
                <a:spcPct val="130000"/>
              </a:lnSpc>
              <a:spcBef>
                <a:spcPts val="1000"/>
              </a:spcBef>
              <a:spcAft>
                <a:spcPts val="2000"/>
              </a:spcAft>
              <a:buSzPts val="32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7"/>
          <p:cNvSpPr txBox="1"/>
          <p:nvPr>
            <p:ph type="title"/>
          </p:nvPr>
        </p:nvSpPr>
        <p:spPr>
          <a:xfrm>
            <a:off x="613150" y="509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Answers to independent practice</a:t>
            </a:r>
            <a:endParaRPr/>
          </a:p>
        </p:txBody>
      </p:sp>
      <p:sp>
        <p:nvSpPr>
          <p:cNvPr id="420" name="Google Shape;420;p57"/>
          <p:cNvSpPr txBox="1"/>
          <p:nvPr>
            <p:ph idx="1" type="body"/>
          </p:nvPr>
        </p:nvSpPr>
        <p:spPr>
          <a:xfrm>
            <a:off x="838050" y="1315375"/>
            <a:ext cx="16452001" cy="7316700"/>
          </a:xfrm>
          <a:prstGeom prst="rect">
            <a:avLst/>
          </a:prstGeom>
          <a:noFill/>
          <a:ln>
            <a:noFill/>
          </a:ln>
        </p:spPr>
        <p:txBody>
          <a:bodyPr anchorCtr="0" anchor="t" bIns="0" lIns="0" spcFirstLastPara="1" rIns="0" wrap="square" tIns="0">
            <a:noAutofit/>
          </a:bodyPr>
          <a:lstStyle/>
          <a:p>
            <a:pPr indent="-431800" lvl="0" marL="457200" rtl="0" algn="l">
              <a:lnSpc>
                <a:spcPct val="140000"/>
              </a:lnSpc>
              <a:spcBef>
                <a:spcPts val="1000"/>
              </a:spcBef>
              <a:spcAft>
                <a:spcPts val="0"/>
              </a:spcAft>
              <a:buSzPts val="3200"/>
              <a:buAutoNum type="arabicPeriod"/>
            </a:pPr>
            <a:r>
              <a:rPr lang="en-GB"/>
              <a:t>Lots of dendrites allows it to make many connections to other cells.</a:t>
            </a:r>
            <a:endParaRPr/>
          </a:p>
          <a:p>
            <a:pPr indent="-431800" lvl="0" marL="457200" rtl="0" algn="l">
              <a:lnSpc>
                <a:spcPct val="140000"/>
              </a:lnSpc>
              <a:spcBef>
                <a:spcPts val="0"/>
              </a:spcBef>
              <a:spcAft>
                <a:spcPts val="0"/>
              </a:spcAft>
              <a:buSzPts val="3200"/>
              <a:buAutoNum type="arabicPeriod"/>
            </a:pPr>
            <a:r>
              <a:rPr lang="en-GB"/>
              <a:t>A cell that has special features to perform a certain function.</a:t>
            </a:r>
            <a:endParaRPr/>
          </a:p>
          <a:p>
            <a:pPr indent="-431800" lvl="0" marL="457200" rtl="0" algn="l">
              <a:lnSpc>
                <a:spcPct val="140000"/>
              </a:lnSpc>
              <a:spcBef>
                <a:spcPts val="0"/>
              </a:spcBef>
              <a:spcAft>
                <a:spcPts val="0"/>
              </a:spcAft>
              <a:buSzPts val="3200"/>
              <a:buAutoNum type="arabicPeriod"/>
            </a:pPr>
            <a:r>
              <a:rPr lang="en-GB"/>
              <a:t>To control the movement of substances in and out of the cell.</a:t>
            </a:r>
            <a:endParaRPr/>
          </a:p>
          <a:p>
            <a:pPr indent="-431800" lvl="0" marL="457200" rtl="0" algn="l">
              <a:lnSpc>
                <a:spcPct val="140000"/>
              </a:lnSpc>
              <a:spcBef>
                <a:spcPts val="0"/>
              </a:spcBef>
              <a:spcAft>
                <a:spcPts val="0"/>
              </a:spcAft>
              <a:buSzPts val="3200"/>
              <a:buAutoNum type="arabicPeriod"/>
            </a:pPr>
            <a:r>
              <a:rPr lang="en-GB"/>
              <a:t>Adaptation of cells to perform a certain function.</a:t>
            </a:r>
            <a:endParaRPr/>
          </a:p>
          <a:p>
            <a:pPr indent="-431800" lvl="0" marL="457200" rtl="0" algn="l">
              <a:lnSpc>
                <a:spcPct val="140000"/>
              </a:lnSpc>
              <a:spcBef>
                <a:spcPts val="0"/>
              </a:spcBef>
              <a:spcAft>
                <a:spcPts val="0"/>
              </a:spcAft>
              <a:buSzPts val="3200"/>
              <a:buAutoNum type="arabicPeriod"/>
            </a:pPr>
            <a:r>
              <a:rPr lang="en-GB"/>
              <a:t>It controls the cell and contain genetic material.</a:t>
            </a:r>
            <a:endParaRPr/>
          </a:p>
          <a:p>
            <a:pPr indent="-431800" lvl="0" marL="457200" rtl="0" algn="l">
              <a:lnSpc>
                <a:spcPct val="140000"/>
              </a:lnSpc>
              <a:spcBef>
                <a:spcPts val="0"/>
              </a:spcBef>
              <a:spcAft>
                <a:spcPts val="0"/>
              </a:spcAft>
              <a:buSzPts val="3200"/>
              <a:buAutoNum type="arabicPeriod"/>
            </a:pPr>
            <a:r>
              <a:rPr lang="en-GB"/>
              <a:t>It needs to be able to move around easily and swim to the egg.</a:t>
            </a:r>
            <a:endParaRPr/>
          </a:p>
          <a:p>
            <a:pPr indent="-431800" lvl="0" marL="457200" rtl="0" algn="l">
              <a:lnSpc>
                <a:spcPct val="140000"/>
              </a:lnSpc>
              <a:spcBef>
                <a:spcPts val="0"/>
              </a:spcBef>
              <a:spcAft>
                <a:spcPts val="0"/>
              </a:spcAft>
              <a:buSzPts val="3200"/>
              <a:buAutoNum type="arabicPeriod"/>
            </a:pPr>
            <a:r>
              <a:rPr lang="en-GB"/>
              <a:t>They carry nervous impulses around the body.</a:t>
            </a:r>
            <a:endParaRPr/>
          </a:p>
          <a:p>
            <a:pPr indent="-431800" lvl="0" marL="457200" rtl="0" algn="l">
              <a:lnSpc>
                <a:spcPct val="140000"/>
              </a:lnSpc>
              <a:spcBef>
                <a:spcPts val="0"/>
              </a:spcBef>
              <a:spcAft>
                <a:spcPts val="0"/>
              </a:spcAft>
              <a:buSzPts val="3200"/>
              <a:buAutoNum type="arabicPeriod"/>
            </a:pPr>
            <a:r>
              <a:rPr lang="en-GB"/>
              <a:t>To release energy needed to make transmitter molecules.</a:t>
            </a:r>
            <a:endParaRPr/>
          </a:p>
          <a:p>
            <a:pPr indent="-431800" lvl="0" marL="457200" rtl="0" algn="l">
              <a:lnSpc>
                <a:spcPct val="140000"/>
              </a:lnSpc>
              <a:spcBef>
                <a:spcPts val="0"/>
              </a:spcBef>
              <a:spcAft>
                <a:spcPts val="0"/>
              </a:spcAft>
              <a:buSzPts val="3200"/>
              <a:buAutoNum type="arabicPeriod"/>
            </a:pPr>
            <a:r>
              <a:rPr lang="en-GB"/>
              <a:t>The root hair cell has a finger-like structure that increases it surface area for water and mineral absorption.</a:t>
            </a:r>
            <a:endParaRPr/>
          </a:p>
          <a:p>
            <a:pPr indent="-431800" lvl="0" marL="457200" rtl="0" algn="l">
              <a:lnSpc>
                <a:spcPct val="140000"/>
              </a:lnSpc>
              <a:spcBef>
                <a:spcPts val="0"/>
              </a:spcBef>
              <a:spcAft>
                <a:spcPts val="0"/>
              </a:spcAft>
              <a:buSzPts val="3200"/>
              <a:buAutoNum type="arabicPeriod"/>
            </a:pPr>
            <a:r>
              <a:rPr lang="en-GB"/>
              <a:t>Palisade cells are specialised for performing photosynthesis.</a:t>
            </a:r>
            <a:endParaRPr/>
          </a:p>
        </p:txBody>
      </p:sp>
      <p:sp>
        <p:nvSpPr>
          <p:cNvPr id="421" name="Google Shape;421;p5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594000" y="416350"/>
            <a:ext cx="16452001" cy="94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Recap: Different types of cells</a:t>
            </a:r>
            <a:endParaRPr/>
          </a:p>
        </p:txBody>
      </p:sp>
      <p:sp>
        <p:nvSpPr>
          <p:cNvPr id="175" name="Google Shape;175;p31"/>
          <p:cNvSpPr txBox="1"/>
          <p:nvPr>
            <p:ph idx="12" type="sldNum"/>
          </p:nvPr>
        </p:nvSpPr>
        <p:spPr>
          <a:xfrm>
            <a:off x="1835882" y="19173300"/>
            <a:ext cx="2880000" cy="72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76" name="Google Shape;176;p31"/>
          <p:cNvSpPr txBox="1"/>
          <p:nvPr/>
        </p:nvSpPr>
        <p:spPr>
          <a:xfrm>
            <a:off x="7687250" y="2138100"/>
            <a:ext cx="4011600" cy="10980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5600"/>
              <a:buFont typeface="Arial"/>
              <a:buNone/>
            </a:pPr>
            <a:r>
              <a:rPr b="0" i="0" lang="en-GB" sz="5600" u="none" cap="none" strike="noStrike">
                <a:solidFill>
                  <a:srgbClr val="000000"/>
                </a:solidFill>
                <a:latin typeface="Montserrat"/>
                <a:ea typeface="Montserrat"/>
                <a:cs typeface="Montserrat"/>
                <a:sym typeface="Montserrat"/>
              </a:rPr>
              <a:t>Cells</a:t>
            </a:r>
            <a:endParaRPr b="0" i="0" sz="5600" u="none" cap="none" strike="noStrike">
              <a:solidFill>
                <a:srgbClr val="000000"/>
              </a:solidFill>
              <a:latin typeface="Montserrat"/>
              <a:ea typeface="Montserrat"/>
              <a:cs typeface="Montserrat"/>
              <a:sym typeface="Montserrat"/>
            </a:endParaRPr>
          </a:p>
        </p:txBody>
      </p:sp>
      <p:cxnSp>
        <p:nvCxnSpPr>
          <p:cNvPr id="177" name="Google Shape;177;p31"/>
          <p:cNvCxnSpPr/>
          <p:nvPr/>
        </p:nvCxnSpPr>
        <p:spPr>
          <a:xfrm flipH="1">
            <a:off x="6499500" y="3523200"/>
            <a:ext cx="2039400" cy="1747800"/>
          </a:xfrm>
          <a:prstGeom prst="straightConnector1">
            <a:avLst/>
          </a:prstGeom>
          <a:noFill/>
          <a:ln cap="flat" cmpd="sng" w="9525">
            <a:solidFill>
              <a:schemeClr val="dk2"/>
            </a:solidFill>
            <a:prstDash val="solid"/>
            <a:round/>
            <a:headEnd len="sm" w="sm" type="none"/>
            <a:tailEnd len="med" w="med" type="triangle"/>
          </a:ln>
        </p:spPr>
      </p:cxnSp>
      <p:cxnSp>
        <p:nvCxnSpPr>
          <p:cNvPr id="178" name="Google Shape;178;p31"/>
          <p:cNvCxnSpPr/>
          <p:nvPr/>
        </p:nvCxnSpPr>
        <p:spPr>
          <a:xfrm>
            <a:off x="9099200" y="3540900"/>
            <a:ext cx="1981200" cy="1712400"/>
          </a:xfrm>
          <a:prstGeom prst="straightConnector1">
            <a:avLst/>
          </a:prstGeom>
          <a:noFill/>
          <a:ln cap="flat" cmpd="sng" w="9525">
            <a:solidFill>
              <a:schemeClr val="dk2"/>
            </a:solidFill>
            <a:prstDash val="solid"/>
            <a:round/>
            <a:headEnd len="sm" w="sm" type="none"/>
            <a:tailEnd len="med" w="med" type="triangle"/>
          </a:ln>
        </p:spPr>
      </p:cxnSp>
      <p:sp>
        <p:nvSpPr>
          <p:cNvPr id="179" name="Google Shape;179;p31"/>
          <p:cNvSpPr txBox="1"/>
          <p:nvPr/>
        </p:nvSpPr>
        <p:spPr>
          <a:xfrm>
            <a:off x="1255050" y="5401250"/>
            <a:ext cx="6432000" cy="10980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5600"/>
              <a:buFont typeface="Arial"/>
              <a:buNone/>
            </a:pPr>
            <a:r>
              <a:rPr b="0" i="0" lang="en-GB" sz="5600" u="none" cap="none" strike="noStrike">
                <a:solidFill>
                  <a:srgbClr val="000000"/>
                </a:solidFill>
                <a:latin typeface="Montserrat"/>
                <a:ea typeface="Montserrat"/>
                <a:cs typeface="Montserrat"/>
                <a:sym typeface="Montserrat"/>
              </a:rPr>
              <a:t>Prokaryotic cells</a:t>
            </a:r>
            <a:endParaRPr b="0" i="0" sz="5600" u="none" cap="none" strike="noStrike">
              <a:solidFill>
                <a:srgbClr val="000000"/>
              </a:solidFill>
              <a:latin typeface="Montserrat"/>
              <a:ea typeface="Montserrat"/>
              <a:cs typeface="Montserrat"/>
              <a:sym typeface="Montserrat"/>
            </a:endParaRPr>
          </a:p>
        </p:txBody>
      </p:sp>
      <p:sp>
        <p:nvSpPr>
          <p:cNvPr id="180" name="Google Shape;180;p31"/>
          <p:cNvSpPr txBox="1"/>
          <p:nvPr/>
        </p:nvSpPr>
        <p:spPr>
          <a:xfrm>
            <a:off x="10076350" y="5378800"/>
            <a:ext cx="6432000" cy="10980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5600"/>
              <a:buFont typeface="Arial"/>
              <a:buNone/>
            </a:pPr>
            <a:r>
              <a:rPr b="0" i="0" lang="en-GB" sz="5600" u="none" cap="none" strike="noStrike">
                <a:solidFill>
                  <a:srgbClr val="000000"/>
                </a:solidFill>
                <a:latin typeface="Montserrat"/>
                <a:ea typeface="Montserrat"/>
                <a:cs typeface="Montserrat"/>
                <a:sym typeface="Montserrat"/>
              </a:rPr>
              <a:t>Eukaryotic cells</a:t>
            </a:r>
            <a:endParaRPr b="0" i="0" sz="5600" u="none" cap="none" strike="noStrike">
              <a:solidFill>
                <a:srgbClr val="000000"/>
              </a:solidFill>
              <a:latin typeface="Montserrat"/>
              <a:ea typeface="Montserrat"/>
              <a:cs typeface="Montserrat"/>
              <a:sym typeface="Montserrat"/>
            </a:endParaRPr>
          </a:p>
        </p:txBody>
      </p:sp>
      <p:sp>
        <p:nvSpPr>
          <p:cNvPr id="181" name="Google Shape;181;p31"/>
          <p:cNvSpPr txBox="1"/>
          <p:nvPr/>
        </p:nvSpPr>
        <p:spPr>
          <a:xfrm>
            <a:off x="1255050" y="6476800"/>
            <a:ext cx="6947400" cy="15240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Montserrat"/>
                <a:ea typeface="Montserrat"/>
                <a:cs typeface="Montserrat"/>
                <a:sym typeface="Montserrat"/>
              </a:rPr>
              <a:t>These are cells without a nucleus. </a:t>
            </a:r>
            <a:endParaRPr b="0" i="0" sz="3400" u="none" cap="none" strike="noStrike">
              <a:solidFill>
                <a:srgbClr val="000000"/>
              </a:solidFill>
              <a:latin typeface="Montserrat"/>
              <a:ea typeface="Montserrat"/>
              <a:cs typeface="Montserrat"/>
              <a:sym typeface="Montserrat"/>
            </a:endParaRPr>
          </a:p>
        </p:txBody>
      </p:sp>
      <p:sp>
        <p:nvSpPr>
          <p:cNvPr id="182" name="Google Shape;182;p31"/>
          <p:cNvSpPr txBox="1"/>
          <p:nvPr/>
        </p:nvSpPr>
        <p:spPr>
          <a:xfrm>
            <a:off x="10300400" y="6476800"/>
            <a:ext cx="7561800" cy="15240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Montserrat"/>
                <a:ea typeface="Montserrat"/>
                <a:cs typeface="Montserrat"/>
                <a:sym typeface="Montserrat"/>
              </a:rPr>
              <a:t>These are cells with a nucleus. </a:t>
            </a:r>
            <a:endParaRPr b="0" i="0" sz="3400" u="none" cap="none" strike="noStrike">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917950" y="647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Recap task:</a:t>
            </a:r>
            <a:endParaRPr/>
          </a:p>
        </p:txBody>
      </p:sp>
      <p:sp>
        <p:nvSpPr>
          <p:cNvPr id="188" name="Google Shape;188;p3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89" name="Google Shape;189;p32"/>
          <p:cNvGraphicFramePr/>
          <p:nvPr/>
        </p:nvGraphicFramePr>
        <p:xfrm>
          <a:off x="918000" y="2876305"/>
          <a:ext cx="3000000" cy="3000000"/>
        </p:xfrm>
        <a:graphic>
          <a:graphicData uri="http://schemas.openxmlformats.org/drawingml/2006/table">
            <a:tbl>
              <a:tblPr>
                <a:noFill/>
                <a:tableStyleId>{5280B6E0-870F-4B70-B516-4458D07C7955}</a:tableStyleId>
              </a:tblPr>
              <a:tblGrid>
                <a:gridCol w="8226000"/>
                <a:gridCol w="8226000"/>
              </a:tblGrid>
              <a:tr h="1203600">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Sub-cellular structures</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Function</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2036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Make proteins.</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2036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Release energy.</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574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Provide support to plant cells when filled with water (turgid).</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574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Contains extra genetic information that is not essential for survival.</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Answers to recap task:</a:t>
            </a:r>
            <a:endParaRPr/>
          </a:p>
        </p:txBody>
      </p:sp>
      <p:sp>
        <p:nvSpPr>
          <p:cNvPr id="195" name="Google Shape;195;p3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graphicFrame>
        <p:nvGraphicFramePr>
          <p:cNvPr id="196" name="Google Shape;196;p33"/>
          <p:cNvGraphicFramePr/>
          <p:nvPr/>
        </p:nvGraphicFramePr>
        <p:xfrm>
          <a:off x="1242000" y="2199455"/>
          <a:ext cx="3000000" cy="3000000"/>
        </p:xfrm>
        <a:graphic>
          <a:graphicData uri="http://schemas.openxmlformats.org/drawingml/2006/table">
            <a:tbl>
              <a:tblPr>
                <a:noFill/>
                <a:tableStyleId>{5280B6E0-870F-4B70-B516-4458D07C7955}</a:tableStyleId>
              </a:tblPr>
              <a:tblGrid>
                <a:gridCol w="8226000"/>
                <a:gridCol w="8226000"/>
              </a:tblGrid>
              <a:tr h="1203600">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Sub-cellular structures</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Function</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2036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Make proteins.</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2036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Release energy.</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574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Provide support to plant cells when filled with water (turgid).</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57400">
                <a:tc>
                  <a:txBody>
                    <a:bodyPr/>
                    <a:lstStyle/>
                    <a:p>
                      <a:pPr indent="0" lvl="0" marL="0" marR="0" rtl="0" algn="l">
                        <a:lnSpc>
                          <a:spcPct val="100000"/>
                        </a:lnSpc>
                        <a:spcBef>
                          <a:spcPts val="0"/>
                        </a:spcBef>
                        <a:spcAft>
                          <a:spcPts val="0"/>
                        </a:spcAft>
                        <a:buClr>
                          <a:srgbClr val="000000"/>
                        </a:buClr>
                        <a:buSzPts val="3500"/>
                        <a:buFont typeface="Arial"/>
                        <a:buNone/>
                      </a:pPr>
                      <a:r>
                        <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3500"/>
                        <a:buFont typeface="Arial"/>
                        <a:buNone/>
                      </a:pPr>
                      <a:r>
                        <a:rPr lang="en-GB" sz="3500" u="none" cap="none" strike="noStrike">
                          <a:solidFill>
                            <a:schemeClr val="dk2"/>
                          </a:solidFill>
                          <a:latin typeface="Montserrat"/>
                          <a:ea typeface="Montserrat"/>
                          <a:cs typeface="Montserrat"/>
                          <a:sym typeface="Montserrat"/>
                        </a:rPr>
                        <a:t>Contains extra genetic information that is not essential for survival.</a:t>
                      </a:r>
                      <a:endParaRPr sz="3500" u="none" cap="none" strike="noStrike">
                        <a:solidFill>
                          <a:schemeClr val="dk2"/>
                        </a:solidFill>
                        <a:latin typeface="Montserrat"/>
                        <a:ea typeface="Montserrat"/>
                        <a:cs typeface="Montserrat"/>
                        <a:sym typeface="Montserrat"/>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197" name="Google Shape;197;p33"/>
          <p:cNvSpPr txBox="1"/>
          <p:nvPr/>
        </p:nvSpPr>
        <p:spPr>
          <a:xfrm>
            <a:off x="2596725" y="3455625"/>
            <a:ext cx="4674000" cy="8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Ribosomes</a:t>
            </a:r>
            <a:endParaRPr b="0" i="0" sz="3500" u="none" cap="none" strike="noStrike">
              <a:solidFill>
                <a:srgbClr val="000000"/>
              </a:solidFill>
              <a:latin typeface="Montserrat"/>
              <a:ea typeface="Montserrat"/>
              <a:cs typeface="Montserrat"/>
              <a:sym typeface="Montserrat"/>
            </a:endParaRPr>
          </a:p>
        </p:txBody>
      </p:sp>
      <p:sp>
        <p:nvSpPr>
          <p:cNvPr id="198" name="Google Shape;198;p33"/>
          <p:cNvSpPr txBox="1"/>
          <p:nvPr/>
        </p:nvSpPr>
        <p:spPr>
          <a:xfrm>
            <a:off x="2576750" y="4704000"/>
            <a:ext cx="4674000" cy="8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Mitochondria</a:t>
            </a:r>
            <a:endParaRPr b="0" i="0" sz="3500" u="none" cap="none" strike="noStrike">
              <a:solidFill>
                <a:srgbClr val="000000"/>
              </a:solidFill>
              <a:latin typeface="Montserrat"/>
              <a:ea typeface="Montserrat"/>
              <a:cs typeface="Montserrat"/>
              <a:sym typeface="Montserrat"/>
            </a:endParaRPr>
          </a:p>
        </p:txBody>
      </p:sp>
      <p:sp>
        <p:nvSpPr>
          <p:cNvPr id="199" name="Google Shape;199;p33"/>
          <p:cNvSpPr txBox="1"/>
          <p:nvPr/>
        </p:nvSpPr>
        <p:spPr>
          <a:xfrm>
            <a:off x="2596725" y="5952375"/>
            <a:ext cx="4674000" cy="8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Vacuole</a:t>
            </a:r>
            <a:endParaRPr b="0" i="0" sz="3500" u="none" cap="none" strike="noStrike">
              <a:solidFill>
                <a:srgbClr val="000000"/>
              </a:solidFill>
              <a:latin typeface="Montserrat"/>
              <a:ea typeface="Montserrat"/>
              <a:cs typeface="Montserrat"/>
              <a:sym typeface="Montserrat"/>
            </a:endParaRPr>
          </a:p>
        </p:txBody>
      </p:sp>
      <p:sp>
        <p:nvSpPr>
          <p:cNvPr id="200" name="Google Shape;200;p33"/>
          <p:cNvSpPr txBox="1"/>
          <p:nvPr/>
        </p:nvSpPr>
        <p:spPr>
          <a:xfrm>
            <a:off x="2596725" y="7200750"/>
            <a:ext cx="4674000" cy="8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Plasmid</a:t>
            </a:r>
            <a:endParaRPr b="0" i="0" sz="3500" u="none" cap="none" strike="noStrike">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34"/>
          <p:cNvSpPr txBox="1"/>
          <p:nvPr/>
        </p:nvSpPr>
        <p:spPr>
          <a:xfrm>
            <a:off x="914400" y="2863400"/>
            <a:ext cx="12891300" cy="382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6000"/>
              <a:buFont typeface="Arial"/>
              <a:buNone/>
            </a:pPr>
            <a:r>
              <a:rPr b="0" i="0" lang="en-GB" sz="6000" u="none" cap="none" strike="noStrike">
                <a:solidFill>
                  <a:schemeClr val="dk2"/>
                </a:solidFill>
                <a:latin typeface="Montserrat SemiBold"/>
                <a:ea typeface="Montserrat SemiBold"/>
                <a:cs typeface="Montserrat SemiBold"/>
                <a:sym typeface="Montserrat SemiBold"/>
              </a:rPr>
              <a:t>Specialised cells and their formation</a:t>
            </a:r>
            <a:endParaRPr b="0" i="0" sz="6000" u="none" cap="none" strike="noStrike">
              <a:solidFill>
                <a:schemeClr val="dk2"/>
              </a:solidFill>
              <a:latin typeface="Montserrat SemiBold"/>
              <a:ea typeface="Montserrat SemiBold"/>
              <a:cs typeface="Montserrat SemiBold"/>
              <a:sym typeface="Montserrat SemiBold"/>
            </a:endParaRPr>
          </a:p>
        </p:txBody>
      </p:sp>
      <p:sp>
        <p:nvSpPr>
          <p:cNvPr id="206" name="Google Shape;206;p3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207" name="Google Shape;207;p3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sp>
        <p:nvSpPr>
          <p:cNvPr id="212" name="Google Shape;212;p35"/>
          <p:cNvSpPr txBox="1"/>
          <p:nvPr>
            <p:ph type="title"/>
          </p:nvPr>
        </p:nvSpPr>
        <p:spPr>
          <a:xfrm>
            <a:off x="1057775" y="3746425"/>
            <a:ext cx="14462700" cy="2206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i="1" lang="en-GB" sz="5100">
                <a:solidFill>
                  <a:schemeClr val="dk2"/>
                </a:solidFill>
              </a:rPr>
              <a:t>Specialised cells are cells with specific features to perform a particular function.</a:t>
            </a:r>
            <a:endParaRPr i="1" sz="5100">
              <a:solidFill>
                <a:schemeClr val="dk2"/>
              </a:solidFill>
            </a:endParaRPr>
          </a:p>
        </p:txBody>
      </p:sp>
      <p:sp>
        <p:nvSpPr>
          <p:cNvPr id="213" name="Google Shape;213;p3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idx="12" type="sldNum"/>
          </p:nvPr>
        </p:nvSpPr>
        <p:spPr>
          <a:xfrm>
            <a:off x="1835882" y="19173300"/>
            <a:ext cx="2880000" cy="72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19" name="Google Shape;219;p36"/>
          <p:cNvSpPr txBox="1"/>
          <p:nvPr>
            <p:ph type="title"/>
          </p:nvPr>
        </p:nvSpPr>
        <p:spPr>
          <a:xfrm>
            <a:off x="447325" y="329750"/>
            <a:ext cx="13201200" cy="92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Answers to recap task:</a:t>
            </a:r>
            <a:endParaRPr/>
          </a:p>
        </p:txBody>
      </p:sp>
      <p:sp>
        <p:nvSpPr>
          <p:cNvPr id="220" name="Google Shape;220;p36"/>
          <p:cNvSpPr txBox="1"/>
          <p:nvPr/>
        </p:nvSpPr>
        <p:spPr>
          <a:xfrm>
            <a:off x="672900" y="2136650"/>
            <a:ext cx="16294199" cy="147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All cells in our body are derived from stem cells.</a:t>
            </a:r>
            <a:endParaRPr b="0" i="0" sz="3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These cells are very simple cells without any adaptation.</a:t>
            </a:r>
            <a:endParaRPr b="0" i="0" sz="3500" u="none" cap="none" strike="noStrike">
              <a:solidFill>
                <a:srgbClr val="000000"/>
              </a:solidFill>
              <a:latin typeface="Montserrat"/>
              <a:ea typeface="Montserrat"/>
              <a:cs typeface="Montserrat"/>
              <a:sym typeface="Montserrat"/>
            </a:endParaRPr>
          </a:p>
        </p:txBody>
      </p:sp>
      <p:sp>
        <p:nvSpPr>
          <p:cNvPr id="221" name="Google Shape;221;p36"/>
          <p:cNvSpPr txBox="1"/>
          <p:nvPr/>
        </p:nvSpPr>
        <p:spPr>
          <a:xfrm>
            <a:off x="620600" y="3675550"/>
            <a:ext cx="17510400" cy="504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0" i="0" lang="en-GB" sz="3500" u="none" cap="none" strike="noStrike">
                <a:solidFill>
                  <a:schemeClr val="dk2"/>
                </a:solidFill>
                <a:latin typeface="Montserrat"/>
                <a:ea typeface="Montserrat"/>
                <a:cs typeface="Montserrat"/>
                <a:sym typeface="Montserrat"/>
              </a:rPr>
              <a:t>Stem cells are able to change and transform into other types of cells found in the body. </a:t>
            </a:r>
            <a:r>
              <a:rPr b="1" i="0" lang="en-GB" sz="3500" u="none" cap="none" strike="noStrike">
                <a:solidFill>
                  <a:schemeClr val="accent4"/>
                </a:solidFill>
                <a:latin typeface="Montserrat"/>
                <a:ea typeface="Montserrat"/>
                <a:cs typeface="Montserrat"/>
                <a:sym typeface="Montserrat"/>
              </a:rPr>
              <a:t>This process is cell differentiation</a:t>
            </a:r>
            <a:r>
              <a:rPr b="0" i="0" lang="en-GB" sz="3500" u="none" cap="none" strike="noStrike">
                <a:solidFill>
                  <a:schemeClr val="dk2"/>
                </a:solidFill>
                <a:latin typeface="Montserrat"/>
                <a:ea typeface="Montserrat"/>
                <a:cs typeface="Montserrat"/>
                <a:sym typeface="Montserrat"/>
              </a:rPr>
              <a:t> and is in charge of the development of all of the cells in one’s body.</a:t>
            </a:r>
            <a:endParaRPr b="0" i="0" sz="35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5" name="Shape 225"/>
        <p:cNvGrpSpPr/>
        <p:nvPr/>
      </p:nvGrpSpPr>
      <p:grpSpPr>
        <a:xfrm>
          <a:off x="0" y="0"/>
          <a:ext cx="0" cy="0"/>
          <a:chOff x="0" y="0"/>
          <a:chExt cx="0" cy="0"/>
        </a:xfrm>
      </p:grpSpPr>
      <p:sp>
        <p:nvSpPr>
          <p:cNvPr id="226" name="Google Shape;226;p3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227" name="Google Shape;227;p37"/>
          <p:cNvSpPr/>
          <p:nvPr/>
        </p:nvSpPr>
        <p:spPr>
          <a:xfrm>
            <a:off x="936800" y="1039025"/>
            <a:ext cx="10641000" cy="10464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500"/>
              <a:buFont typeface="Arial"/>
              <a:buNone/>
            </a:pPr>
            <a:r>
              <a:rPr b="1" i="0" lang="en-GB" sz="3500" u="none" cap="none" strike="noStrike">
                <a:solidFill>
                  <a:schemeClr val="dk2"/>
                </a:solidFill>
                <a:latin typeface="Montserrat"/>
                <a:ea typeface="Montserrat"/>
                <a:cs typeface="Montserrat"/>
                <a:sym typeface="Montserrat"/>
              </a:rPr>
              <a:t>Quick recap:</a:t>
            </a: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sp>
        <p:nvSpPr>
          <p:cNvPr id="228" name="Google Shape;228;p37"/>
          <p:cNvSpPr/>
          <p:nvPr/>
        </p:nvSpPr>
        <p:spPr>
          <a:xfrm>
            <a:off x="1214300" y="3118900"/>
            <a:ext cx="14738101" cy="4273800"/>
          </a:xfrm>
          <a:prstGeom prst="rect">
            <a:avLst/>
          </a:prstGeom>
          <a:no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457200" lvl="0" marL="457200" marR="0" rtl="0" algn="l">
              <a:lnSpc>
                <a:spcPct val="115000"/>
              </a:lnSpc>
              <a:spcBef>
                <a:spcPts val="0"/>
              </a:spcBef>
              <a:spcAft>
                <a:spcPts val="0"/>
              </a:spcAft>
              <a:buClr>
                <a:schemeClr val="dk2"/>
              </a:buClr>
              <a:buSzPts val="4000"/>
              <a:buFont typeface="Montserrat"/>
              <a:buAutoNum type="arabicPeriod"/>
            </a:pPr>
            <a:r>
              <a:rPr b="0" i="0" lang="en-GB" sz="4000" u="none" cap="none" strike="noStrike">
                <a:solidFill>
                  <a:schemeClr val="dk2"/>
                </a:solidFill>
                <a:latin typeface="Montserrat"/>
                <a:ea typeface="Montserrat"/>
                <a:cs typeface="Montserrat"/>
                <a:sym typeface="Montserrat"/>
              </a:rPr>
              <a:t>What is a specialised cell?</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115000"/>
              </a:lnSpc>
              <a:spcBef>
                <a:spcPts val="0"/>
              </a:spcBef>
              <a:spcAft>
                <a:spcPts val="0"/>
              </a:spcAft>
              <a:buClr>
                <a:schemeClr val="dk2"/>
              </a:buClr>
              <a:buSzPts val="4000"/>
              <a:buFont typeface="Montserrat"/>
              <a:buAutoNum type="arabicPeriod"/>
            </a:pPr>
            <a:r>
              <a:rPr b="0" i="0" lang="en-GB" sz="4000" u="none" cap="none" strike="noStrike">
                <a:solidFill>
                  <a:schemeClr val="dk2"/>
                </a:solidFill>
                <a:latin typeface="Montserrat"/>
                <a:ea typeface="Montserrat"/>
                <a:cs typeface="Montserrat"/>
                <a:sym typeface="Montserrat"/>
              </a:rPr>
              <a:t>What are stem cells?</a:t>
            </a:r>
            <a:endParaRPr b="0" i="0" sz="4000" u="none" cap="none" strike="noStrike">
              <a:solidFill>
                <a:schemeClr val="dk2"/>
              </a:solidFill>
              <a:latin typeface="Montserrat"/>
              <a:ea typeface="Montserrat"/>
              <a:cs typeface="Montserrat"/>
              <a:sym typeface="Montserrat"/>
            </a:endParaRPr>
          </a:p>
          <a:p>
            <a:pPr indent="-457200" lvl="0" marL="457200" marR="0" rtl="0" algn="l">
              <a:lnSpc>
                <a:spcPct val="115000"/>
              </a:lnSpc>
              <a:spcBef>
                <a:spcPts val="0"/>
              </a:spcBef>
              <a:spcAft>
                <a:spcPts val="0"/>
              </a:spcAft>
              <a:buClr>
                <a:schemeClr val="dk2"/>
              </a:buClr>
              <a:buSzPts val="4000"/>
              <a:buFont typeface="Montserrat"/>
              <a:buAutoNum type="arabicPeriod"/>
            </a:pPr>
            <a:r>
              <a:rPr b="0" i="0" lang="en-GB" sz="4000" u="none" cap="none" strike="noStrike">
                <a:solidFill>
                  <a:schemeClr val="dk2"/>
                </a:solidFill>
                <a:latin typeface="Montserrat"/>
                <a:ea typeface="Montserrat"/>
                <a:cs typeface="Montserrat"/>
                <a:sym typeface="Montserrat"/>
              </a:rPr>
              <a:t>How do specialised cell form from stem cell?</a:t>
            </a:r>
            <a:endParaRPr b="0" i="0" sz="4000" u="none" cap="none" strike="noStrike">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