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d517eb5f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d517eb5f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829540b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829540b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d517eb5f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d517eb5f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dd517eb5f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dd517eb5f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d517eb5f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dd517eb5f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d517eb5f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dd517eb5f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d517eb5f_0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dd517eb5f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Biological Systems and Processes 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10 - Smoking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KS3 Biology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Hindle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2892350" y="1593700"/>
            <a:ext cx="135549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Quick Recap...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38675" y="2837650"/>
            <a:ext cx="17469600" cy="4833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AutoNum type="arabicPeriod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What is the name of the tube running from the nose and mouth to the lung?</a:t>
            </a:r>
            <a:br>
              <a:rPr b="1" lang="en-GB" sz="3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T……………………..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AutoNum type="arabicPeriod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Why are the alveoli membranes so highly folded?</a:t>
            </a:r>
            <a:br>
              <a:rPr b="1" lang="en-GB" sz="3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To give a L…………. S……………. A……………….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AutoNum type="arabicPeriod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What happens to the oxygen that crosses the alveoli into the blood?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AutoNum type="arabicPeriod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Where does respiration take place?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Describing Trends...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00" y="2507611"/>
            <a:ext cx="8791851" cy="542188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9371200" y="370700"/>
            <a:ext cx="8791800" cy="6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Montserrat"/>
              <a:buAutoNum type="arabicPeriod"/>
            </a:pPr>
            <a:r>
              <a:rPr b="1"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Describe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the trend shown in this graph.</a:t>
            </a:r>
            <a:endParaRPr sz="36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6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Montserrat"/>
              <a:buAutoNum type="arabicPeriod" startAt="2"/>
            </a:pPr>
            <a:r>
              <a:rPr b="1"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Explain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the trend shown in this graph</a:t>
            </a:r>
            <a:endParaRPr sz="36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8" name="Google Shape;98;p16"/>
          <p:cNvCxnSpPr/>
          <p:nvPr/>
        </p:nvCxnSpPr>
        <p:spPr>
          <a:xfrm rot="10800000">
            <a:off x="11644025" y="1242125"/>
            <a:ext cx="828000" cy="12102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9" name="Google Shape;99;p16"/>
          <p:cNvSpPr txBox="1"/>
          <p:nvPr/>
        </p:nvSpPr>
        <p:spPr>
          <a:xfrm>
            <a:off x="11644025" y="2452325"/>
            <a:ext cx="4649700" cy="1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Say </a:t>
            </a:r>
            <a:r>
              <a:rPr b="1" lang="en-GB" sz="3200" u="sng">
                <a:latin typeface="Montserrat"/>
                <a:ea typeface="Montserrat"/>
                <a:cs typeface="Montserrat"/>
                <a:sym typeface="Montserrat"/>
              </a:rPr>
              <a:t>what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 the graph is showing you!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>
            <a:off x="11644025" y="5502200"/>
            <a:ext cx="828000" cy="12102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01" name="Google Shape;101;p16"/>
          <p:cNvSpPr txBox="1"/>
          <p:nvPr/>
        </p:nvSpPr>
        <p:spPr>
          <a:xfrm>
            <a:off x="11644025" y="6712400"/>
            <a:ext cx="4649700" cy="1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Say </a:t>
            </a:r>
            <a:r>
              <a:rPr b="1" lang="en-GB" sz="3200" u="sng">
                <a:latin typeface="Montserrat"/>
                <a:ea typeface="Montserrat"/>
                <a:cs typeface="Montserrat"/>
                <a:sym typeface="Montserrat"/>
              </a:rPr>
              <a:t>why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 the graph shows this trend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943150" y="7929500"/>
            <a:ext cx="70125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Credit: Miss Hindle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Describing Trends...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00" y="2507611"/>
            <a:ext cx="8791851" cy="542188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9371200" y="370700"/>
            <a:ext cx="8791800" cy="6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Montserrat"/>
              <a:buAutoNum type="arabicPeriod"/>
            </a:pPr>
            <a:r>
              <a:rPr b="1"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Describe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the trend shown in this graph.</a:t>
            </a:r>
            <a:endParaRPr sz="36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6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Montserrat"/>
              <a:buAutoNum type="arabicPeriod" startAt="2"/>
            </a:pPr>
            <a:r>
              <a:rPr b="1"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Explain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the trend shown in this graph</a:t>
            </a:r>
            <a:endParaRPr sz="36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943150" y="7929500"/>
            <a:ext cx="70125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Credit: Miss Hindle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1041100" y="490400"/>
            <a:ext cx="15938700" cy="7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9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Written task:</a:t>
            </a:r>
            <a:endParaRPr b="1" sz="3900" u="sng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900"/>
              <a:buFont typeface="Montserrat"/>
              <a:buAutoNum type="arabicPeriod"/>
            </a:pPr>
            <a:r>
              <a:rPr lang="en-GB" sz="3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Describe</a:t>
            </a:r>
            <a:r>
              <a:rPr lang="en-GB" sz="3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the difference between the</a:t>
            </a:r>
            <a:r>
              <a:rPr b="1" lang="en-GB" sz="3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alveoli</a:t>
            </a:r>
            <a:r>
              <a:rPr lang="en-GB" sz="3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of a healthy person and the smoker and </a:t>
            </a:r>
            <a:r>
              <a:rPr lang="en-GB" sz="3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how the difference will affect the smoker’s health </a:t>
            </a:r>
            <a:endParaRPr sz="3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00"/>
              <a:buFont typeface="Montserrat"/>
              <a:buAutoNum type="arabicPeriod"/>
            </a:pPr>
            <a:r>
              <a:rPr lang="en-GB" sz="3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Describe the difference between the </a:t>
            </a:r>
            <a:r>
              <a:rPr b="1" lang="en-GB" sz="3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ciliated cells in the trachea</a:t>
            </a:r>
            <a:r>
              <a:rPr lang="en-GB" sz="3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of a healthy person and the smoker and how the difference will affect the smoker’s health </a:t>
            </a:r>
            <a:endParaRPr sz="3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00"/>
              <a:buFont typeface="Montserrat"/>
              <a:buAutoNum type="arabicPeriod"/>
            </a:pPr>
            <a:r>
              <a:rPr lang="en-GB" sz="3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Describe the difference between the </a:t>
            </a:r>
            <a:r>
              <a:rPr b="1" lang="en-GB" sz="3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arteries,including the coronary artery,</a:t>
            </a:r>
            <a:r>
              <a:rPr lang="en-GB" sz="3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of a healthy person and the smoker and how the difference will affect the smoker’s health</a:t>
            </a:r>
            <a:endParaRPr sz="3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532925" y="7777125"/>
            <a:ext cx="18288000" cy="12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1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Word bank:</a:t>
            </a:r>
            <a:r>
              <a:rPr b="1" lang="en-GB" sz="3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breathe, blood flow, chest infection,  coughs, gas exchange, heart attack, mucus, stroke, surface area </a:t>
            </a:r>
            <a:r>
              <a:rPr lang="en-GB" sz="3100">
                <a:solidFill>
                  <a:srgbClr val="002060"/>
                </a:solidFill>
              </a:rPr>
              <a:t> </a:t>
            </a:r>
            <a:endParaRPr sz="31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25" y="1290400"/>
            <a:ext cx="13000951" cy="77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13567375" y="3562100"/>
            <a:ext cx="4203900" cy="5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8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100"/>
              <a:buFont typeface="Montserrat"/>
              <a:buAutoNum type="arabicPeriod"/>
            </a:pPr>
            <a:r>
              <a:rPr b="1" lang="en-GB" sz="41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Describe</a:t>
            </a:r>
            <a:r>
              <a:rPr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the trend seen in the graph</a:t>
            </a:r>
            <a:endParaRPr sz="4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8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100"/>
              <a:buFont typeface="Montserrat"/>
              <a:buAutoNum type="arabicPeriod"/>
            </a:pPr>
            <a:r>
              <a:rPr b="1" lang="en-GB" sz="41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Explain</a:t>
            </a:r>
            <a:r>
              <a:rPr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the trend seen in the graph </a:t>
            </a:r>
            <a:endParaRPr sz="4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>
            <p:ph type="title"/>
          </p:nvPr>
        </p:nvSpPr>
        <p:spPr>
          <a:xfrm>
            <a:off x="503925" y="4817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Looking at trends...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1181150" y="8691500"/>
            <a:ext cx="70125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Credit: Miss Hindle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95175"/>
            <a:ext cx="10050475" cy="59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10431475" y="1478700"/>
            <a:ext cx="7473000" cy="7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What happens to the birth mass of baby as the number of cigarettes smoked each day, by the mother, increases?</a:t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When a mother smokes during pregnancy, what happens to the amount of oxygen that reaches the foetus?</a:t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How does this affect the development of the foetus?</a:t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503925" y="4817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Looking at trends help...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703750" y="7780775"/>
            <a:ext cx="70125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Credit: Miss Hindle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