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7" r:id="rId5"/>
    <p:sldMasterId id="214748366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00AAADE-51A5-4339-BBBF-1547939F3D5F}">
  <a:tblStyle styleId="{D00AAADE-51A5-4339-BBBF-1547939F3D5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86acc444a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86acc444a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8c0cec08fe_0_4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 name="Google Shape;190;g8c0cec08fe_0_4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8c0cec08fe_0_4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 name="Google Shape;199;g8c0cec08fe_0_4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These are some activities of calming strategies that may help your learner to relax. Can you try some of them? Speak to your Occupational Therapist for more specific information and support.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8c0cec08fe_0_4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 name="Google Shape;215;g8c0cec08fe_0_4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Here is an example of an environment which can offer alerting activities.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8c0cec08fe_0_4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 name="Google Shape;225;g8c0cec08fe_0_4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Here is an example of an environment which can offer calming activities. Can you recreate any of these ideas in your home?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8c0cec08fe_0_4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 name="Google Shape;235;g8c0cec08fe_0_4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To play the game draw two zigzag lines on a table or floor and mark a finish line. You could use tape. Take a straw and cotton wool ball each. Put your cotton wool ball at the start of the lines and use your straws to race each other to the finish line following the zigzag lines.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86acc444ad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 name="Google Shape;261;g86acc444ad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8c0cec08fe_0_5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5" name="Google Shape;285;g8c0cec08fe_0_5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For this activity use a wall, chair or floor to try different press ups. </a:t>
            </a:r>
            <a:r>
              <a:rPr lang="en-GB">
                <a:highlight>
                  <a:srgbClr val="FFFFFF"/>
                </a:highlight>
              </a:rPr>
              <a:t>For a wall press-up ask your child face the wall. They should stand about an arms length away with their feet and knees a shoulder-width apart. Ask them to lean forward and put their hands palm flat against the wall, at the same height as their shoulders. Their hands should be shoulder width apart. Breathe in and slowly bend your elbows and bring your nose to the wall – keep your back straight. Now straighten your elbows and go back to standing up straight as you breathe out.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86acc444ad_0_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7" name="Google Shape;297;g86acc444ad_0_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8c0cec08fe_0_5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7" name="Google Shape;307;g8c0cec08fe_0_5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For this activity you will roll your learner up in a blanket or towel. Lay the blanket on the floor. As your learner to lay down on top of the blanket at one end. Ensure their head is are outside of the blanket. Sing “roll, roll, roll you up, like a sausage roll” to the tune of ‘row, row, row your boat’ as you roll them up one way until they are wrapped in the blanket. Sing it again as you roll them undone!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86acc444ad_0_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8" name="Google Shape;318;g86acc444ad_0_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8c0cec08fe_0_3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 name="Google Shape;108;g8c0cec08fe_0_3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8c0cec08fe_0_5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8" name="Google Shape;328;g8c0cec08fe_0_5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For this activity, fill a box or tray with uncooked rice and let your learner explore it by putting their hands in. You could hide small toys or plastic animals in the rice so that your learner has to search for them and retrieve them.</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86acc444ad_0_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1" name="Google Shape;341;g86acc444ad_0_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8c0cec08fe_0_5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1" name="Google Shape;351;g8c0cec08fe_0_5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After you have tried some different relaxing activities either calming or alerting and have spoken to your learner’s teacher or Occupational Therapist, make a choice board with different options for your learner to choose from when taking a relaxation break. You could draw or write the different choices.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8c0cec08fe_0_5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1" name="Google Shape;361;g8c0cec08fe_0_5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Final slide of the lesson. Suggest adaptations for teachers/parents.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8c0cec08fe_0_5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4" name="Google Shape;374;g8c0cec08fe_0_5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Insert info for subject/lesson name/stage (if appropriate)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8f61c5a08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8f61c5a08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8c0cec08fe_0_3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 name="Google Shape;126;g8c0cec08fe_0_3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This is the equivalent to a loose lesson plan/overview for teachers before starting the lesson.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8d90b6f96c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8d90b6f96c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8c0cec08fe_0_4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 name="Google Shape;141;g8c0cec08fe_0_4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Lesson 1 breakdown of the lesson. Repeat for each lesson.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8c0cec08fe_0_4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8c0cec08fe_0_4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8c0cec08fe_0_4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8c0cec08fe_0_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Everyone has a different sensory profile and therefore respond to different activities to help to relax. Throughout the lesson we will refer to alerting and calming activities. If your learner has an Occupational Therapist they will be able to provide more information about specific strategies and activities.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8c0cec08fe_0_4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5" name="Google Shape;165;g8c0cec08fe_0_4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8c0cec08fe_0_4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 name="Google Shape;174;g8c0cec08fe_0_4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These are some activities of alerting strategies that may help your learner to relax. Can you try some of them? Speak to your Occupational Therapist for more specific information and support.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1"/>
        </a:solidFill>
      </p:bgPr>
    </p:bg>
    <p:spTree>
      <p:nvGrpSpPr>
        <p:cNvPr id="55" name="Shape 55"/>
        <p:cNvGrpSpPr/>
        <p:nvPr/>
      </p:nvGrpSpPr>
      <p:grpSpPr>
        <a:xfrm>
          <a:off x="0" y="0"/>
          <a:ext cx="0" cy="0"/>
          <a:chOff x="0" y="0"/>
          <a:chExt cx="0" cy="0"/>
        </a:xfrm>
      </p:grpSpPr>
      <p:sp>
        <p:nvSpPr>
          <p:cNvPr id="56" name="Google Shape;56;p14"/>
          <p:cNvSpPr txBox="1"/>
          <p:nvPr>
            <p:ph type="ctrTitle"/>
          </p:nvPr>
        </p:nvSpPr>
        <p:spPr>
          <a:xfrm>
            <a:off x="458975" y="1438150"/>
            <a:ext cx="8226000" cy="1861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chemeClr val="lt1"/>
              </a:buClr>
              <a:buSzPts val="3000"/>
              <a:buFont typeface="Montserrat SemiBold"/>
              <a:buNone/>
              <a:defRPr b="0" sz="3000">
                <a:solidFill>
                  <a:schemeClr val="lt1"/>
                </a:solidFill>
                <a:latin typeface="Montserrat SemiBold"/>
                <a:ea typeface="Montserrat SemiBold"/>
                <a:cs typeface="Montserrat SemiBold"/>
                <a:sym typeface="Montserrat SemiBold"/>
              </a:defRPr>
            </a:lvl1pPr>
            <a:lvl2pPr lvl="1" rtl="0" algn="ctr">
              <a:lnSpc>
                <a:spcPct val="100000"/>
              </a:lnSpc>
              <a:spcBef>
                <a:spcPts val="0"/>
              </a:spcBef>
              <a:spcAft>
                <a:spcPts val="0"/>
              </a:spcAft>
              <a:buClr>
                <a:schemeClr val="lt1"/>
              </a:buClr>
              <a:buSzPts val="5200"/>
              <a:buNone/>
              <a:defRPr sz="5200">
                <a:solidFill>
                  <a:schemeClr val="lt1"/>
                </a:solidFill>
              </a:defRPr>
            </a:lvl2pPr>
            <a:lvl3pPr lvl="2" rtl="0" algn="ctr">
              <a:lnSpc>
                <a:spcPct val="100000"/>
              </a:lnSpc>
              <a:spcBef>
                <a:spcPts val="0"/>
              </a:spcBef>
              <a:spcAft>
                <a:spcPts val="0"/>
              </a:spcAft>
              <a:buClr>
                <a:schemeClr val="lt1"/>
              </a:buClr>
              <a:buSzPts val="5200"/>
              <a:buNone/>
              <a:defRPr sz="5200">
                <a:solidFill>
                  <a:schemeClr val="lt1"/>
                </a:solidFill>
              </a:defRPr>
            </a:lvl3pPr>
            <a:lvl4pPr lvl="3" rtl="0" algn="ctr">
              <a:lnSpc>
                <a:spcPct val="100000"/>
              </a:lnSpc>
              <a:spcBef>
                <a:spcPts val="0"/>
              </a:spcBef>
              <a:spcAft>
                <a:spcPts val="0"/>
              </a:spcAft>
              <a:buClr>
                <a:schemeClr val="lt1"/>
              </a:buClr>
              <a:buSzPts val="5200"/>
              <a:buNone/>
              <a:defRPr sz="5200">
                <a:solidFill>
                  <a:schemeClr val="lt1"/>
                </a:solidFill>
              </a:defRPr>
            </a:lvl4pPr>
            <a:lvl5pPr lvl="4" rtl="0" algn="ctr">
              <a:lnSpc>
                <a:spcPct val="100000"/>
              </a:lnSpc>
              <a:spcBef>
                <a:spcPts val="0"/>
              </a:spcBef>
              <a:spcAft>
                <a:spcPts val="0"/>
              </a:spcAft>
              <a:buClr>
                <a:schemeClr val="lt1"/>
              </a:buClr>
              <a:buSzPts val="5200"/>
              <a:buNone/>
              <a:defRPr sz="5200">
                <a:solidFill>
                  <a:schemeClr val="lt1"/>
                </a:solidFill>
              </a:defRPr>
            </a:lvl5pPr>
            <a:lvl6pPr lvl="5" rtl="0" algn="ctr">
              <a:lnSpc>
                <a:spcPct val="100000"/>
              </a:lnSpc>
              <a:spcBef>
                <a:spcPts val="0"/>
              </a:spcBef>
              <a:spcAft>
                <a:spcPts val="0"/>
              </a:spcAft>
              <a:buClr>
                <a:schemeClr val="lt1"/>
              </a:buClr>
              <a:buSzPts val="5200"/>
              <a:buNone/>
              <a:defRPr sz="5200">
                <a:solidFill>
                  <a:schemeClr val="lt1"/>
                </a:solidFill>
              </a:defRPr>
            </a:lvl6pPr>
            <a:lvl7pPr lvl="6" rtl="0" algn="ctr">
              <a:lnSpc>
                <a:spcPct val="100000"/>
              </a:lnSpc>
              <a:spcBef>
                <a:spcPts val="0"/>
              </a:spcBef>
              <a:spcAft>
                <a:spcPts val="0"/>
              </a:spcAft>
              <a:buClr>
                <a:schemeClr val="lt1"/>
              </a:buClr>
              <a:buSzPts val="5200"/>
              <a:buNone/>
              <a:defRPr sz="5200">
                <a:solidFill>
                  <a:schemeClr val="lt1"/>
                </a:solidFill>
              </a:defRPr>
            </a:lvl7pPr>
            <a:lvl8pPr lvl="7" rtl="0" algn="ctr">
              <a:lnSpc>
                <a:spcPct val="100000"/>
              </a:lnSpc>
              <a:spcBef>
                <a:spcPts val="0"/>
              </a:spcBef>
              <a:spcAft>
                <a:spcPts val="0"/>
              </a:spcAft>
              <a:buClr>
                <a:schemeClr val="lt1"/>
              </a:buClr>
              <a:buSzPts val="5200"/>
              <a:buNone/>
              <a:defRPr sz="5200">
                <a:solidFill>
                  <a:schemeClr val="lt1"/>
                </a:solidFill>
              </a:defRPr>
            </a:lvl8pPr>
            <a:lvl9pPr lvl="8" rtl="0" algn="ctr">
              <a:lnSpc>
                <a:spcPct val="100000"/>
              </a:lnSpc>
              <a:spcBef>
                <a:spcPts val="0"/>
              </a:spcBef>
              <a:spcAft>
                <a:spcPts val="0"/>
              </a:spcAft>
              <a:buClr>
                <a:schemeClr val="lt1"/>
              </a:buClr>
              <a:buSzPts val="5200"/>
              <a:buNone/>
              <a:defRPr sz="5200">
                <a:solidFill>
                  <a:schemeClr val="lt1"/>
                </a:solidFill>
              </a:defRPr>
            </a:lvl9pPr>
          </a:lstStyle>
          <a:p/>
        </p:txBody>
      </p:sp>
      <p:sp>
        <p:nvSpPr>
          <p:cNvPr id="57" name="Google Shape;57;p14"/>
          <p:cNvSpPr txBox="1"/>
          <p:nvPr>
            <p:ph idx="1" type="subTitle"/>
          </p:nvPr>
        </p:nvSpPr>
        <p:spPr>
          <a:xfrm>
            <a:off x="458975" y="445025"/>
            <a:ext cx="8226000" cy="7926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chemeClr val="lt1"/>
              </a:buClr>
              <a:buSzPts val="1800"/>
              <a:buNone/>
              <a:defRPr sz="1800">
                <a:solidFill>
                  <a:schemeClr val="lt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8" name="Google Shape;58;p14"/>
          <p:cNvSpPr txBox="1"/>
          <p:nvPr>
            <p:ph idx="2" type="subTitle"/>
          </p:nvPr>
        </p:nvSpPr>
        <p:spPr>
          <a:xfrm>
            <a:off x="458975" y="4105475"/>
            <a:ext cx="3951000" cy="619500"/>
          </a:xfrm>
          <a:prstGeom prst="rect">
            <a:avLst/>
          </a:prstGeom>
          <a:noFill/>
          <a:ln>
            <a:noFill/>
          </a:ln>
        </p:spPr>
        <p:txBody>
          <a:bodyPr anchorCtr="0" anchor="b" bIns="0" lIns="0" spcFirstLastPara="1" rIns="0" wrap="square" tIns="0">
            <a:noAutofit/>
          </a:bodyPr>
          <a:lstStyle>
            <a:lvl1pPr lvl="0" rtl="0" algn="l">
              <a:lnSpc>
                <a:spcPct val="130000"/>
              </a:lnSpc>
              <a:spcBef>
                <a:spcPts val="1000"/>
              </a:spcBef>
              <a:spcAft>
                <a:spcPts val="0"/>
              </a:spcAft>
              <a:buSzPts val="1600"/>
              <a:buNone/>
              <a:defRPr sz="1400">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1000"/>
              </a:spcBef>
              <a:spcAft>
                <a:spcPts val="0"/>
              </a:spcAft>
              <a:buSzPts val="1400"/>
              <a:buNone/>
              <a:defRPr/>
            </a:lvl3pPr>
            <a:lvl4pPr lvl="3" rtl="0" algn="l">
              <a:lnSpc>
                <a:spcPct val="130000"/>
              </a:lnSpc>
              <a:spcBef>
                <a:spcPts val="1000"/>
              </a:spcBef>
              <a:spcAft>
                <a:spcPts val="0"/>
              </a:spcAft>
              <a:buSzPts val="1400"/>
              <a:buNone/>
              <a:defRPr/>
            </a:lvl4pPr>
            <a:lvl5pPr lvl="4" rtl="0" algn="l">
              <a:lnSpc>
                <a:spcPct val="130000"/>
              </a:lnSpc>
              <a:spcBef>
                <a:spcPts val="1000"/>
              </a:spcBef>
              <a:spcAft>
                <a:spcPts val="0"/>
              </a:spcAft>
              <a:buSzPts val="1200"/>
              <a:buNone/>
              <a:defRPr/>
            </a:lvl5pPr>
            <a:lvl6pPr lvl="5" rtl="0" algn="l">
              <a:lnSpc>
                <a:spcPct val="130000"/>
              </a:lnSpc>
              <a:spcBef>
                <a:spcPts val="1000"/>
              </a:spcBef>
              <a:spcAft>
                <a:spcPts val="0"/>
              </a:spcAft>
              <a:buSzPts val="1200"/>
              <a:buNone/>
              <a:defRPr/>
            </a:lvl6pPr>
            <a:lvl7pPr lvl="6" rtl="0" algn="l">
              <a:lnSpc>
                <a:spcPct val="130000"/>
              </a:lnSpc>
              <a:spcBef>
                <a:spcPts val="1000"/>
              </a:spcBef>
              <a:spcAft>
                <a:spcPts val="0"/>
              </a:spcAft>
              <a:buSzPts val="1000"/>
              <a:buNone/>
              <a:defRPr/>
            </a:lvl7pPr>
            <a:lvl8pPr lvl="7" rtl="0" algn="l">
              <a:lnSpc>
                <a:spcPct val="130000"/>
              </a:lnSpc>
              <a:spcBef>
                <a:spcPts val="1000"/>
              </a:spcBef>
              <a:spcAft>
                <a:spcPts val="0"/>
              </a:spcAft>
              <a:buSzPts val="1000"/>
              <a:buNone/>
              <a:defRPr/>
            </a:lvl8pPr>
            <a:lvl9pPr lvl="8" rtl="0" algn="l">
              <a:lnSpc>
                <a:spcPct val="130000"/>
              </a:lnSpc>
              <a:spcBef>
                <a:spcPts val="1000"/>
              </a:spcBef>
              <a:spcAft>
                <a:spcPts val="1000"/>
              </a:spcAft>
              <a:buSzPts val="800"/>
              <a:buNone/>
              <a:defRPr/>
            </a:lvl9pPr>
          </a:lstStyle>
          <a:p/>
        </p:txBody>
      </p:sp>
      <p:pic>
        <p:nvPicPr>
          <p:cNvPr id="59" name="Google Shape;59;p14"/>
          <p:cNvPicPr preferRelativeResize="0"/>
          <p:nvPr/>
        </p:nvPicPr>
        <p:blipFill rotWithShape="1">
          <a:blip r:embed="rId2">
            <a:alphaModFix/>
          </a:blip>
          <a:srcRect b="0" l="49" r="59" t="0"/>
          <a:stretch/>
        </p:blipFill>
        <p:spPr>
          <a:xfrm>
            <a:off x="6315803" y="3617749"/>
            <a:ext cx="2359600" cy="1282049"/>
          </a:xfrm>
          <a:prstGeom prst="rect">
            <a:avLst/>
          </a:prstGeom>
          <a:noFill/>
          <a:ln>
            <a:noFill/>
          </a:ln>
        </p:spPr>
      </p:pic>
      <p:sp>
        <p:nvSpPr>
          <p:cNvPr id="60" name="Google Shape;60;p14"/>
          <p:cNvSpPr/>
          <p:nvPr/>
        </p:nvSpPr>
        <p:spPr>
          <a:xfrm>
            <a:off x="8699225" y="4459200"/>
            <a:ext cx="444900" cy="6843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choice options">
  <p:cSld name="TITLE_ONLY_1_1_1">
    <p:spTree>
      <p:nvGrpSpPr>
        <p:cNvPr id="61" name="Shape 61"/>
        <p:cNvGrpSpPr/>
        <p:nvPr/>
      </p:nvGrpSpPr>
      <p:grpSpPr>
        <a:xfrm>
          <a:off x="0" y="0"/>
          <a:ext cx="0" cy="0"/>
          <a:chOff x="0" y="0"/>
          <a:chExt cx="0" cy="0"/>
        </a:xfrm>
      </p:grpSpPr>
      <p:sp>
        <p:nvSpPr>
          <p:cNvPr id="62" name="Google Shape;62;p15"/>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3" name="Google Shape;63;p15"/>
          <p:cNvSpPr txBox="1"/>
          <p:nvPr>
            <p:ph idx="1" type="subTitle"/>
          </p:nvPr>
        </p:nvSpPr>
        <p:spPr>
          <a:xfrm>
            <a:off x="458975" y="1438150"/>
            <a:ext cx="3128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64" name="Google Shape;64;p15"/>
          <p:cNvSpPr txBox="1"/>
          <p:nvPr>
            <p:ph idx="2" type="body"/>
          </p:nvPr>
        </p:nvSpPr>
        <p:spPr>
          <a:xfrm>
            <a:off x="458975" y="2070075"/>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65" name="Google Shape;65;p15"/>
          <p:cNvSpPr txBox="1"/>
          <p:nvPr>
            <p:ph idx="3" type="subTitle"/>
          </p:nvPr>
        </p:nvSpPr>
        <p:spPr>
          <a:xfrm>
            <a:off x="4734000" y="1438150"/>
            <a:ext cx="3128400" cy="453300"/>
          </a:xfrm>
          <a:prstGeom prst="rect">
            <a:avLst/>
          </a:prstGeom>
          <a:solidFill>
            <a:schemeClr val="accent4"/>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66" name="Google Shape;66;p15"/>
          <p:cNvSpPr txBox="1"/>
          <p:nvPr>
            <p:ph idx="4" type="body"/>
          </p:nvPr>
        </p:nvSpPr>
        <p:spPr>
          <a:xfrm>
            <a:off x="4734000" y="2070075"/>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67" name="Google Shape;67;p15"/>
          <p:cNvSpPr txBox="1"/>
          <p:nvPr>
            <p:ph idx="5" type="subTitle"/>
          </p:nvPr>
        </p:nvSpPr>
        <p:spPr>
          <a:xfrm>
            <a:off x="458975" y="2952375"/>
            <a:ext cx="3128400" cy="453300"/>
          </a:xfrm>
          <a:prstGeom prst="rect">
            <a:avLst/>
          </a:prstGeom>
          <a:solidFill>
            <a:schemeClr val="accent2"/>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68" name="Google Shape;68;p15"/>
          <p:cNvSpPr txBox="1"/>
          <p:nvPr>
            <p:ph idx="6" type="body"/>
          </p:nvPr>
        </p:nvSpPr>
        <p:spPr>
          <a:xfrm>
            <a:off x="458975" y="3584300"/>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69" name="Google Shape;69;p15"/>
          <p:cNvSpPr txBox="1"/>
          <p:nvPr>
            <p:ph idx="7" type="subTitle"/>
          </p:nvPr>
        </p:nvSpPr>
        <p:spPr>
          <a:xfrm>
            <a:off x="4734000" y="2952375"/>
            <a:ext cx="3128400" cy="453300"/>
          </a:xfrm>
          <a:prstGeom prst="rect">
            <a:avLst/>
          </a:prstGeom>
          <a:solidFill>
            <a:schemeClr val="accent5"/>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70" name="Google Shape;70;p15"/>
          <p:cNvSpPr txBox="1"/>
          <p:nvPr>
            <p:ph idx="8" type="body"/>
          </p:nvPr>
        </p:nvSpPr>
        <p:spPr>
          <a:xfrm>
            <a:off x="4734000" y="3584300"/>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71" name="Google Shape;71;p15"/>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2" name="Shape 72"/>
        <p:cNvGrpSpPr/>
        <p:nvPr/>
      </p:nvGrpSpPr>
      <p:grpSpPr>
        <a:xfrm>
          <a:off x="0" y="0"/>
          <a:ext cx="0" cy="0"/>
          <a:chOff x="0" y="0"/>
          <a:chExt cx="0" cy="0"/>
        </a:xfrm>
      </p:grpSpPr>
      <p:sp>
        <p:nvSpPr>
          <p:cNvPr id="73" name="Google Shape;73;p16"/>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4" name="Google Shape;74;p16"/>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75" name="Google Shape;75;p16"/>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6" name="Shape 76"/>
        <p:cNvGrpSpPr/>
        <p:nvPr/>
      </p:nvGrpSpPr>
      <p:grpSpPr>
        <a:xfrm>
          <a:off x="0" y="0"/>
          <a:ext cx="0" cy="0"/>
          <a:chOff x="0" y="0"/>
          <a:chExt cx="0" cy="0"/>
        </a:xfrm>
      </p:grpSpPr>
      <p:sp>
        <p:nvSpPr>
          <p:cNvPr id="77" name="Google Shape;77;p17"/>
          <p:cNvSpPr txBox="1"/>
          <p:nvPr>
            <p:ph type="title"/>
          </p:nvPr>
        </p:nvSpPr>
        <p:spPr>
          <a:xfrm>
            <a:off x="458975" y="446400"/>
            <a:ext cx="3951000" cy="8136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78" name="Google Shape;78;p17"/>
          <p:cNvSpPr txBox="1"/>
          <p:nvPr>
            <p:ph idx="1" type="body"/>
          </p:nvPr>
        </p:nvSpPr>
        <p:spPr>
          <a:xfrm>
            <a:off x="458975" y="1438150"/>
            <a:ext cx="3951000" cy="29811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sz="1200"/>
            </a:lvl5pPr>
            <a:lvl6pPr indent="-304800" lvl="5" marL="2743200" rtl="0" algn="l">
              <a:lnSpc>
                <a:spcPct val="130000"/>
              </a:lnSpc>
              <a:spcBef>
                <a:spcPts val="600"/>
              </a:spcBef>
              <a:spcAft>
                <a:spcPts val="0"/>
              </a:spcAft>
              <a:buSzPts val="1200"/>
              <a:buChar char="–"/>
              <a:defRPr sz="1200"/>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79" name="Google Shape;79;p17"/>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lide with three elements">
  <p:cSld name="TITLE_ONLY_1">
    <p:spTree>
      <p:nvGrpSpPr>
        <p:cNvPr id="80" name="Shape 80"/>
        <p:cNvGrpSpPr/>
        <p:nvPr/>
      </p:nvGrpSpPr>
      <p:grpSpPr>
        <a:xfrm>
          <a:off x="0" y="0"/>
          <a:ext cx="0" cy="0"/>
          <a:chOff x="0" y="0"/>
          <a:chExt cx="0" cy="0"/>
        </a:xfrm>
      </p:grpSpPr>
      <p:sp>
        <p:nvSpPr>
          <p:cNvPr id="81" name="Google Shape;81;p18"/>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2" name="Google Shape;82;p18"/>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
        <p:nvSpPr>
          <p:cNvPr id="83" name="Google Shape;83;p18"/>
          <p:cNvSpPr txBox="1"/>
          <p:nvPr>
            <p:ph idx="1" type="body"/>
          </p:nvPr>
        </p:nvSpPr>
        <p:spPr>
          <a:xfrm>
            <a:off x="453200" y="1428925"/>
            <a:ext cx="8231700" cy="4053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84" name="Google Shape;84;p18"/>
          <p:cNvSpPr txBox="1"/>
          <p:nvPr>
            <p:ph idx="2" type="subTitle"/>
          </p:nvPr>
        </p:nvSpPr>
        <p:spPr>
          <a:xfrm>
            <a:off x="458975"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85" name="Google Shape;85;p18"/>
          <p:cNvSpPr txBox="1"/>
          <p:nvPr>
            <p:ph idx="3" type="body"/>
          </p:nvPr>
        </p:nvSpPr>
        <p:spPr>
          <a:xfrm>
            <a:off x="45897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600"/>
              </a:spcBef>
              <a:spcAft>
                <a:spcPts val="0"/>
              </a:spcAft>
              <a:buSzPts val="1200"/>
              <a:buChar char="–"/>
              <a:defRPr sz="1200"/>
            </a:lvl2pPr>
            <a:lvl3pPr indent="-304800" lvl="2" marL="1371600" rtl="0" algn="l">
              <a:lnSpc>
                <a:spcPct val="115000"/>
              </a:lnSpc>
              <a:spcBef>
                <a:spcPts val="600"/>
              </a:spcBef>
              <a:spcAft>
                <a:spcPts val="0"/>
              </a:spcAft>
              <a:buSzPts val="1200"/>
              <a:buChar char="–"/>
              <a:defRPr sz="1200"/>
            </a:lvl3pPr>
            <a:lvl4pPr indent="-304800" lvl="3" marL="1828800" rtl="0" algn="l">
              <a:lnSpc>
                <a:spcPct val="115000"/>
              </a:lnSpc>
              <a:spcBef>
                <a:spcPts val="600"/>
              </a:spcBef>
              <a:spcAft>
                <a:spcPts val="0"/>
              </a:spcAft>
              <a:buSzPts val="1200"/>
              <a:buChar char="–"/>
              <a:defRPr sz="1200"/>
            </a:lvl4pPr>
            <a:lvl5pPr indent="-304800" lvl="4" marL="2286000" rtl="0" algn="l">
              <a:lnSpc>
                <a:spcPct val="115000"/>
              </a:lnSpc>
              <a:spcBef>
                <a:spcPts val="600"/>
              </a:spcBef>
              <a:spcAft>
                <a:spcPts val="0"/>
              </a:spcAft>
              <a:buSzPts val="1200"/>
              <a:buChar char="–"/>
              <a:defRPr/>
            </a:lvl5pPr>
            <a:lvl6pPr indent="-304800" lvl="5" marL="2743200" rtl="0" algn="l">
              <a:lnSpc>
                <a:spcPct val="115000"/>
              </a:lnSpc>
              <a:spcBef>
                <a:spcPts val="600"/>
              </a:spcBef>
              <a:spcAft>
                <a:spcPts val="0"/>
              </a:spcAft>
              <a:buSzPts val="1200"/>
              <a:buChar char="–"/>
              <a:defRPr/>
            </a:lvl6pPr>
            <a:lvl7pPr indent="-304800" lvl="6" marL="3200400" rtl="0" algn="l">
              <a:lnSpc>
                <a:spcPct val="115000"/>
              </a:lnSpc>
              <a:spcBef>
                <a:spcPts val="600"/>
              </a:spcBef>
              <a:spcAft>
                <a:spcPts val="0"/>
              </a:spcAft>
              <a:buSzPts val="1200"/>
              <a:buChar char="–"/>
              <a:defRPr sz="1200"/>
            </a:lvl7pPr>
            <a:lvl8pPr indent="-304800" lvl="7" marL="3657600" rtl="0" algn="l">
              <a:lnSpc>
                <a:spcPct val="115000"/>
              </a:lnSpc>
              <a:spcBef>
                <a:spcPts val="600"/>
              </a:spcBef>
              <a:spcAft>
                <a:spcPts val="0"/>
              </a:spcAft>
              <a:buSzPts val="1200"/>
              <a:buChar char="–"/>
              <a:defRPr sz="1200"/>
            </a:lvl8pPr>
            <a:lvl9pPr indent="-304800" lvl="8" marL="4114800" rtl="0" algn="l">
              <a:lnSpc>
                <a:spcPct val="115000"/>
              </a:lnSpc>
              <a:spcBef>
                <a:spcPts val="600"/>
              </a:spcBef>
              <a:spcAft>
                <a:spcPts val="600"/>
              </a:spcAft>
              <a:buSzPts val="1200"/>
              <a:buChar char="–"/>
              <a:defRPr sz="1200"/>
            </a:lvl9pPr>
          </a:lstStyle>
          <a:p/>
        </p:txBody>
      </p:sp>
      <p:sp>
        <p:nvSpPr>
          <p:cNvPr id="86" name="Google Shape;86;p18"/>
          <p:cNvSpPr txBox="1"/>
          <p:nvPr>
            <p:ph idx="4" type="subTitle"/>
          </p:nvPr>
        </p:nvSpPr>
        <p:spPr>
          <a:xfrm>
            <a:off x="3279300"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87" name="Google Shape;87;p18"/>
          <p:cNvSpPr txBox="1"/>
          <p:nvPr>
            <p:ph idx="5" type="body"/>
          </p:nvPr>
        </p:nvSpPr>
        <p:spPr>
          <a:xfrm>
            <a:off x="3279300"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600"/>
              </a:spcBef>
              <a:spcAft>
                <a:spcPts val="0"/>
              </a:spcAft>
              <a:buSzPts val="1200"/>
              <a:buChar char="–"/>
              <a:defRPr sz="1200"/>
            </a:lvl2pPr>
            <a:lvl3pPr indent="-304800" lvl="2" marL="1371600" rtl="0" algn="l">
              <a:lnSpc>
                <a:spcPct val="115000"/>
              </a:lnSpc>
              <a:spcBef>
                <a:spcPts val="600"/>
              </a:spcBef>
              <a:spcAft>
                <a:spcPts val="0"/>
              </a:spcAft>
              <a:buSzPts val="1200"/>
              <a:buChar char="–"/>
              <a:defRPr sz="1200"/>
            </a:lvl3pPr>
            <a:lvl4pPr indent="-304800" lvl="3" marL="1828800" rtl="0" algn="l">
              <a:lnSpc>
                <a:spcPct val="115000"/>
              </a:lnSpc>
              <a:spcBef>
                <a:spcPts val="600"/>
              </a:spcBef>
              <a:spcAft>
                <a:spcPts val="0"/>
              </a:spcAft>
              <a:buSzPts val="1200"/>
              <a:buChar char="–"/>
              <a:defRPr sz="1200"/>
            </a:lvl4pPr>
            <a:lvl5pPr indent="-304800" lvl="4" marL="2286000" rtl="0" algn="l">
              <a:lnSpc>
                <a:spcPct val="115000"/>
              </a:lnSpc>
              <a:spcBef>
                <a:spcPts val="600"/>
              </a:spcBef>
              <a:spcAft>
                <a:spcPts val="0"/>
              </a:spcAft>
              <a:buSzPts val="1200"/>
              <a:buChar char="–"/>
              <a:defRPr/>
            </a:lvl5pPr>
            <a:lvl6pPr indent="-304800" lvl="5" marL="2743200" rtl="0" algn="l">
              <a:lnSpc>
                <a:spcPct val="115000"/>
              </a:lnSpc>
              <a:spcBef>
                <a:spcPts val="600"/>
              </a:spcBef>
              <a:spcAft>
                <a:spcPts val="0"/>
              </a:spcAft>
              <a:buSzPts val="1200"/>
              <a:buChar char="–"/>
              <a:defRPr/>
            </a:lvl6pPr>
            <a:lvl7pPr indent="-304800" lvl="6" marL="3200400" rtl="0" algn="l">
              <a:lnSpc>
                <a:spcPct val="115000"/>
              </a:lnSpc>
              <a:spcBef>
                <a:spcPts val="600"/>
              </a:spcBef>
              <a:spcAft>
                <a:spcPts val="0"/>
              </a:spcAft>
              <a:buSzPts val="1200"/>
              <a:buChar char="–"/>
              <a:defRPr sz="1200"/>
            </a:lvl7pPr>
            <a:lvl8pPr indent="-304800" lvl="7" marL="3657600" rtl="0" algn="l">
              <a:lnSpc>
                <a:spcPct val="115000"/>
              </a:lnSpc>
              <a:spcBef>
                <a:spcPts val="600"/>
              </a:spcBef>
              <a:spcAft>
                <a:spcPts val="0"/>
              </a:spcAft>
              <a:buSzPts val="1200"/>
              <a:buChar char="–"/>
              <a:defRPr sz="1200"/>
            </a:lvl8pPr>
            <a:lvl9pPr indent="-304800" lvl="8" marL="4114800" rtl="0" algn="l">
              <a:lnSpc>
                <a:spcPct val="115000"/>
              </a:lnSpc>
              <a:spcBef>
                <a:spcPts val="600"/>
              </a:spcBef>
              <a:spcAft>
                <a:spcPts val="600"/>
              </a:spcAft>
              <a:buSzPts val="1200"/>
              <a:buChar char="–"/>
              <a:defRPr sz="1200"/>
            </a:lvl9pPr>
          </a:lstStyle>
          <a:p/>
        </p:txBody>
      </p:sp>
      <p:sp>
        <p:nvSpPr>
          <p:cNvPr id="88" name="Google Shape;88;p18"/>
          <p:cNvSpPr txBox="1"/>
          <p:nvPr>
            <p:ph idx="6" type="subTitle"/>
          </p:nvPr>
        </p:nvSpPr>
        <p:spPr>
          <a:xfrm>
            <a:off x="6099625"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89" name="Google Shape;89;p18"/>
          <p:cNvSpPr txBox="1"/>
          <p:nvPr>
            <p:ph idx="7" type="body"/>
          </p:nvPr>
        </p:nvSpPr>
        <p:spPr>
          <a:xfrm>
            <a:off x="609962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600"/>
              </a:spcBef>
              <a:spcAft>
                <a:spcPts val="0"/>
              </a:spcAft>
              <a:buSzPts val="1200"/>
              <a:buChar char="–"/>
              <a:defRPr sz="1200"/>
            </a:lvl2pPr>
            <a:lvl3pPr indent="-304800" lvl="2" marL="1371600" rtl="0" algn="l">
              <a:lnSpc>
                <a:spcPct val="115000"/>
              </a:lnSpc>
              <a:spcBef>
                <a:spcPts val="600"/>
              </a:spcBef>
              <a:spcAft>
                <a:spcPts val="0"/>
              </a:spcAft>
              <a:buSzPts val="1200"/>
              <a:buChar char="–"/>
              <a:defRPr sz="1200"/>
            </a:lvl3pPr>
            <a:lvl4pPr indent="-304800" lvl="3" marL="1828800" rtl="0" algn="l">
              <a:lnSpc>
                <a:spcPct val="115000"/>
              </a:lnSpc>
              <a:spcBef>
                <a:spcPts val="600"/>
              </a:spcBef>
              <a:spcAft>
                <a:spcPts val="0"/>
              </a:spcAft>
              <a:buSzPts val="1200"/>
              <a:buChar char="–"/>
              <a:defRPr sz="1200"/>
            </a:lvl4pPr>
            <a:lvl5pPr indent="-304800" lvl="4" marL="2286000" rtl="0" algn="l">
              <a:lnSpc>
                <a:spcPct val="115000"/>
              </a:lnSpc>
              <a:spcBef>
                <a:spcPts val="600"/>
              </a:spcBef>
              <a:spcAft>
                <a:spcPts val="0"/>
              </a:spcAft>
              <a:buSzPts val="1200"/>
              <a:buChar char="–"/>
              <a:defRPr/>
            </a:lvl5pPr>
            <a:lvl6pPr indent="-304800" lvl="5" marL="2743200" rtl="0" algn="l">
              <a:lnSpc>
                <a:spcPct val="115000"/>
              </a:lnSpc>
              <a:spcBef>
                <a:spcPts val="600"/>
              </a:spcBef>
              <a:spcAft>
                <a:spcPts val="0"/>
              </a:spcAft>
              <a:buSzPts val="1200"/>
              <a:buChar char="–"/>
              <a:defRPr/>
            </a:lvl6pPr>
            <a:lvl7pPr indent="-304800" lvl="6" marL="3200400" rtl="0" algn="l">
              <a:lnSpc>
                <a:spcPct val="115000"/>
              </a:lnSpc>
              <a:spcBef>
                <a:spcPts val="600"/>
              </a:spcBef>
              <a:spcAft>
                <a:spcPts val="0"/>
              </a:spcAft>
              <a:buSzPts val="1200"/>
              <a:buChar char="–"/>
              <a:defRPr sz="1200"/>
            </a:lvl7pPr>
            <a:lvl8pPr indent="-304800" lvl="7" marL="3657600" rtl="0" algn="l">
              <a:lnSpc>
                <a:spcPct val="115000"/>
              </a:lnSpc>
              <a:spcBef>
                <a:spcPts val="600"/>
              </a:spcBef>
              <a:spcAft>
                <a:spcPts val="0"/>
              </a:spcAft>
              <a:buSzPts val="1200"/>
              <a:buChar char="–"/>
              <a:defRPr sz="1200"/>
            </a:lvl8pPr>
            <a:lvl9pPr indent="-304800" lvl="8" marL="4114800" rtl="0" algn="l">
              <a:lnSpc>
                <a:spcPct val="115000"/>
              </a:lnSpc>
              <a:spcBef>
                <a:spcPts val="600"/>
              </a:spcBef>
              <a:spcAft>
                <a:spcPts val="600"/>
              </a:spcAft>
              <a:buSzPts val="1200"/>
              <a:buChar char="–"/>
              <a:defRPr sz="12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0" name="Shape 90"/>
        <p:cNvGrpSpPr/>
        <p:nvPr/>
      </p:nvGrpSpPr>
      <p:grpSpPr>
        <a:xfrm>
          <a:off x="0" y="0"/>
          <a:ext cx="0" cy="0"/>
          <a:chOff x="0" y="0"/>
          <a:chExt cx="0" cy="0"/>
        </a:xfrm>
      </p:grpSpPr>
      <p:sp>
        <p:nvSpPr>
          <p:cNvPr id="91" name="Google Shape;91;p19"/>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92" name="Google Shape;92;p19"/>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2"/>
        </a:solidFill>
      </p:bgPr>
    </p:bg>
    <p:spTree>
      <p:nvGrpSpPr>
        <p:cNvPr id="93" name="Shape 93"/>
        <p:cNvGrpSpPr/>
        <p:nvPr/>
      </p:nvGrpSpPr>
      <p:grpSpPr>
        <a:xfrm>
          <a:off x="0" y="0"/>
          <a:ext cx="0" cy="0"/>
          <a:chOff x="0" y="0"/>
          <a:chExt cx="0" cy="0"/>
        </a:xfrm>
      </p:grpSpPr>
      <p:sp>
        <p:nvSpPr>
          <p:cNvPr id="94" name="Google Shape;94;p20"/>
          <p:cNvSpPr txBox="1"/>
          <p:nvPr>
            <p:ph type="title"/>
          </p:nvPr>
        </p:nvSpPr>
        <p:spPr>
          <a:xfrm>
            <a:off x="458975" y="1438150"/>
            <a:ext cx="8226000" cy="31896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chemeClr val="lt1"/>
              </a:buClr>
              <a:buSzPts val="3000"/>
              <a:buFont typeface="Montserrat SemiBold"/>
              <a:buNone/>
              <a:defRPr b="0" sz="3000">
                <a:solidFill>
                  <a:schemeClr val="lt1"/>
                </a:solidFill>
                <a:latin typeface="Montserrat SemiBold"/>
                <a:ea typeface="Montserrat SemiBold"/>
                <a:cs typeface="Montserrat SemiBold"/>
                <a:sym typeface="Montserrat SemiBold"/>
              </a:defRPr>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95" name="Google Shape;95;p20"/>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pic>
        <p:nvPicPr>
          <p:cNvPr id="96" name="Google Shape;96;p20"/>
          <p:cNvPicPr preferRelativeResize="0"/>
          <p:nvPr/>
        </p:nvPicPr>
        <p:blipFill rotWithShape="1">
          <a:blip r:embed="rId2">
            <a:alphaModFix/>
          </a:blip>
          <a:srcRect b="0" l="9" r="0" t="0"/>
          <a:stretch/>
        </p:blipFill>
        <p:spPr>
          <a:xfrm>
            <a:off x="8704149" y="4502953"/>
            <a:ext cx="224426" cy="419177"/>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7" name="Shape 97"/>
        <p:cNvGrpSpPr/>
        <p:nvPr/>
      </p:nvGrpSpPr>
      <p:grpSpPr>
        <a:xfrm>
          <a:off x="0" y="0"/>
          <a:ext cx="0" cy="0"/>
          <a:chOff x="0" y="0"/>
          <a:chExt cx="0" cy="0"/>
        </a:xfrm>
      </p:grpSpPr>
      <p:sp>
        <p:nvSpPr>
          <p:cNvPr id="98" name="Google Shape;98;p21"/>
          <p:cNvSpPr txBox="1"/>
          <p:nvPr>
            <p:ph idx="1" type="body"/>
          </p:nvPr>
        </p:nvSpPr>
        <p:spPr>
          <a:xfrm>
            <a:off x="468000" y="4626000"/>
            <a:ext cx="3942000" cy="320400"/>
          </a:xfrm>
          <a:prstGeom prst="rect">
            <a:avLst/>
          </a:prstGeom>
          <a:noFill/>
          <a:ln>
            <a:noFill/>
          </a:ln>
        </p:spPr>
        <p:txBody>
          <a:bodyPr anchorCtr="0" anchor="b" bIns="0" lIns="0" spcFirstLastPara="1" rIns="0" wrap="square" tIns="0">
            <a:noAutofit/>
          </a:bodyPr>
          <a:lstStyle>
            <a:lvl1pPr indent="-228600" lvl="0" marL="457200" rtl="0" algn="l">
              <a:lnSpc>
                <a:spcPct val="130000"/>
              </a:lnSpc>
              <a:spcBef>
                <a:spcPts val="0"/>
              </a:spcBef>
              <a:spcAft>
                <a:spcPts val="0"/>
              </a:spcAft>
              <a:buSzPts val="800"/>
              <a:buNone/>
              <a:defRPr sz="800"/>
            </a:lvl1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10" Type="http://schemas.openxmlformats.org/officeDocument/2006/relationships/theme" Target="../theme/theme3.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chemeClr val="dk1"/>
              </a:buClr>
              <a:buSzPts val="2200"/>
              <a:buFont typeface="Montserrat"/>
              <a:buNone/>
              <a:defRPr b="1" i="0" sz="22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2pPr>
            <a:lvl3pPr lvl="2"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3pPr>
            <a:lvl4pPr lvl="3"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4pPr>
            <a:lvl5pPr lvl="4"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5pPr>
            <a:lvl6pPr lvl="5"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6pPr>
            <a:lvl7pPr lvl="6"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7pPr>
            <a:lvl8pPr lvl="7"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8pPr>
            <a:lvl9pPr lvl="8"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9pPr>
          </a:lstStyle>
          <a:p/>
        </p:txBody>
      </p:sp>
      <p:sp>
        <p:nvSpPr>
          <p:cNvPr id="52" name="Google Shape;52;p13"/>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lvl1pPr indent="-330200" lvl="0" marL="457200" marR="0" rtl="0" algn="l">
              <a:lnSpc>
                <a:spcPct val="130000"/>
              </a:lnSpc>
              <a:spcBef>
                <a:spcPts val="0"/>
              </a:spcBef>
              <a:spcAft>
                <a:spcPts val="0"/>
              </a:spcAft>
              <a:buClr>
                <a:schemeClr val="dk2"/>
              </a:buClr>
              <a:buSzPts val="1600"/>
              <a:buFont typeface="Montserrat"/>
              <a:buChar char="●"/>
              <a:defRPr b="0" i="0" sz="1600" u="none" cap="none" strike="noStrike">
                <a:solidFill>
                  <a:schemeClr val="dk2"/>
                </a:solidFill>
                <a:latin typeface="Montserrat"/>
                <a:ea typeface="Montserrat"/>
                <a:cs typeface="Montserrat"/>
                <a:sym typeface="Montserrat"/>
              </a:defRPr>
            </a:lvl1pPr>
            <a:lvl2pPr indent="-330200" lvl="1" marL="914400" marR="0" rtl="0" algn="l">
              <a:lnSpc>
                <a:spcPct val="130000"/>
              </a:lnSpc>
              <a:spcBef>
                <a:spcPts val="1000"/>
              </a:spcBef>
              <a:spcAft>
                <a:spcPts val="0"/>
              </a:spcAft>
              <a:buClr>
                <a:schemeClr val="dk2"/>
              </a:buClr>
              <a:buSzPts val="1600"/>
              <a:buFont typeface="Montserrat"/>
              <a:buChar char="–"/>
              <a:defRPr b="0" i="0" sz="1600" u="none" cap="none" strike="noStrike">
                <a:solidFill>
                  <a:schemeClr val="dk2"/>
                </a:solidFill>
                <a:latin typeface="Montserrat"/>
                <a:ea typeface="Montserrat"/>
                <a:cs typeface="Montserrat"/>
                <a:sym typeface="Montserrat"/>
              </a:defRPr>
            </a:lvl2pPr>
            <a:lvl3pPr indent="-317500" lvl="2" marL="1371600" marR="0" rtl="0" algn="l">
              <a:lnSpc>
                <a:spcPct val="130000"/>
              </a:lnSpc>
              <a:spcBef>
                <a:spcPts val="10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3pPr>
            <a:lvl4pPr indent="-317500" lvl="3" marL="1828800" marR="0" rtl="0" algn="l">
              <a:lnSpc>
                <a:spcPct val="130000"/>
              </a:lnSpc>
              <a:spcBef>
                <a:spcPts val="8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4pPr>
            <a:lvl5pPr indent="-304800" lvl="4" marL="2286000" marR="0" rtl="0" algn="l">
              <a:lnSpc>
                <a:spcPct val="130000"/>
              </a:lnSpc>
              <a:spcBef>
                <a:spcPts val="800"/>
              </a:spcBef>
              <a:spcAft>
                <a:spcPts val="0"/>
              </a:spcAft>
              <a:buClr>
                <a:schemeClr val="dk2"/>
              </a:buClr>
              <a:buSzPts val="1200"/>
              <a:buFont typeface="Montserrat"/>
              <a:buChar char="–"/>
              <a:defRPr b="0" i="0" sz="1200" u="none" cap="none" strike="noStrike">
                <a:solidFill>
                  <a:schemeClr val="dk2"/>
                </a:solidFill>
                <a:latin typeface="Montserrat"/>
                <a:ea typeface="Montserrat"/>
                <a:cs typeface="Montserrat"/>
                <a:sym typeface="Montserrat"/>
              </a:defRPr>
            </a:lvl5pPr>
            <a:lvl6pPr indent="-304800" lvl="5" marL="2743200" marR="0" rtl="0" algn="l">
              <a:lnSpc>
                <a:spcPct val="130000"/>
              </a:lnSpc>
              <a:spcBef>
                <a:spcPts val="600"/>
              </a:spcBef>
              <a:spcAft>
                <a:spcPts val="0"/>
              </a:spcAft>
              <a:buClr>
                <a:schemeClr val="dk2"/>
              </a:buClr>
              <a:buSzPts val="1200"/>
              <a:buFont typeface="Montserrat"/>
              <a:buChar char="–"/>
              <a:defRPr b="0" i="0" sz="1200" u="none" cap="none" strike="noStrike">
                <a:solidFill>
                  <a:schemeClr val="dk2"/>
                </a:solidFill>
                <a:latin typeface="Montserrat"/>
                <a:ea typeface="Montserrat"/>
                <a:cs typeface="Montserrat"/>
                <a:sym typeface="Montserrat"/>
              </a:defRPr>
            </a:lvl6pPr>
            <a:lvl7pPr indent="-292100" lvl="6" marL="3200400" marR="0" rtl="0" algn="l">
              <a:lnSpc>
                <a:spcPct val="130000"/>
              </a:lnSpc>
              <a:spcBef>
                <a:spcPts val="600"/>
              </a:spcBef>
              <a:spcAft>
                <a:spcPts val="0"/>
              </a:spcAft>
              <a:buClr>
                <a:schemeClr val="dk2"/>
              </a:buClr>
              <a:buSzPts val="1000"/>
              <a:buFont typeface="Montserrat"/>
              <a:buChar char="–"/>
              <a:defRPr b="0" i="0" sz="1000" u="none" cap="none" strike="noStrike">
                <a:solidFill>
                  <a:schemeClr val="dk2"/>
                </a:solidFill>
                <a:latin typeface="Montserrat"/>
                <a:ea typeface="Montserrat"/>
                <a:cs typeface="Montserrat"/>
                <a:sym typeface="Montserrat"/>
              </a:defRPr>
            </a:lvl7pPr>
            <a:lvl8pPr indent="-292100" lvl="7" marL="3657600" marR="0" rtl="0" algn="l">
              <a:lnSpc>
                <a:spcPct val="130000"/>
              </a:lnSpc>
              <a:spcBef>
                <a:spcPts val="400"/>
              </a:spcBef>
              <a:spcAft>
                <a:spcPts val="0"/>
              </a:spcAft>
              <a:buClr>
                <a:schemeClr val="dk2"/>
              </a:buClr>
              <a:buSzPts val="1000"/>
              <a:buFont typeface="Montserrat"/>
              <a:buChar char="–"/>
              <a:defRPr b="0" i="0" sz="1000" u="none" cap="none" strike="noStrike">
                <a:solidFill>
                  <a:schemeClr val="dk2"/>
                </a:solidFill>
                <a:latin typeface="Montserrat"/>
                <a:ea typeface="Montserrat"/>
                <a:cs typeface="Montserrat"/>
                <a:sym typeface="Montserrat"/>
              </a:defRPr>
            </a:lvl8pPr>
            <a:lvl9pPr indent="-279400" lvl="8" marL="4114800" marR="0" rtl="0" algn="l">
              <a:lnSpc>
                <a:spcPct val="130000"/>
              </a:lnSpc>
              <a:spcBef>
                <a:spcPts val="400"/>
              </a:spcBef>
              <a:spcAft>
                <a:spcPts val="200"/>
              </a:spcAft>
              <a:buClr>
                <a:schemeClr val="dk2"/>
              </a:buClr>
              <a:buSzPts val="800"/>
              <a:buFont typeface="Montserrat"/>
              <a:buChar char="–"/>
              <a:defRPr b="0" i="0" sz="800" u="none" cap="none" strike="noStrike">
                <a:solidFill>
                  <a:schemeClr val="dk2"/>
                </a:solidFill>
                <a:latin typeface="Montserrat"/>
                <a:ea typeface="Montserrat"/>
                <a:cs typeface="Montserrat"/>
                <a:sym typeface="Montserrat"/>
              </a:defRPr>
            </a:lvl9pPr>
          </a:lstStyle>
          <a:p/>
        </p:txBody>
      </p:sp>
      <p:sp>
        <p:nvSpPr>
          <p:cNvPr id="53" name="Google Shape;53;p13"/>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pic>
        <p:nvPicPr>
          <p:cNvPr id="54" name="Google Shape;54;p13"/>
          <p:cNvPicPr preferRelativeResize="0"/>
          <p:nvPr/>
        </p:nvPicPr>
        <p:blipFill rotWithShape="1">
          <a:blip r:embed="rId1">
            <a:alphaModFix/>
          </a:blip>
          <a:srcRect b="0" l="9" r="0" t="0"/>
          <a:stretch/>
        </p:blipFill>
        <p:spPr>
          <a:xfrm>
            <a:off x="8704149" y="4502953"/>
            <a:ext cx="224426" cy="41917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9">
          <p15:clr>
            <a:srgbClr val="EA4335"/>
          </p15:clr>
        </p15:guide>
        <p15:guide id="2" pos="5471">
          <p15:clr>
            <a:srgbClr val="EA4335"/>
          </p15:clr>
        </p15:guide>
        <p15:guide id="3" orient="horz" pos="280">
          <p15:clr>
            <a:srgbClr val="EA4335"/>
          </p15:clr>
        </p15:guide>
        <p15:guide id="4" orient="horz" pos="906">
          <p15:clr>
            <a:srgbClr val="EA4335"/>
          </p15:clr>
        </p15:guide>
        <p15:guide id="5" orient="horz" pos="2784">
          <p15:clr>
            <a:srgbClr val="EA4335"/>
          </p15:clr>
        </p15:guide>
        <p15:guide id="6" orient="horz" pos="3019">
          <p15:clr>
            <a:srgbClr val="EA4335"/>
          </p15:clr>
        </p15:guide>
        <p15:guide id="7" orient="horz" pos="693">
          <p15:clr>
            <a:srgbClr val="EA4335"/>
          </p15:clr>
        </p15:guide>
        <p15:guide id="8" pos="2778">
          <p15:clr>
            <a:srgbClr val="EA4335"/>
          </p15:clr>
        </p15:guide>
        <p15:guide id="9" pos="2982">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12.png"/><Relationship Id="rId5" Type="http://schemas.openxmlformats.org/officeDocument/2006/relationships/image" Target="../media/image20.png"/><Relationship Id="rId6" Type="http://schemas.openxmlformats.org/officeDocument/2006/relationships/image" Target="../media/image17.png"/><Relationship Id="rId7" Type="http://schemas.openxmlformats.org/officeDocument/2006/relationships/image" Target="../media/image27.png"/><Relationship Id="rId8"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26.png"/><Relationship Id="rId4" Type="http://schemas.openxmlformats.org/officeDocument/2006/relationships/image" Target="../media/image4.png"/><Relationship Id="rId5"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18.png"/><Relationship Id="rId5"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16.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15.png"/><Relationship Id="rId4" Type="http://schemas.openxmlformats.org/officeDocument/2006/relationships/image" Target="../media/image28.png"/><Relationship Id="rId5"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hyperlink" Target="https://commons.wikimedia.org/w/index.php?title=User:LizWinfreyV&amp;action=edit&amp;redlink=1" TargetMode="External"/><Relationship Id="rId4" Type="http://schemas.openxmlformats.org/officeDocument/2006/relationships/hyperlink" Target="https://www.geograph.org.uk/profile/11776" TargetMode="External"/><Relationship Id="rId5" Type="http://schemas.openxmlformats.org/officeDocument/2006/relationships/hyperlink" Target="https://www.pexels.com/@elvira-gibadullina-2457991" TargetMode="External"/><Relationship Id="rId6" Type="http://schemas.openxmlformats.org/officeDocument/2006/relationships/hyperlink" Target="https://commons.wikimedia.org/wiki/User:Gratnell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5.png"/><Relationship Id="rId7" Type="http://schemas.openxmlformats.org/officeDocument/2006/relationships/image" Target="../media/image19.png"/><Relationship Id="rId8"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2"/>
          <p:cNvSpPr txBox="1"/>
          <p:nvPr>
            <p:ph idx="4294967295" type="ctrTitle"/>
          </p:nvPr>
        </p:nvSpPr>
        <p:spPr>
          <a:xfrm>
            <a:off x="458975" y="1438150"/>
            <a:ext cx="8226000" cy="1861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3000"/>
              <a:buNone/>
            </a:pPr>
            <a:r>
              <a:rPr lang="en-GB" sz="3000">
                <a:solidFill>
                  <a:schemeClr val="dk2"/>
                </a:solidFill>
              </a:rPr>
              <a:t>Independent Living</a:t>
            </a:r>
            <a:br>
              <a:rPr lang="en-GB" sz="3000">
                <a:solidFill>
                  <a:schemeClr val="dk2"/>
                </a:solidFill>
              </a:rPr>
            </a:br>
            <a:r>
              <a:rPr lang="en-GB" sz="3000">
                <a:solidFill>
                  <a:schemeClr val="dk2"/>
                </a:solidFill>
              </a:rPr>
              <a:t>Personal Care</a:t>
            </a:r>
            <a:endParaRPr sz="3000">
              <a:solidFill>
                <a:schemeClr val="dk2"/>
              </a:solidFill>
            </a:endParaRPr>
          </a:p>
          <a:p>
            <a:pPr indent="0" lvl="0" marL="0" rtl="0" algn="l">
              <a:lnSpc>
                <a:spcPct val="115000"/>
              </a:lnSpc>
              <a:spcBef>
                <a:spcPts val="0"/>
              </a:spcBef>
              <a:spcAft>
                <a:spcPts val="0"/>
              </a:spcAft>
              <a:buSzPts val="3000"/>
              <a:buNone/>
            </a:pPr>
            <a:r>
              <a:rPr lang="en-GB" sz="3000">
                <a:solidFill>
                  <a:schemeClr val="dk2"/>
                </a:solidFill>
              </a:rPr>
              <a:t>Lesson 6 - How to relax</a:t>
            </a:r>
            <a:br>
              <a:rPr lang="en-GB" sz="3000">
                <a:solidFill>
                  <a:schemeClr val="dk2"/>
                </a:solidFill>
              </a:rPr>
            </a:br>
            <a:endParaRPr sz="3000">
              <a:solidFill>
                <a:schemeClr val="dk2"/>
              </a:solidFill>
            </a:endParaRPr>
          </a:p>
        </p:txBody>
      </p:sp>
      <p:sp>
        <p:nvSpPr>
          <p:cNvPr id="104" name="Google Shape;104;p22"/>
          <p:cNvSpPr txBox="1"/>
          <p:nvPr>
            <p:ph idx="4294967295" type="subTitle"/>
          </p:nvPr>
        </p:nvSpPr>
        <p:spPr>
          <a:xfrm>
            <a:off x="458975" y="445025"/>
            <a:ext cx="8226000" cy="792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1800"/>
              <a:buNone/>
            </a:pPr>
            <a:r>
              <a:rPr lang="en-GB" sz="1800">
                <a:solidFill>
                  <a:srgbClr val="4B3241"/>
                </a:solidFill>
              </a:rPr>
              <a:t>Oak Specialist </a:t>
            </a:r>
            <a:endParaRPr sz="1800">
              <a:solidFill>
                <a:srgbClr val="4B3241"/>
              </a:solidFill>
            </a:endParaRPr>
          </a:p>
        </p:txBody>
      </p:sp>
      <p:sp>
        <p:nvSpPr>
          <p:cNvPr id="105" name="Google Shape;105;p22"/>
          <p:cNvSpPr txBox="1"/>
          <p:nvPr>
            <p:ph idx="4294967295" type="subTitle"/>
          </p:nvPr>
        </p:nvSpPr>
        <p:spPr>
          <a:xfrm>
            <a:off x="458975" y="4105475"/>
            <a:ext cx="3951000" cy="619500"/>
          </a:xfrm>
          <a:prstGeom prst="rect">
            <a:avLst/>
          </a:prstGeom>
          <a:noFill/>
          <a:ln>
            <a:noFill/>
          </a:ln>
        </p:spPr>
        <p:txBody>
          <a:bodyPr anchorCtr="0" anchor="b" bIns="0" lIns="0" spcFirstLastPara="1" rIns="0" wrap="square" tIns="0">
            <a:noAutofit/>
          </a:bodyPr>
          <a:lstStyle/>
          <a:p>
            <a:pPr indent="-330200" lvl="0" marL="457200" rtl="0" algn="l">
              <a:lnSpc>
                <a:spcPct val="130000"/>
              </a:lnSpc>
              <a:spcBef>
                <a:spcPts val="1000"/>
              </a:spcBef>
              <a:spcAft>
                <a:spcPts val="0"/>
              </a:spcAft>
              <a:buSzPts val="1600"/>
              <a:buNone/>
            </a:pPr>
            <a:r>
              <a:rPr lang="en-GB" sz="1400">
                <a:solidFill>
                  <a:srgbClr val="4B3241"/>
                </a:solidFill>
              </a:rPr>
              <a:t>Building Understanding</a:t>
            </a:r>
            <a:endParaRPr sz="1400">
              <a:solidFill>
                <a:srgbClr val="4B324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1"/>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193" name="Google Shape;193;p31"/>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Calming</a:t>
            </a:r>
            <a:endParaRPr>
              <a:solidFill>
                <a:schemeClr val="dk2"/>
              </a:solidFill>
            </a:endParaRPr>
          </a:p>
        </p:txBody>
      </p:sp>
      <p:sp>
        <p:nvSpPr>
          <p:cNvPr id="194" name="Google Shape;194;p31"/>
          <p:cNvSpPr txBox="1"/>
          <p:nvPr>
            <p:ph idx="1" type="body"/>
          </p:nvPr>
        </p:nvSpPr>
        <p:spPr>
          <a:xfrm>
            <a:off x="458975" y="1438275"/>
            <a:ext cx="8226000" cy="2981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SzPts val="1600"/>
              <a:buNone/>
            </a:pPr>
            <a:r>
              <a:rPr lang="en-GB" sz="2300">
                <a:solidFill>
                  <a:srgbClr val="000000"/>
                </a:solidFill>
              </a:rPr>
              <a:t>Calming activities can help us to self regulate our emotions.</a:t>
            </a:r>
            <a:endParaRPr sz="2300">
              <a:solidFill>
                <a:srgbClr val="000000"/>
              </a:solidFill>
            </a:endParaRPr>
          </a:p>
          <a:p>
            <a:pPr indent="0" lvl="0" marL="0" rtl="0" algn="l">
              <a:spcBef>
                <a:spcPts val="0"/>
              </a:spcBef>
              <a:spcAft>
                <a:spcPts val="0"/>
              </a:spcAft>
              <a:buSzPts val="1600"/>
              <a:buNone/>
            </a:pPr>
            <a:r>
              <a:t/>
            </a:r>
            <a:endParaRPr sz="2300">
              <a:solidFill>
                <a:srgbClr val="000000"/>
              </a:solidFill>
            </a:endParaRPr>
          </a:p>
          <a:p>
            <a:pPr indent="0" lvl="0" marL="0" rtl="0" algn="l">
              <a:spcBef>
                <a:spcPts val="0"/>
              </a:spcBef>
              <a:spcAft>
                <a:spcPts val="0"/>
              </a:spcAft>
              <a:buSzPts val="1600"/>
              <a:buNone/>
            </a:pPr>
            <a:r>
              <a:rPr lang="en-GB" sz="2300">
                <a:solidFill>
                  <a:srgbClr val="000000"/>
                </a:solidFill>
              </a:rPr>
              <a:t>Calming activities can help us to relax by slowing </a:t>
            </a:r>
            <a:endParaRPr sz="2300">
              <a:solidFill>
                <a:srgbClr val="000000"/>
              </a:solidFill>
            </a:endParaRPr>
          </a:p>
          <a:p>
            <a:pPr indent="0" lvl="0" marL="0" rtl="0" algn="l">
              <a:spcBef>
                <a:spcPts val="0"/>
              </a:spcBef>
              <a:spcAft>
                <a:spcPts val="0"/>
              </a:spcAft>
              <a:buSzPts val="1600"/>
              <a:buNone/>
            </a:pPr>
            <a:r>
              <a:rPr lang="en-GB" sz="2300">
                <a:solidFill>
                  <a:srgbClr val="000000"/>
                </a:solidFill>
              </a:rPr>
              <a:t>down.</a:t>
            </a:r>
            <a:endParaRPr sz="2300">
              <a:solidFill>
                <a:srgbClr val="000000"/>
              </a:solidFill>
            </a:endParaRPr>
          </a:p>
          <a:p>
            <a:pPr indent="0" lvl="0" marL="0" rtl="0" algn="l">
              <a:lnSpc>
                <a:spcPct val="130000"/>
              </a:lnSpc>
              <a:spcBef>
                <a:spcPts val="0"/>
              </a:spcBef>
              <a:spcAft>
                <a:spcPts val="0"/>
              </a:spcAft>
              <a:buSzPts val="1600"/>
              <a:buNone/>
            </a:pPr>
            <a:r>
              <a:t/>
            </a:r>
            <a:endParaRPr/>
          </a:p>
        </p:txBody>
      </p:sp>
      <p:sp>
        <p:nvSpPr>
          <p:cNvPr id="195" name="Google Shape;195;p31"/>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solidFill>
                  <a:schemeClr val="dk2"/>
                </a:solidFill>
              </a:rPr>
              <a:t>‹#›</a:t>
            </a:fld>
            <a:endParaRPr>
              <a:solidFill>
                <a:schemeClr val="dk2"/>
              </a:solidFill>
            </a:endParaRPr>
          </a:p>
        </p:txBody>
      </p:sp>
      <p:sp>
        <p:nvSpPr>
          <p:cNvPr id="196" name="Google Shape;196;p31"/>
          <p:cNvSpPr/>
          <p:nvPr/>
        </p:nvSpPr>
        <p:spPr>
          <a:xfrm rot="10800000">
            <a:off x="7723450" y="1028400"/>
            <a:ext cx="1036500" cy="2864400"/>
          </a:xfrm>
          <a:prstGeom prst="upArrow">
            <a:avLst>
              <a:gd fmla="val 50000" name="adj1"/>
              <a:gd fmla="val 50000" name="adj2"/>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2"/>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202" name="Google Shape;202;p32"/>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Calming</a:t>
            </a:r>
            <a:endParaRPr>
              <a:solidFill>
                <a:schemeClr val="dk2"/>
              </a:solidFill>
            </a:endParaRPr>
          </a:p>
        </p:txBody>
      </p:sp>
      <p:sp>
        <p:nvSpPr>
          <p:cNvPr id="203" name="Google Shape;203;p32"/>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solidFill>
                  <a:schemeClr val="dk2"/>
                </a:solidFill>
              </a:rPr>
              <a:t>‹#›</a:t>
            </a:fld>
            <a:endParaRPr>
              <a:solidFill>
                <a:schemeClr val="dk2"/>
              </a:solidFill>
            </a:endParaRPr>
          </a:p>
        </p:txBody>
      </p:sp>
      <p:graphicFrame>
        <p:nvGraphicFramePr>
          <p:cNvPr id="204" name="Google Shape;204;p32"/>
          <p:cNvGraphicFramePr/>
          <p:nvPr/>
        </p:nvGraphicFramePr>
        <p:xfrm>
          <a:off x="669450" y="975825"/>
          <a:ext cx="3000000" cy="3000000"/>
        </p:xfrm>
        <a:graphic>
          <a:graphicData uri="http://schemas.openxmlformats.org/drawingml/2006/table">
            <a:tbl>
              <a:tblPr>
                <a:noFill/>
                <a:tableStyleId>{D00AAADE-51A5-4339-BBBF-1547939F3D5F}</a:tableStyleId>
              </a:tblPr>
              <a:tblGrid>
                <a:gridCol w="2532200"/>
                <a:gridCol w="2532200"/>
                <a:gridCol w="2532200"/>
              </a:tblGrid>
              <a:tr h="1754125">
                <a:tc>
                  <a:txBody>
                    <a:bodyPr/>
                    <a:lstStyle/>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rPr b="1" lang="en-GB">
                          <a:latin typeface="Montserrat"/>
                          <a:ea typeface="Montserrat"/>
                          <a:cs typeface="Montserrat"/>
                          <a:sym typeface="Montserrat"/>
                        </a:rPr>
                        <a:t>Being wrapped in a blanket</a:t>
                      </a:r>
                      <a:endParaRPr b="1">
                        <a:latin typeface="Montserrat"/>
                        <a:ea typeface="Montserrat"/>
                        <a:cs typeface="Montserrat"/>
                        <a:sym typeface="Montserrat"/>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rPr b="1" lang="en-GB">
                          <a:latin typeface="Montserrat"/>
                          <a:ea typeface="Montserrat"/>
                          <a:cs typeface="Montserrat"/>
                          <a:sym typeface="Montserrat"/>
                        </a:rPr>
                        <a:t>Swinging </a:t>
                      </a:r>
                      <a:endParaRPr b="1">
                        <a:latin typeface="Montserrat"/>
                        <a:ea typeface="Montserrat"/>
                        <a:cs typeface="Montserrat"/>
                        <a:sym typeface="Montserrat"/>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rPr b="1" lang="en-GB">
                          <a:latin typeface="Montserrat"/>
                          <a:ea typeface="Montserrat"/>
                          <a:cs typeface="Montserrat"/>
                          <a:sym typeface="Montserrat"/>
                        </a:rPr>
                        <a:t>Watching a fish tank</a:t>
                      </a:r>
                      <a:endParaRPr b="1">
                        <a:latin typeface="Montserrat"/>
                        <a:ea typeface="Montserrat"/>
                        <a:cs typeface="Montserrat"/>
                        <a:sym typeface="Montserrat"/>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754125">
                <a:tc>
                  <a:txBody>
                    <a:bodyPr/>
                    <a:lstStyle/>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rPr b="1" lang="en-GB">
                          <a:latin typeface="Montserrat"/>
                          <a:ea typeface="Montserrat"/>
                          <a:cs typeface="Montserrat"/>
                          <a:sym typeface="Montserrat"/>
                        </a:rPr>
                        <a:t>Deep pressure/massage</a:t>
                      </a:r>
                      <a:endParaRPr b="1">
                        <a:latin typeface="Montserrat"/>
                        <a:ea typeface="Montserrat"/>
                        <a:cs typeface="Montserrat"/>
                        <a:sym typeface="Montserrat"/>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rPr b="1" lang="en-GB">
                          <a:latin typeface="Montserrat"/>
                          <a:ea typeface="Montserrat"/>
                          <a:cs typeface="Montserrat"/>
                          <a:sym typeface="Montserrat"/>
                        </a:rPr>
                        <a:t>Chewing chewy foods</a:t>
                      </a:r>
                      <a:endParaRPr b="1">
                        <a:latin typeface="Montserrat"/>
                        <a:ea typeface="Montserrat"/>
                        <a:cs typeface="Montserrat"/>
                        <a:sym typeface="Montserrat"/>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rPr b="1" lang="en-GB">
                          <a:latin typeface="Montserrat"/>
                          <a:ea typeface="Montserrat"/>
                          <a:cs typeface="Montserrat"/>
                          <a:sym typeface="Montserrat"/>
                        </a:rPr>
                        <a:t>Tent or enclosed space</a:t>
                      </a:r>
                      <a:endParaRPr b="1">
                        <a:latin typeface="Montserrat"/>
                        <a:ea typeface="Montserrat"/>
                        <a:cs typeface="Montserrat"/>
                        <a:sym typeface="Montserrat"/>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pic>
        <p:nvPicPr>
          <p:cNvPr id="205" name="Google Shape;205;p32"/>
          <p:cNvPicPr preferRelativeResize="0"/>
          <p:nvPr/>
        </p:nvPicPr>
        <p:blipFill>
          <a:blip r:embed="rId3">
            <a:alphaModFix/>
          </a:blip>
          <a:stretch>
            <a:fillRect/>
          </a:stretch>
        </p:blipFill>
        <p:spPr>
          <a:xfrm>
            <a:off x="990250" y="1023950"/>
            <a:ext cx="1835325" cy="1376500"/>
          </a:xfrm>
          <a:prstGeom prst="rect">
            <a:avLst/>
          </a:prstGeom>
          <a:noFill/>
          <a:ln>
            <a:noFill/>
          </a:ln>
        </p:spPr>
      </p:pic>
      <p:pic>
        <p:nvPicPr>
          <p:cNvPr id="206" name="Google Shape;206;p32"/>
          <p:cNvPicPr preferRelativeResize="0"/>
          <p:nvPr/>
        </p:nvPicPr>
        <p:blipFill>
          <a:blip r:embed="rId4">
            <a:alphaModFix/>
          </a:blip>
          <a:stretch>
            <a:fillRect/>
          </a:stretch>
        </p:blipFill>
        <p:spPr>
          <a:xfrm>
            <a:off x="3354200" y="1005826"/>
            <a:ext cx="2084196" cy="1376500"/>
          </a:xfrm>
          <a:prstGeom prst="rect">
            <a:avLst/>
          </a:prstGeom>
          <a:noFill/>
          <a:ln>
            <a:noFill/>
          </a:ln>
        </p:spPr>
      </p:pic>
      <p:pic>
        <p:nvPicPr>
          <p:cNvPr id="207" name="Google Shape;207;p32"/>
          <p:cNvPicPr preferRelativeResize="0"/>
          <p:nvPr/>
        </p:nvPicPr>
        <p:blipFill>
          <a:blip r:embed="rId5">
            <a:alphaModFix/>
          </a:blip>
          <a:stretch>
            <a:fillRect/>
          </a:stretch>
        </p:blipFill>
        <p:spPr>
          <a:xfrm>
            <a:off x="6047950" y="1005825"/>
            <a:ext cx="1933082" cy="1376500"/>
          </a:xfrm>
          <a:prstGeom prst="rect">
            <a:avLst/>
          </a:prstGeom>
          <a:noFill/>
          <a:ln>
            <a:noFill/>
          </a:ln>
        </p:spPr>
      </p:pic>
      <p:pic>
        <p:nvPicPr>
          <p:cNvPr id="208" name="Google Shape;208;p32"/>
          <p:cNvPicPr preferRelativeResize="0"/>
          <p:nvPr/>
        </p:nvPicPr>
        <p:blipFill>
          <a:blip r:embed="rId6">
            <a:alphaModFix/>
          </a:blip>
          <a:stretch>
            <a:fillRect/>
          </a:stretch>
        </p:blipFill>
        <p:spPr>
          <a:xfrm>
            <a:off x="960450" y="3102450"/>
            <a:ext cx="1933075" cy="1246160"/>
          </a:xfrm>
          <a:prstGeom prst="rect">
            <a:avLst/>
          </a:prstGeom>
          <a:noFill/>
          <a:ln>
            <a:noFill/>
          </a:ln>
        </p:spPr>
      </p:pic>
      <p:pic>
        <p:nvPicPr>
          <p:cNvPr id="209" name="Google Shape;209;p32"/>
          <p:cNvPicPr preferRelativeResize="0"/>
          <p:nvPr/>
        </p:nvPicPr>
        <p:blipFill>
          <a:blip r:embed="rId7">
            <a:alphaModFix/>
          </a:blip>
          <a:stretch>
            <a:fillRect/>
          </a:stretch>
        </p:blipFill>
        <p:spPr>
          <a:xfrm>
            <a:off x="3723250" y="3125125"/>
            <a:ext cx="1332288" cy="1246150"/>
          </a:xfrm>
          <a:prstGeom prst="rect">
            <a:avLst/>
          </a:prstGeom>
          <a:noFill/>
          <a:ln>
            <a:noFill/>
          </a:ln>
        </p:spPr>
      </p:pic>
      <p:pic>
        <p:nvPicPr>
          <p:cNvPr id="210" name="Google Shape;210;p32"/>
          <p:cNvPicPr preferRelativeResize="0"/>
          <p:nvPr/>
        </p:nvPicPr>
        <p:blipFill rotWithShape="1">
          <a:blip r:embed="rId8">
            <a:alphaModFix/>
          </a:blip>
          <a:srcRect b="0" l="0" r="0" t="14937"/>
          <a:stretch/>
        </p:blipFill>
        <p:spPr>
          <a:xfrm>
            <a:off x="6163450" y="3094000"/>
            <a:ext cx="1471651" cy="1251808"/>
          </a:xfrm>
          <a:prstGeom prst="rect">
            <a:avLst/>
          </a:prstGeom>
          <a:noFill/>
          <a:ln>
            <a:noFill/>
          </a:ln>
        </p:spPr>
      </p:pic>
      <p:sp>
        <p:nvSpPr>
          <p:cNvPr id="211" name="Google Shape;211;p32"/>
          <p:cNvSpPr/>
          <p:nvPr/>
        </p:nvSpPr>
        <p:spPr>
          <a:xfrm rot="10800000">
            <a:off x="1690438" y="86625"/>
            <a:ext cx="473100" cy="793200"/>
          </a:xfrm>
          <a:prstGeom prst="upArrow">
            <a:avLst>
              <a:gd fmla="val 50000" name="adj1"/>
              <a:gd fmla="val 50000" name="adj2"/>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32"/>
          <p:cNvSpPr txBox="1"/>
          <p:nvPr/>
        </p:nvSpPr>
        <p:spPr>
          <a:xfrm>
            <a:off x="2360050" y="0"/>
            <a:ext cx="6634800" cy="91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500">
                <a:latin typeface="Montserrat"/>
                <a:ea typeface="Montserrat"/>
                <a:cs typeface="Montserrat"/>
                <a:sym typeface="Montserrat"/>
              </a:rPr>
              <a:t>These are some activities of calming strategies that may help you to relax. Can you try some of them? Speak to your Occupational Therapist for more specific information and support.</a:t>
            </a:r>
            <a:endParaRPr sz="1500">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3"/>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218" name="Google Shape;218;p33"/>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Relaxing alerting environment</a:t>
            </a:r>
            <a:endParaRPr>
              <a:solidFill>
                <a:schemeClr val="dk2"/>
              </a:solidFill>
            </a:endParaRPr>
          </a:p>
        </p:txBody>
      </p:sp>
      <p:sp>
        <p:nvSpPr>
          <p:cNvPr id="219" name="Google Shape;219;p33"/>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solidFill>
                  <a:schemeClr val="dk2"/>
                </a:solidFill>
              </a:rPr>
              <a:t>‹#›</a:t>
            </a:fld>
            <a:endParaRPr>
              <a:solidFill>
                <a:schemeClr val="dk2"/>
              </a:solidFill>
            </a:endParaRPr>
          </a:p>
        </p:txBody>
      </p:sp>
      <p:pic>
        <p:nvPicPr>
          <p:cNvPr id="220" name="Google Shape;220;p33"/>
          <p:cNvPicPr preferRelativeResize="0"/>
          <p:nvPr/>
        </p:nvPicPr>
        <p:blipFill>
          <a:blip r:embed="rId3">
            <a:alphaModFix/>
          </a:blip>
          <a:stretch>
            <a:fillRect/>
          </a:stretch>
        </p:blipFill>
        <p:spPr>
          <a:xfrm>
            <a:off x="1275475" y="1267925"/>
            <a:ext cx="6416550" cy="3779750"/>
          </a:xfrm>
          <a:prstGeom prst="rect">
            <a:avLst/>
          </a:prstGeom>
          <a:noFill/>
          <a:ln>
            <a:noFill/>
          </a:ln>
        </p:spPr>
      </p:pic>
      <p:sp>
        <p:nvSpPr>
          <p:cNvPr id="221" name="Google Shape;221;p33"/>
          <p:cNvSpPr/>
          <p:nvPr/>
        </p:nvSpPr>
        <p:spPr>
          <a:xfrm>
            <a:off x="8412525" y="260625"/>
            <a:ext cx="545400" cy="928200"/>
          </a:xfrm>
          <a:prstGeom prst="upArrow">
            <a:avLst>
              <a:gd fmla="val 50000" name="adj1"/>
              <a:gd fmla="val 50000" name="adj2"/>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33"/>
          <p:cNvSpPr txBox="1"/>
          <p:nvPr/>
        </p:nvSpPr>
        <p:spPr>
          <a:xfrm>
            <a:off x="468400" y="819525"/>
            <a:ext cx="8013000" cy="36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latin typeface="Montserrat"/>
                <a:ea typeface="Montserrat"/>
                <a:cs typeface="Montserrat"/>
                <a:sym typeface="Montserrat"/>
              </a:rPr>
              <a:t>Here is an example of an environment which can offer alerting activities.</a:t>
            </a:r>
            <a:endParaRPr sz="1600">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4"/>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228" name="Google Shape;228;p34"/>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Relaxing calming environment</a:t>
            </a:r>
            <a:endParaRPr>
              <a:solidFill>
                <a:schemeClr val="dk2"/>
              </a:solidFill>
            </a:endParaRPr>
          </a:p>
        </p:txBody>
      </p:sp>
      <p:sp>
        <p:nvSpPr>
          <p:cNvPr id="229" name="Google Shape;229;p34"/>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solidFill>
                  <a:schemeClr val="dk2"/>
                </a:solidFill>
              </a:rPr>
              <a:t>‹#›</a:t>
            </a:fld>
            <a:endParaRPr>
              <a:solidFill>
                <a:schemeClr val="dk2"/>
              </a:solidFill>
            </a:endParaRPr>
          </a:p>
        </p:txBody>
      </p:sp>
      <p:pic>
        <p:nvPicPr>
          <p:cNvPr id="230" name="Google Shape;230;p34"/>
          <p:cNvPicPr preferRelativeResize="0"/>
          <p:nvPr/>
        </p:nvPicPr>
        <p:blipFill>
          <a:blip r:embed="rId3">
            <a:alphaModFix/>
          </a:blip>
          <a:stretch>
            <a:fillRect/>
          </a:stretch>
        </p:blipFill>
        <p:spPr>
          <a:xfrm>
            <a:off x="2147400" y="1335725"/>
            <a:ext cx="4525350" cy="3830100"/>
          </a:xfrm>
          <a:prstGeom prst="rect">
            <a:avLst/>
          </a:prstGeom>
          <a:noFill/>
          <a:ln>
            <a:noFill/>
          </a:ln>
        </p:spPr>
      </p:pic>
      <p:sp>
        <p:nvSpPr>
          <p:cNvPr id="231" name="Google Shape;231;p34"/>
          <p:cNvSpPr/>
          <p:nvPr/>
        </p:nvSpPr>
        <p:spPr>
          <a:xfrm rot="10800000">
            <a:off x="8495850" y="230750"/>
            <a:ext cx="473100" cy="793200"/>
          </a:xfrm>
          <a:prstGeom prst="upArrow">
            <a:avLst>
              <a:gd fmla="val 50000" name="adj1"/>
              <a:gd fmla="val 50000" name="adj2"/>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4"/>
          <p:cNvSpPr txBox="1"/>
          <p:nvPr/>
        </p:nvSpPr>
        <p:spPr>
          <a:xfrm>
            <a:off x="372075" y="703550"/>
            <a:ext cx="8076000" cy="79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latin typeface="Montserrat"/>
                <a:ea typeface="Montserrat"/>
                <a:cs typeface="Montserrat"/>
                <a:sym typeface="Montserrat"/>
              </a:rPr>
              <a:t>Here is an example of an environment which can offer calming activities. Can you recreate any of these ideas in your home?</a:t>
            </a:r>
            <a:endParaRPr sz="1600">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5"/>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2"/>
              </a:solidFill>
              <a:latin typeface="Montserrat Medium"/>
              <a:ea typeface="Montserrat Medium"/>
              <a:cs typeface="Montserrat Medium"/>
              <a:sym typeface="Montserrat Medium"/>
            </a:endParaRPr>
          </a:p>
        </p:txBody>
      </p:sp>
      <p:sp>
        <p:nvSpPr>
          <p:cNvPr id="238" name="Google Shape;238;p35"/>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Alerting example activity 1</a:t>
            </a:r>
            <a:endParaRPr>
              <a:solidFill>
                <a:schemeClr val="dk2"/>
              </a:solidFill>
            </a:endParaRPr>
          </a:p>
        </p:txBody>
      </p:sp>
      <p:sp>
        <p:nvSpPr>
          <p:cNvPr id="239" name="Google Shape;239;p35"/>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solidFill>
                  <a:schemeClr val="dk2"/>
                </a:solidFill>
              </a:rPr>
              <a:t>‹#›</a:t>
            </a:fld>
            <a:endParaRPr>
              <a:solidFill>
                <a:schemeClr val="dk2"/>
              </a:solidFill>
            </a:endParaRPr>
          </a:p>
        </p:txBody>
      </p:sp>
      <p:sp>
        <p:nvSpPr>
          <p:cNvPr id="240" name="Google Shape;240;p35"/>
          <p:cNvSpPr/>
          <p:nvPr/>
        </p:nvSpPr>
        <p:spPr>
          <a:xfrm>
            <a:off x="5847775" y="830875"/>
            <a:ext cx="2342400" cy="2981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41" name="Google Shape;241;p35"/>
          <p:cNvCxnSpPr/>
          <p:nvPr/>
        </p:nvCxnSpPr>
        <p:spPr>
          <a:xfrm flipH="1" rot="10800000">
            <a:off x="6148450" y="2951475"/>
            <a:ext cx="538200" cy="538200"/>
          </a:xfrm>
          <a:prstGeom prst="straightConnector1">
            <a:avLst/>
          </a:prstGeom>
          <a:noFill/>
          <a:ln cap="flat" cmpd="sng" w="76200">
            <a:solidFill>
              <a:schemeClr val="dk2"/>
            </a:solidFill>
            <a:prstDash val="solid"/>
            <a:round/>
            <a:headEnd len="med" w="med" type="none"/>
            <a:tailEnd len="med" w="med" type="none"/>
          </a:ln>
        </p:spPr>
      </p:cxnSp>
      <p:cxnSp>
        <p:nvCxnSpPr>
          <p:cNvPr id="242" name="Google Shape;242;p35"/>
          <p:cNvCxnSpPr/>
          <p:nvPr/>
        </p:nvCxnSpPr>
        <p:spPr>
          <a:xfrm rot="10800000">
            <a:off x="6201850" y="2437325"/>
            <a:ext cx="484800" cy="569700"/>
          </a:xfrm>
          <a:prstGeom prst="straightConnector1">
            <a:avLst/>
          </a:prstGeom>
          <a:noFill/>
          <a:ln cap="flat" cmpd="sng" w="76200">
            <a:solidFill>
              <a:schemeClr val="dk2"/>
            </a:solidFill>
            <a:prstDash val="solid"/>
            <a:round/>
            <a:headEnd len="med" w="med" type="none"/>
            <a:tailEnd len="med" w="med" type="none"/>
          </a:ln>
        </p:spPr>
      </p:cxnSp>
      <p:cxnSp>
        <p:nvCxnSpPr>
          <p:cNvPr id="243" name="Google Shape;243;p35"/>
          <p:cNvCxnSpPr/>
          <p:nvPr/>
        </p:nvCxnSpPr>
        <p:spPr>
          <a:xfrm flipH="1">
            <a:off x="6235600" y="1899125"/>
            <a:ext cx="538200" cy="538200"/>
          </a:xfrm>
          <a:prstGeom prst="straightConnector1">
            <a:avLst/>
          </a:prstGeom>
          <a:noFill/>
          <a:ln cap="flat" cmpd="sng" w="76200">
            <a:solidFill>
              <a:schemeClr val="dk2"/>
            </a:solidFill>
            <a:prstDash val="solid"/>
            <a:round/>
            <a:headEnd len="med" w="med" type="none"/>
            <a:tailEnd len="med" w="med" type="none"/>
          </a:ln>
        </p:spPr>
      </p:cxnSp>
      <p:cxnSp>
        <p:nvCxnSpPr>
          <p:cNvPr id="244" name="Google Shape;244;p35"/>
          <p:cNvCxnSpPr/>
          <p:nvPr/>
        </p:nvCxnSpPr>
        <p:spPr>
          <a:xfrm>
            <a:off x="6278050" y="1361200"/>
            <a:ext cx="484800" cy="569700"/>
          </a:xfrm>
          <a:prstGeom prst="straightConnector1">
            <a:avLst/>
          </a:prstGeom>
          <a:noFill/>
          <a:ln cap="flat" cmpd="sng" w="76200">
            <a:solidFill>
              <a:schemeClr val="dk2"/>
            </a:solidFill>
            <a:prstDash val="solid"/>
            <a:round/>
            <a:headEnd len="med" w="med" type="none"/>
            <a:tailEnd len="med" w="med" type="none"/>
          </a:ln>
        </p:spPr>
      </p:cxnSp>
      <p:cxnSp>
        <p:nvCxnSpPr>
          <p:cNvPr id="245" name="Google Shape;245;p35"/>
          <p:cNvCxnSpPr/>
          <p:nvPr/>
        </p:nvCxnSpPr>
        <p:spPr>
          <a:xfrm flipH="1" rot="10800000">
            <a:off x="7291450" y="2951475"/>
            <a:ext cx="538200" cy="538200"/>
          </a:xfrm>
          <a:prstGeom prst="straightConnector1">
            <a:avLst/>
          </a:prstGeom>
          <a:noFill/>
          <a:ln cap="flat" cmpd="sng" w="76200">
            <a:solidFill>
              <a:schemeClr val="dk2"/>
            </a:solidFill>
            <a:prstDash val="solid"/>
            <a:round/>
            <a:headEnd len="med" w="med" type="none"/>
            <a:tailEnd len="med" w="med" type="none"/>
          </a:ln>
        </p:spPr>
      </p:cxnSp>
      <p:cxnSp>
        <p:nvCxnSpPr>
          <p:cNvPr id="246" name="Google Shape;246;p35"/>
          <p:cNvCxnSpPr/>
          <p:nvPr/>
        </p:nvCxnSpPr>
        <p:spPr>
          <a:xfrm rot="10800000">
            <a:off x="7344850" y="2437325"/>
            <a:ext cx="484800" cy="569700"/>
          </a:xfrm>
          <a:prstGeom prst="straightConnector1">
            <a:avLst/>
          </a:prstGeom>
          <a:noFill/>
          <a:ln cap="flat" cmpd="sng" w="76200">
            <a:solidFill>
              <a:schemeClr val="dk2"/>
            </a:solidFill>
            <a:prstDash val="solid"/>
            <a:round/>
            <a:headEnd len="med" w="med" type="none"/>
            <a:tailEnd len="med" w="med" type="none"/>
          </a:ln>
        </p:spPr>
      </p:cxnSp>
      <p:cxnSp>
        <p:nvCxnSpPr>
          <p:cNvPr id="247" name="Google Shape;247;p35"/>
          <p:cNvCxnSpPr/>
          <p:nvPr/>
        </p:nvCxnSpPr>
        <p:spPr>
          <a:xfrm flipH="1">
            <a:off x="7378600" y="1899125"/>
            <a:ext cx="538200" cy="538200"/>
          </a:xfrm>
          <a:prstGeom prst="straightConnector1">
            <a:avLst/>
          </a:prstGeom>
          <a:noFill/>
          <a:ln cap="flat" cmpd="sng" w="76200">
            <a:solidFill>
              <a:schemeClr val="dk2"/>
            </a:solidFill>
            <a:prstDash val="solid"/>
            <a:round/>
            <a:headEnd len="med" w="med" type="none"/>
            <a:tailEnd len="med" w="med" type="none"/>
          </a:ln>
        </p:spPr>
      </p:cxnSp>
      <p:cxnSp>
        <p:nvCxnSpPr>
          <p:cNvPr id="248" name="Google Shape;248;p35"/>
          <p:cNvCxnSpPr/>
          <p:nvPr/>
        </p:nvCxnSpPr>
        <p:spPr>
          <a:xfrm>
            <a:off x="7421050" y="1361200"/>
            <a:ext cx="484800" cy="569700"/>
          </a:xfrm>
          <a:prstGeom prst="straightConnector1">
            <a:avLst/>
          </a:prstGeom>
          <a:noFill/>
          <a:ln cap="flat" cmpd="sng" w="76200">
            <a:solidFill>
              <a:schemeClr val="dk2"/>
            </a:solidFill>
            <a:prstDash val="solid"/>
            <a:round/>
            <a:headEnd len="med" w="med" type="none"/>
            <a:tailEnd len="med" w="med" type="none"/>
          </a:ln>
        </p:spPr>
      </p:cxnSp>
      <p:sp>
        <p:nvSpPr>
          <p:cNvPr id="249" name="Google Shape;249;p35"/>
          <p:cNvSpPr txBox="1"/>
          <p:nvPr/>
        </p:nvSpPr>
        <p:spPr>
          <a:xfrm>
            <a:off x="6674825" y="3463875"/>
            <a:ext cx="1337400" cy="1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Montserrat"/>
                <a:ea typeface="Montserrat"/>
                <a:cs typeface="Montserrat"/>
                <a:sym typeface="Montserrat"/>
              </a:rPr>
              <a:t>Start</a:t>
            </a:r>
            <a:endParaRPr>
              <a:latin typeface="Montserrat"/>
              <a:ea typeface="Montserrat"/>
              <a:cs typeface="Montserrat"/>
              <a:sym typeface="Montserrat"/>
            </a:endParaRPr>
          </a:p>
        </p:txBody>
      </p:sp>
      <p:sp>
        <p:nvSpPr>
          <p:cNvPr id="250" name="Google Shape;250;p35"/>
          <p:cNvSpPr txBox="1"/>
          <p:nvPr/>
        </p:nvSpPr>
        <p:spPr>
          <a:xfrm>
            <a:off x="6599800" y="797450"/>
            <a:ext cx="1337400" cy="1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Montserrat"/>
                <a:ea typeface="Montserrat"/>
                <a:cs typeface="Montserrat"/>
                <a:sym typeface="Montserrat"/>
              </a:rPr>
              <a:t>Finish!</a:t>
            </a:r>
            <a:endParaRPr>
              <a:latin typeface="Montserrat"/>
              <a:ea typeface="Montserrat"/>
              <a:cs typeface="Montserrat"/>
              <a:sym typeface="Montserrat"/>
            </a:endParaRPr>
          </a:p>
        </p:txBody>
      </p:sp>
      <p:cxnSp>
        <p:nvCxnSpPr>
          <p:cNvPr id="251" name="Google Shape;251;p35"/>
          <p:cNvCxnSpPr/>
          <p:nvPr/>
        </p:nvCxnSpPr>
        <p:spPr>
          <a:xfrm>
            <a:off x="6053500" y="1218625"/>
            <a:ext cx="1788300" cy="7800"/>
          </a:xfrm>
          <a:prstGeom prst="straightConnector1">
            <a:avLst/>
          </a:prstGeom>
          <a:noFill/>
          <a:ln cap="flat" cmpd="sng" w="28575">
            <a:solidFill>
              <a:schemeClr val="dk2"/>
            </a:solidFill>
            <a:prstDash val="solid"/>
            <a:round/>
            <a:headEnd len="med" w="med" type="none"/>
            <a:tailEnd len="med" w="med" type="none"/>
          </a:ln>
        </p:spPr>
      </p:cxnSp>
      <p:sp>
        <p:nvSpPr>
          <p:cNvPr id="252" name="Google Shape;252;p35"/>
          <p:cNvSpPr txBox="1"/>
          <p:nvPr/>
        </p:nvSpPr>
        <p:spPr>
          <a:xfrm>
            <a:off x="429950" y="4275125"/>
            <a:ext cx="7485900" cy="3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Montserrat"/>
                <a:ea typeface="Montserrat"/>
                <a:cs typeface="Montserrat"/>
                <a:sym typeface="Montserrat"/>
              </a:rPr>
              <a:t>You will need: Floor or table, cotton wool balls, straws, tape or pen and paper</a:t>
            </a:r>
            <a:endParaRPr>
              <a:latin typeface="Montserrat"/>
              <a:ea typeface="Montserrat"/>
              <a:cs typeface="Montserrat"/>
              <a:sym typeface="Montserrat"/>
            </a:endParaRPr>
          </a:p>
        </p:txBody>
      </p:sp>
      <p:sp>
        <p:nvSpPr>
          <p:cNvPr id="253" name="Google Shape;253;p35"/>
          <p:cNvSpPr/>
          <p:nvPr/>
        </p:nvSpPr>
        <p:spPr>
          <a:xfrm>
            <a:off x="6085150" y="3402625"/>
            <a:ext cx="229500" cy="211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5"/>
          <p:cNvSpPr/>
          <p:nvPr/>
        </p:nvSpPr>
        <p:spPr>
          <a:xfrm>
            <a:off x="7291450" y="3388700"/>
            <a:ext cx="229500" cy="211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35"/>
          <p:cNvSpPr/>
          <p:nvPr/>
        </p:nvSpPr>
        <p:spPr>
          <a:xfrm>
            <a:off x="8412525" y="260625"/>
            <a:ext cx="545400" cy="928200"/>
          </a:xfrm>
          <a:prstGeom prst="upArrow">
            <a:avLst>
              <a:gd fmla="val 50000" name="adj1"/>
              <a:gd fmla="val 50000" name="adj2"/>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6" name="Google Shape;256;p35"/>
          <p:cNvPicPr preferRelativeResize="0"/>
          <p:nvPr/>
        </p:nvPicPr>
        <p:blipFill>
          <a:blip r:embed="rId3">
            <a:alphaModFix/>
          </a:blip>
          <a:stretch>
            <a:fillRect/>
          </a:stretch>
        </p:blipFill>
        <p:spPr>
          <a:xfrm>
            <a:off x="740149" y="1010723"/>
            <a:ext cx="1682416" cy="1685923"/>
          </a:xfrm>
          <a:prstGeom prst="rect">
            <a:avLst/>
          </a:prstGeom>
          <a:noFill/>
          <a:ln>
            <a:noFill/>
          </a:ln>
        </p:spPr>
      </p:pic>
      <p:pic>
        <p:nvPicPr>
          <p:cNvPr id="257" name="Google Shape;257;p35"/>
          <p:cNvPicPr preferRelativeResize="0"/>
          <p:nvPr/>
        </p:nvPicPr>
        <p:blipFill>
          <a:blip r:embed="rId4">
            <a:alphaModFix/>
          </a:blip>
          <a:stretch>
            <a:fillRect/>
          </a:stretch>
        </p:blipFill>
        <p:spPr>
          <a:xfrm>
            <a:off x="3509100" y="1010725"/>
            <a:ext cx="1682425" cy="1685925"/>
          </a:xfrm>
          <a:prstGeom prst="rect">
            <a:avLst/>
          </a:prstGeom>
          <a:noFill/>
          <a:ln>
            <a:noFill/>
          </a:ln>
        </p:spPr>
      </p:pic>
      <p:pic>
        <p:nvPicPr>
          <p:cNvPr id="258" name="Google Shape;258;p35"/>
          <p:cNvPicPr preferRelativeResize="0"/>
          <p:nvPr/>
        </p:nvPicPr>
        <p:blipFill>
          <a:blip r:embed="rId5">
            <a:alphaModFix/>
          </a:blip>
          <a:stretch>
            <a:fillRect/>
          </a:stretch>
        </p:blipFill>
        <p:spPr>
          <a:xfrm>
            <a:off x="1673175" y="2760075"/>
            <a:ext cx="2385850" cy="13626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6"/>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2"/>
              </a:solidFill>
              <a:latin typeface="Montserrat Medium"/>
              <a:ea typeface="Montserrat Medium"/>
              <a:cs typeface="Montserrat Medium"/>
              <a:sym typeface="Montserrat Medium"/>
            </a:endParaRPr>
          </a:p>
        </p:txBody>
      </p:sp>
      <p:sp>
        <p:nvSpPr>
          <p:cNvPr id="264" name="Google Shape;264;p36"/>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Alerting example activity 1</a:t>
            </a:r>
            <a:endParaRPr>
              <a:solidFill>
                <a:schemeClr val="dk2"/>
              </a:solidFill>
            </a:endParaRPr>
          </a:p>
        </p:txBody>
      </p:sp>
      <p:sp>
        <p:nvSpPr>
          <p:cNvPr id="265" name="Google Shape;265;p36"/>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solidFill>
                  <a:schemeClr val="dk2"/>
                </a:solidFill>
              </a:rPr>
              <a:t>‹#›</a:t>
            </a:fld>
            <a:endParaRPr>
              <a:solidFill>
                <a:schemeClr val="dk2"/>
              </a:solidFill>
            </a:endParaRPr>
          </a:p>
        </p:txBody>
      </p:sp>
      <p:sp>
        <p:nvSpPr>
          <p:cNvPr id="266" name="Google Shape;266;p36"/>
          <p:cNvSpPr/>
          <p:nvPr/>
        </p:nvSpPr>
        <p:spPr>
          <a:xfrm>
            <a:off x="5847775" y="830875"/>
            <a:ext cx="2342400" cy="2981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67" name="Google Shape;267;p36"/>
          <p:cNvCxnSpPr/>
          <p:nvPr/>
        </p:nvCxnSpPr>
        <p:spPr>
          <a:xfrm flipH="1" rot="10800000">
            <a:off x="6148450" y="2951475"/>
            <a:ext cx="538200" cy="538200"/>
          </a:xfrm>
          <a:prstGeom prst="straightConnector1">
            <a:avLst/>
          </a:prstGeom>
          <a:noFill/>
          <a:ln cap="flat" cmpd="sng" w="76200">
            <a:solidFill>
              <a:schemeClr val="dk2"/>
            </a:solidFill>
            <a:prstDash val="solid"/>
            <a:round/>
            <a:headEnd len="med" w="med" type="none"/>
            <a:tailEnd len="med" w="med" type="none"/>
          </a:ln>
        </p:spPr>
      </p:cxnSp>
      <p:cxnSp>
        <p:nvCxnSpPr>
          <p:cNvPr id="268" name="Google Shape;268;p36"/>
          <p:cNvCxnSpPr/>
          <p:nvPr/>
        </p:nvCxnSpPr>
        <p:spPr>
          <a:xfrm rot="10800000">
            <a:off x="6201850" y="2437325"/>
            <a:ext cx="484800" cy="569700"/>
          </a:xfrm>
          <a:prstGeom prst="straightConnector1">
            <a:avLst/>
          </a:prstGeom>
          <a:noFill/>
          <a:ln cap="flat" cmpd="sng" w="76200">
            <a:solidFill>
              <a:schemeClr val="dk2"/>
            </a:solidFill>
            <a:prstDash val="solid"/>
            <a:round/>
            <a:headEnd len="med" w="med" type="none"/>
            <a:tailEnd len="med" w="med" type="none"/>
          </a:ln>
        </p:spPr>
      </p:cxnSp>
      <p:cxnSp>
        <p:nvCxnSpPr>
          <p:cNvPr id="269" name="Google Shape;269;p36"/>
          <p:cNvCxnSpPr/>
          <p:nvPr/>
        </p:nvCxnSpPr>
        <p:spPr>
          <a:xfrm flipH="1">
            <a:off x="6235600" y="1899125"/>
            <a:ext cx="538200" cy="538200"/>
          </a:xfrm>
          <a:prstGeom prst="straightConnector1">
            <a:avLst/>
          </a:prstGeom>
          <a:noFill/>
          <a:ln cap="flat" cmpd="sng" w="76200">
            <a:solidFill>
              <a:schemeClr val="dk2"/>
            </a:solidFill>
            <a:prstDash val="solid"/>
            <a:round/>
            <a:headEnd len="med" w="med" type="none"/>
            <a:tailEnd len="med" w="med" type="none"/>
          </a:ln>
        </p:spPr>
      </p:cxnSp>
      <p:cxnSp>
        <p:nvCxnSpPr>
          <p:cNvPr id="270" name="Google Shape;270;p36"/>
          <p:cNvCxnSpPr/>
          <p:nvPr/>
        </p:nvCxnSpPr>
        <p:spPr>
          <a:xfrm>
            <a:off x="6278050" y="1361200"/>
            <a:ext cx="484800" cy="569700"/>
          </a:xfrm>
          <a:prstGeom prst="straightConnector1">
            <a:avLst/>
          </a:prstGeom>
          <a:noFill/>
          <a:ln cap="flat" cmpd="sng" w="76200">
            <a:solidFill>
              <a:schemeClr val="dk2"/>
            </a:solidFill>
            <a:prstDash val="solid"/>
            <a:round/>
            <a:headEnd len="med" w="med" type="none"/>
            <a:tailEnd len="med" w="med" type="none"/>
          </a:ln>
        </p:spPr>
      </p:cxnSp>
      <p:cxnSp>
        <p:nvCxnSpPr>
          <p:cNvPr id="271" name="Google Shape;271;p36"/>
          <p:cNvCxnSpPr/>
          <p:nvPr/>
        </p:nvCxnSpPr>
        <p:spPr>
          <a:xfrm flipH="1" rot="10800000">
            <a:off x="7291450" y="2951475"/>
            <a:ext cx="538200" cy="538200"/>
          </a:xfrm>
          <a:prstGeom prst="straightConnector1">
            <a:avLst/>
          </a:prstGeom>
          <a:noFill/>
          <a:ln cap="flat" cmpd="sng" w="76200">
            <a:solidFill>
              <a:schemeClr val="dk2"/>
            </a:solidFill>
            <a:prstDash val="solid"/>
            <a:round/>
            <a:headEnd len="med" w="med" type="none"/>
            <a:tailEnd len="med" w="med" type="none"/>
          </a:ln>
        </p:spPr>
      </p:cxnSp>
      <p:cxnSp>
        <p:nvCxnSpPr>
          <p:cNvPr id="272" name="Google Shape;272;p36"/>
          <p:cNvCxnSpPr/>
          <p:nvPr/>
        </p:nvCxnSpPr>
        <p:spPr>
          <a:xfrm rot="10800000">
            <a:off x="7344850" y="2437325"/>
            <a:ext cx="484800" cy="569700"/>
          </a:xfrm>
          <a:prstGeom prst="straightConnector1">
            <a:avLst/>
          </a:prstGeom>
          <a:noFill/>
          <a:ln cap="flat" cmpd="sng" w="76200">
            <a:solidFill>
              <a:schemeClr val="dk2"/>
            </a:solidFill>
            <a:prstDash val="solid"/>
            <a:round/>
            <a:headEnd len="med" w="med" type="none"/>
            <a:tailEnd len="med" w="med" type="none"/>
          </a:ln>
        </p:spPr>
      </p:cxnSp>
      <p:cxnSp>
        <p:nvCxnSpPr>
          <p:cNvPr id="273" name="Google Shape;273;p36"/>
          <p:cNvCxnSpPr/>
          <p:nvPr/>
        </p:nvCxnSpPr>
        <p:spPr>
          <a:xfrm flipH="1">
            <a:off x="7378600" y="1899125"/>
            <a:ext cx="538200" cy="538200"/>
          </a:xfrm>
          <a:prstGeom prst="straightConnector1">
            <a:avLst/>
          </a:prstGeom>
          <a:noFill/>
          <a:ln cap="flat" cmpd="sng" w="76200">
            <a:solidFill>
              <a:schemeClr val="dk2"/>
            </a:solidFill>
            <a:prstDash val="solid"/>
            <a:round/>
            <a:headEnd len="med" w="med" type="none"/>
            <a:tailEnd len="med" w="med" type="none"/>
          </a:ln>
        </p:spPr>
      </p:cxnSp>
      <p:cxnSp>
        <p:nvCxnSpPr>
          <p:cNvPr id="274" name="Google Shape;274;p36"/>
          <p:cNvCxnSpPr/>
          <p:nvPr/>
        </p:nvCxnSpPr>
        <p:spPr>
          <a:xfrm>
            <a:off x="7421050" y="1361200"/>
            <a:ext cx="484800" cy="569700"/>
          </a:xfrm>
          <a:prstGeom prst="straightConnector1">
            <a:avLst/>
          </a:prstGeom>
          <a:noFill/>
          <a:ln cap="flat" cmpd="sng" w="76200">
            <a:solidFill>
              <a:schemeClr val="dk2"/>
            </a:solidFill>
            <a:prstDash val="solid"/>
            <a:round/>
            <a:headEnd len="med" w="med" type="none"/>
            <a:tailEnd len="med" w="med" type="none"/>
          </a:ln>
        </p:spPr>
      </p:cxnSp>
      <p:sp>
        <p:nvSpPr>
          <p:cNvPr id="275" name="Google Shape;275;p36"/>
          <p:cNvSpPr txBox="1"/>
          <p:nvPr/>
        </p:nvSpPr>
        <p:spPr>
          <a:xfrm>
            <a:off x="6674825" y="3463875"/>
            <a:ext cx="1337400" cy="1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Montserrat"/>
                <a:ea typeface="Montserrat"/>
                <a:cs typeface="Montserrat"/>
                <a:sym typeface="Montserrat"/>
              </a:rPr>
              <a:t>Start</a:t>
            </a:r>
            <a:endParaRPr>
              <a:latin typeface="Montserrat"/>
              <a:ea typeface="Montserrat"/>
              <a:cs typeface="Montserrat"/>
              <a:sym typeface="Montserrat"/>
            </a:endParaRPr>
          </a:p>
        </p:txBody>
      </p:sp>
      <p:sp>
        <p:nvSpPr>
          <p:cNvPr id="276" name="Google Shape;276;p36"/>
          <p:cNvSpPr txBox="1"/>
          <p:nvPr/>
        </p:nvSpPr>
        <p:spPr>
          <a:xfrm>
            <a:off x="6599800" y="797450"/>
            <a:ext cx="1337400" cy="15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Montserrat"/>
                <a:ea typeface="Montserrat"/>
                <a:cs typeface="Montserrat"/>
                <a:sym typeface="Montserrat"/>
              </a:rPr>
              <a:t>Finish!</a:t>
            </a:r>
            <a:endParaRPr>
              <a:latin typeface="Montserrat"/>
              <a:ea typeface="Montserrat"/>
              <a:cs typeface="Montserrat"/>
              <a:sym typeface="Montserrat"/>
            </a:endParaRPr>
          </a:p>
        </p:txBody>
      </p:sp>
      <p:cxnSp>
        <p:nvCxnSpPr>
          <p:cNvPr id="277" name="Google Shape;277;p36"/>
          <p:cNvCxnSpPr/>
          <p:nvPr/>
        </p:nvCxnSpPr>
        <p:spPr>
          <a:xfrm>
            <a:off x="6053500" y="1218625"/>
            <a:ext cx="1788300" cy="7800"/>
          </a:xfrm>
          <a:prstGeom prst="straightConnector1">
            <a:avLst/>
          </a:prstGeom>
          <a:noFill/>
          <a:ln cap="flat" cmpd="sng" w="28575">
            <a:solidFill>
              <a:schemeClr val="dk2"/>
            </a:solidFill>
            <a:prstDash val="solid"/>
            <a:round/>
            <a:headEnd len="med" w="med" type="none"/>
            <a:tailEnd len="med" w="med" type="none"/>
          </a:ln>
        </p:spPr>
      </p:cxnSp>
      <p:sp>
        <p:nvSpPr>
          <p:cNvPr id="278" name="Google Shape;278;p36"/>
          <p:cNvSpPr txBox="1"/>
          <p:nvPr/>
        </p:nvSpPr>
        <p:spPr>
          <a:xfrm>
            <a:off x="429950" y="4275125"/>
            <a:ext cx="7485900" cy="3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Montserrat"/>
                <a:ea typeface="Montserrat"/>
                <a:cs typeface="Montserrat"/>
                <a:sym typeface="Montserrat"/>
              </a:rPr>
              <a:t>You will need: Floor or table, cotton wool balls, straws, tape or pen and paper</a:t>
            </a:r>
            <a:endParaRPr>
              <a:latin typeface="Montserrat"/>
              <a:ea typeface="Montserrat"/>
              <a:cs typeface="Montserrat"/>
              <a:sym typeface="Montserrat"/>
            </a:endParaRPr>
          </a:p>
        </p:txBody>
      </p:sp>
      <p:sp>
        <p:nvSpPr>
          <p:cNvPr id="279" name="Google Shape;279;p36"/>
          <p:cNvSpPr/>
          <p:nvPr/>
        </p:nvSpPr>
        <p:spPr>
          <a:xfrm>
            <a:off x="6085150" y="3402625"/>
            <a:ext cx="229500" cy="211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36"/>
          <p:cNvSpPr/>
          <p:nvPr/>
        </p:nvSpPr>
        <p:spPr>
          <a:xfrm>
            <a:off x="7291450" y="3388700"/>
            <a:ext cx="229500" cy="211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36"/>
          <p:cNvSpPr/>
          <p:nvPr/>
        </p:nvSpPr>
        <p:spPr>
          <a:xfrm>
            <a:off x="8412525" y="260625"/>
            <a:ext cx="545400" cy="928200"/>
          </a:xfrm>
          <a:prstGeom prst="upArrow">
            <a:avLst>
              <a:gd fmla="val 50000" name="adj1"/>
              <a:gd fmla="val 50000" name="adj2"/>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36"/>
          <p:cNvSpPr txBox="1"/>
          <p:nvPr/>
        </p:nvSpPr>
        <p:spPr>
          <a:xfrm>
            <a:off x="504450" y="1071750"/>
            <a:ext cx="4603800" cy="320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latin typeface="Montserrat"/>
                <a:ea typeface="Montserrat"/>
                <a:cs typeface="Montserrat"/>
                <a:sym typeface="Montserrat"/>
              </a:rPr>
              <a:t>To play the game:</a:t>
            </a:r>
            <a:endParaRPr sz="1800">
              <a:latin typeface="Montserrat"/>
              <a:ea typeface="Montserrat"/>
              <a:cs typeface="Montserrat"/>
              <a:sym typeface="Montserrat"/>
            </a:endParaRPr>
          </a:p>
          <a:p>
            <a:pPr indent="0" lvl="0" marL="0" rtl="0" algn="l">
              <a:spcBef>
                <a:spcPts val="0"/>
              </a:spcBef>
              <a:spcAft>
                <a:spcPts val="0"/>
              </a:spcAft>
              <a:buNone/>
            </a:pPr>
            <a:r>
              <a:rPr lang="en-GB" sz="1800">
                <a:latin typeface="Montserrat"/>
                <a:ea typeface="Montserrat"/>
                <a:cs typeface="Montserrat"/>
                <a:sym typeface="Montserrat"/>
              </a:rPr>
              <a:t>Draw two zigzag lines on a table or floor and mark a finish line. You could use tape. </a:t>
            </a:r>
            <a:endParaRPr sz="1800">
              <a:latin typeface="Montserrat"/>
              <a:ea typeface="Montserrat"/>
              <a:cs typeface="Montserrat"/>
              <a:sym typeface="Montserrat"/>
            </a:endParaRPr>
          </a:p>
          <a:p>
            <a:pPr indent="0" lvl="0" marL="0" rtl="0" algn="l">
              <a:spcBef>
                <a:spcPts val="0"/>
              </a:spcBef>
              <a:spcAft>
                <a:spcPts val="0"/>
              </a:spcAft>
              <a:buNone/>
            </a:pPr>
            <a:r>
              <a:rPr lang="en-GB" sz="1800">
                <a:latin typeface="Montserrat"/>
                <a:ea typeface="Montserrat"/>
                <a:cs typeface="Montserrat"/>
                <a:sym typeface="Montserrat"/>
              </a:rPr>
              <a:t>Take a straw and cotton wool ball each. </a:t>
            </a:r>
            <a:endParaRPr sz="1800">
              <a:latin typeface="Montserrat"/>
              <a:ea typeface="Montserrat"/>
              <a:cs typeface="Montserrat"/>
              <a:sym typeface="Montserrat"/>
            </a:endParaRPr>
          </a:p>
          <a:p>
            <a:pPr indent="0" lvl="0" marL="0" rtl="0" algn="l">
              <a:spcBef>
                <a:spcPts val="0"/>
              </a:spcBef>
              <a:spcAft>
                <a:spcPts val="0"/>
              </a:spcAft>
              <a:buNone/>
            </a:pPr>
            <a:r>
              <a:rPr lang="en-GB" sz="1800">
                <a:latin typeface="Montserrat"/>
                <a:ea typeface="Montserrat"/>
                <a:cs typeface="Montserrat"/>
                <a:sym typeface="Montserrat"/>
              </a:rPr>
              <a:t>Put your cotton wool ball at the start of the lines and use your straws to race each other to the finish line following the zigzag lines.</a:t>
            </a:r>
            <a:endParaRPr sz="1800">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37"/>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288" name="Google Shape;288;p37"/>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Alerting example activity 2</a:t>
            </a:r>
            <a:endParaRPr>
              <a:solidFill>
                <a:schemeClr val="dk2"/>
              </a:solidFill>
            </a:endParaRPr>
          </a:p>
        </p:txBody>
      </p:sp>
      <p:sp>
        <p:nvSpPr>
          <p:cNvPr id="289" name="Google Shape;289;p37"/>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solidFill>
                  <a:schemeClr val="dk2"/>
                </a:solidFill>
              </a:rPr>
              <a:t>‹#›</a:t>
            </a:fld>
            <a:endParaRPr>
              <a:solidFill>
                <a:schemeClr val="dk2"/>
              </a:solidFill>
            </a:endParaRPr>
          </a:p>
        </p:txBody>
      </p:sp>
      <p:sp>
        <p:nvSpPr>
          <p:cNvPr id="290" name="Google Shape;290;p37"/>
          <p:cNvSpPr/>
          <p:nvPr/>
        </p:nvSpPr>
        <p:spPr>
          <a:xfrm>
            <a:off x="8412525" y="260625"/>
            <a:ext cx="545400" cy="928200"/>
          </a:xfrm>
          <a:prstGeom prst="upArrow">
            <a:avLst>
              <a:gd fmla="val 50000" name="adj1"/>
              <a:gd fmla="val 50000" name="adj2"/>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1" name="Google Shape;291;p37"/>
          <p:cNvPicPr preferRelativeResize="0"/>
          <p:nvPr/>
        </p:nvPicPr>
        <p:blipFill>
          <a:blip r:embed="rId3">
            <a:alphaModFix/>
          </a:blip>
          <a:stretch>
            <a:fillRect/>
          </a:stretch>
        </p:blipFill>
        <p:spPr>
          <a:xfrm>
            <a:off x="2962275" y="1381125"/>
            <a:ext cx="2762250" cy="2381250"/>
          </a:xfrm>
          <a:prstGeom prst="rect">
            <a:avLst/>
          </a:prstGeom>
          <a:noFill/>
          <a:ln>
            <a:noFill/>
          </a:ln>
        </p:spPr>
      </p:pic>
      <p:pic>
        <p:nvPicPr>
          <p:cNvPr id="292" name="Google Shape;292;p37"/>
          <p:cNvPicPr preferRelativeResize="0"/>
          <p:nvPr/>
        </p:nvPicPr>
        <p:blipFill>
          <a:blip r:embed="rId4">
            <a:alphaModFix/>
          </a:blip>
          <a:stretch>
            <a:fillRect/>
          </a:stretch>
        </p:blipFill>
        <p:spPr>
          <a:xfrm>
            <a:off x="908750" y="1620275"/>
            <a:ext cx="1698550" cy="1698550"/>
          </a:xfrm>
          <a:prstGeom prst="rect">
            <a:avLst/>
          </a:prstGeom>
          <a:noFill/>
          <a:ln>
            <a:noFill/>
          </a:ln>
        </p:spPr>
      </p:pic>
      <p:pic>
        <p:nvPicPr>
          <p:cNvPr id="293" name="Google Shape;293;p37"/>
          <p:cNvPicPr preferRelativeResize="0"/>
          <p:nvPr/>
        </p:nvPicPr>
        <p:blipFill rotWithShape="1">
          <a:blip r:embed="rId5">
            <a:alphaModFix/>
          </a:blip>
          <a:srcRect b="3395" l="1351" r="0" t="56653"/>
          <a:stretch/>
        </p:blipFill>
        <p:spPr>
          <a:xfrm>
            <a:off x="6274275" y="2191125"/>
            <a:ext cx="2237476" cy="1054875"/>
          </a:xfrm>
          <a:prstGeom prst="rect">
            <a:avLst/>
          </a:prstGeom>
          <a:noFill/>
          <a:ln>
            <a:noFill/>
          </a:ln>
        </p:spPr>
      </p:pic>
      <p:sp>
        <p:nvSpPr>
          <p:cNvPr id="294" name="Google Shape;294;p37"/>
          <p:cNvSpPr txBox="1"/>
          <p:nvPr/>
        </p:nvSpPr>
        <p:spPr>
          <a:xfrm>
            <a:off x="429950" y="4275125"/>
            <a:ext cx="7485900" cy="3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Montserrat"/>
                <a:ea typeface="Montserrat"/>
                <a:cs typeface="Montserrat"/>
                <a:sym typeface="Montserrat"/>
              </a:rPr>
              <a:t>You will need: Wall, chair or floor</a:t>
            </a:r>
            <a:endParaRPr>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8"/>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300" name="Google Shape;300;p38"/>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Alerting example activity 2</a:t>
            </a:r>
            <a:endParaRPr>
              <a:solidFill>
                <a:schemeClr val="dk2"/>
              </a:solidFill>
            </a:endParaRPr>
          </a:p>
        </p:txBody>
      </p:sp>
      <p:sp>
        <p:nvSpPr>
          <p:cNvPr id="301" name="Google Shape;301;p38"/>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solidFill>
                  <a:schemeClr val="dk2"/>
                </a:solidFill>
              </a:rPr>
              <a:t>‹#›</a:t>
            </a:fld>
            <a:endParaRPr>
              <a:solidFill>
                <a:schemeClr val="dk2"/>
              </a:solidFill>
            </a:endParaRPr>
          </a:p>
        </p:txBody>
      </p:sp>
      <p:sp>
        <p:nvSpPr>
          <p:cNvPr id="302" name="Google Shape;302;p38"/>
          <p:cNvSpPr/>
          <p:nvPr/>
        </p:nvSpPr>
        <p:spPr>
          <a:xfrm>
            <a:off x="8412525" y="260625"/>
            <a:ext cx="545400" cy="928200"/>
          </a:xfrm>
          <a:prstGeom prst="upArrow">
            <a:avLst>
              <a:gd fmla="val 50000" name="adj1"/>
              <a:gd fmla="val 50000" name="adj2"/>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38"/>
          <p:cNvSpPr txBox="1"/>
          <p:nvPr/>
        </p:nvSpPr>
        <p:spPr>
          <a:xfrm>
            <a:off x="880325" y="4419600"/>
            <a:ext cx="7485900" cy="3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Montserrat"/>
                <a:ea typeface="Montserrat"/>
                <a:cs typeface="Montserrat"/>
                <a:sym typeface="Montserrat"/>
              </a:rPr>
              <a:t>You will need: Wall, chair or floor</a:t>
            </a:r>
            <a:endParaRPr>
              <a:latin typeface="Montserrat"/>
              <a:ea typeface="Montserrat"/>
              <a:cs typeface="Montserrat"/>
              <a:sym typeface="Montserrat"/>
            </a:endParaRPr>
          </a:p>
        </p:txBody>
      </p:sp>
      <p:sp>
        <p:nvSpPr>
          <p:cNvPr id="304" name="Google Shape;304;p38"/>
          <p:cNvSpPr txBox="1"/>
          <p:nvPr/>
        </p:nvSpPr>
        <p:spPr>
          <a:xfrm>
            <a:off x="243200" y="918800"/>
            <a:ext cx="8067000" cy="341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700">
                <a:latin typeface="Montserrat"/>
                <a:ea typeface="Montserrat"/>
                <a:cs typeface="Montserrat"/>
                <a:sym typeface="Montserrat"/>
              </a:rPr>
              <a:t>For this activity use a wall, chair or floor to try different press ups. </a:t>
            </a:r>
            <a:endParaRPr sz="1700">
              <a:latin typeface="Montserrat"/>
              <a:ea typeface="Montserrat"/>
              <a:cs typeface="Montserrat"/>
              <a:sym typeface="Montserrat"/>
            </a:endParaRPr>
          </a:p>
          <a:p>
            <a:pPr indent="0" lvl="0" marL="0" rtl="0" algn="l">
              <a:spcBef>
                <a:spcPts val="0"/>
              </a:spcBef>
              <a:spcAft>
                <a:spcPts val="0"/>
              </a:spcAft>
              <a:buNone/>
            </a:pPr>
            <a:r>
              <a:t/>
            </a:r>
            <a:endParaRPr sz="1700">
              <a:latin typeface="Montserrat"/>
              <a:ea typeface="Montserrat"/>
              <a:cs typeface="Montserrat"/>
              <a:sym typeface="Montserrat"/>
            </a:endParaRPr>
          </a:p>
          <a:p>
            <a:pPr indent="0" lvl="0" marL="0" rtl="0" algn="l">
              <a:spcBef>
                <a:spcPts val="0"/>
              </a:spcBef>
              <a:spcAft>
                <a:spcPts val="0"/>
              </a:spcAft>
              <a:buNone/>
            </a:pPr>
            <a:r>
              <a:rPr b="1" lang="en-GB" sz="1700">
                <a:latin typeface="Montserrat"/>
                <a:ea typeface="Montserrat"/>
                <a:cs typeface="Montserrat"/>
                <a:sym typeface="Montserrat"/>
              </a:rPr>
              <a:t>For a wall press-up:</a:t>
            </a:r>
            <a:r>
              <a:rPr lang="en-GB" sz="1700">
                <a:latin typeface="Montserrat"/>
                <a:ea typeface="Montserrat"/>
                <a:cs typeface="Montserrat"/>
                <a:sym typeface="Montserrat"/>
              </a:rPr>
              <a:t> </a:t>
            </a:r>
            <a:endParaRPr sz="1700">
              <a:latin typeface="Montserrat"/>
              <a:ea typeface="Montserrat"/>
              <a:cs typeface="Montserrat"/>
              <a:sym typeface="Montserrat"/>
            </a:endParaRPr>
          </a:p>
          <a:p>
            <a:pPr indent="0" lvl="0" marL="0" rtl="0" algn="l">
              <a:spcBef>
                <a:spcPts val="0"/>
              </a:spcBef>
              <a:spcAft>
                <a:spcPts val="0"/>
              </a:spcAft>
              <a:buNone/>
            </a:pPr>
            <a:r>
              <a:rPr lang="en-GB" sz="1700">
                <a:latin typeface="Montserrat"/>
                <a:ea typeface="Montserrat"/>
                <a:cs typeface="Montserrat"/>
                <a:sym typeface="Montserrat"/>
              </a:rPr>
              <a:t>Ask your child to face the wall. </a:t>
            </a:r>
            <a:endParaRPr sz="1700">
              <a:latin typeface="Montserrat"/>
              <a:ea typeface="Montserrat"/>
              <a:cs typeface="Montserrat"/>
              <a:sym typeface="Montserrat"/>
            </a:endParaRPr>
          </a:p>
          <a:p>
            <a:pPr indent="0" lvl="0" marL="0" rtl="0" algn="l">
              <a:spcBef>
                <a:spcPts val="0"/>
              </a:spcBef>
              <a:spcAft>
                <a:spcPts val="0"/>
              </a:spcAft>
              <a:buNone/>
            </a:pPr>
            <a:r>
              <a:rPr lang="en-GB" sz="1700">
                <a:latin typeface="Montserrat"/>
                <a:ea typeface="Montserrat"/>
                <a:cs typeface="Montserrat"/>
                <a:sym typeface="Montserrat"/>
              </a:rPr>
              <a:t>They should stand about an arms length away with their feet and knees a shoulder-width apart. </a:t>
            </a:r>
            <a:endParaRPr sz="1700">
              <a:latin typeface="Montserrat"/>
              <a:ea typeface="Montserrat"/>
              <a:cs typeface="Montserrat"/>
              <a:sym typeface="Montserrat"/>
            </a:endParaRPr>
          </a:p>
          <a:p>
            <a:pPr indent="0" lvl="0" marL="0" rtl="0" algn="l">
              <a:spcBef>
                <a:spcPts val="0"/>
              </a:spcBef>
              <a:spcAft>
                <a:spcPts val="0"/>
              </a:spcAft>
              <a:buNone/>
            </a:pPr>
            <a:r>
              <a:rPr lang="en-GB" sz="1700">
                <a:latin typeface="Montserrat"/>
                <a:ea typeface="Montserrat"/>
                <a:cs typeface="Montserrat"/>
                <a:sym typeface="Montserrat"/>
              </a:rPr>
              <a:t>Ask them to lean forward and put their palms flat against the wall, at the same height as their shoulders. </a:t>
            </a:r>
            <a:endParaRPr sz="1700">
              <a:latin typeface="Montserrat"/>
              <a:ea typeface="Montserrat"/>
              <a:cs typeface="Montserrat"/>
              <a:sym typeface="Montserrat"/>
            </a:endParaRPr>
          </a:p>
          <a:p>
            <a:pPr indent="0" lvl="0" marL="0" rtl="0" algn="l">
              <a:spcBef>
                <a:spcPts val="0"/>
              </a:spcBef>
              <a:spcAft>
                <a:spcPts val="0"/>
              </a:spcAft>
              <a:buNone/>
            </a:pPr>
            <a:r>
              <a:rPr lang="en-GB" sz="1700">
                <a:latin typeface="Montserrat"/>
                <a:ea typeface="Montserrat"/>
                <a:cs typeface="Montserrat"/>
                <a:sym typeface="Montserrat"/>
              </a:rPr>
              <a:t>Their hands should be shoulder width apart. </a:t>
            </a:r>
            <a:endParaRPr sz="1700">
              <a:latin typeface="Montserrat"/>
              <a:ea typeface="Montserrat"/>
              <a:cs typeface="Montserrat"/>
              <a:sym typeface="Montserrat"/>
            </a:endParaRPr>
          </a:p>
          <a:p>
            <a:pPr indent="0" lvl="0" marL="0" rtl="0" algn="l">
              <a:spcBef>
                <a:spcPts val="0"/>
              </a:spcBef>
              <a:spcAft>
                <a:spcPts val="0"/>
              </a:spcAft>
              <a:buNone/>
            </a:pPr>
            <a:r>
              <a:rPr lang="en-GB" sz="1700">
                <a:latin typeface="Montserrat"/>
                <a:ea typeface="Montserrat"/>
                <a:cs typeface="Montserrat"/>
                <a:sym typeface="Montserrat"/>
              </a:rPr>
              <a:t>Breathe in and slowly bend your elbows and bring your nose to the wall – keep your back straight. </a:t>
            </a:r>
            <a:endParaRPr sz="1700">
              <a:latin typeface="Montserrat"/>
              <a:ea typeface="Montserrat"/>
              <a:cs typeface="Montserrat"/>
              <a:sym typeface="Montserrat"/>
            </a:endParaRPr>
          </a:p>
          <a:p>
            <a:pPr indent="0" lvl="0" marL="0" rtl="0" algn="l">
              <a:spcBef>
                <a:spcPts val="0"/>
              </a:spcBef>
              <a:spcAft>
                <a:spcPts val="0"/>
              </a:spcAft>
              <a:buNone/>
            </a:pPr>
            <a:r>
              <a:rPr lang="en-GB" sz="1700">
                <a:latin typeface="Montserrat"/>
                <a:ea typeface="Montserrat"/>
                <a:cs typeface="Montserrat"/>
                <a:sym typeface="Montserrat"/>
              </a:rPr>
              <a:t>Now straighten your elbows and go back to standing up straight as you breathe out. </a:t>
            </a:r>
            <a:endParaRPr sz="1700">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39"/>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310" name="Google Shape;310;p39"/>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Calming example activity 1</a:t>
            </a:r>
            <a:endParaRPr>
              <a:solidFill>
                <a:schemeClr val="dk2"/>
              </a:solidFill>
            </a:endParaRPr>
          </a:p>
        </p:txBody>
      </p:sp>
      <p:sp>
        <p:nvSpPr>
          <p:cNvPr id="311" name="Google Shape;311;p39"/>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solidFill>
                  <a:schemeClr val="dk2"/>
                </a:solidFill>
              </a:rPr>
              <a:t>‹#›</a:t>
            </a:fld>
            <a:endParaRPr>
              <a:solidFill>
                <a:schemeClr val="dk2"/>
              </a:solidFill>
            </a:endParaRPr>
          </a:p>
        </p:txBody>
      </p:sp>
      <p:sp>
        <p:nvSpPr>
          <p:cNvPr id="312" name="Google Shape;312;p39"/>
          <p:cNvSpPr txBox="1"/>
          <p:nvPr/>
        </p:nvSpPr>
        <p:spPr>
          <a:xfrm>
            <a:off x="429950" y="4122725"/>
            <a:ext cx="7485900" cy="3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Montserrat"/>
                <a:ea typeface="Montserrat"/>
                <a:cs typeface="Montserrat"/>
                <a:sym typeface="Montserrat"/>
              </a:rPr>
              <a:t>You will need: Blanket, towel or duvet</a:t>
            </a:r>
            <a:endParaRPr>
              <a:latin typeface="Montserrat"/>
              <a:ea typeface="Montserrat"/>
              <a:cs typeface="Montserrat"/>
              <a:sym typeface="Montserrat"/>
            </a:endParaRPr>
          </a:p>
        </p:txBody>
      </p:sp>
      <p:sp>
        <p:nvSpPr>
          <p:cNvPr id="313" name="Google Shape;313;p39"/>
          <p:cNvSpPr/>
          <p:nvPr/>
        </p:nvSpPr>
        <p:spPr>
          <a:xfrm rot="10800000">
            <a:off x="8495850" y="230750"/>
            <a:ext cx="473100" cy="793200"/>
          </a:xfrm>
          <a:prstGeom prst="upArrow">
            <a:avLst>
              <a:gd fmla="val 50000" name="adj1"/>
              <a:gd fmla="val 50000" name="adj2"/>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4" name="Google Shape;314;p39"/>
          <p:cNvPicPr preferRelativeResize="0"/>
          <p:nvPr/>
        </p:nvPicPr>
        <p:blipFill>
          <a:blip r:embed="rId3">
            <a:alphaModFix/>
          </a:blip>
          <a:stretch>
            <a:fillRect/>
          </a:stretch>
        </p:blipFill>
        <p:spPr>
          <a:xfrm>
            <a:off x="4942100" y="1373075"/>
            <a:ext cx="2835125" cy="2618425"/>
          </a:xfrm>
          <a:prstGeom prst="rect">
            <a:avLst/>
          </a:prstGeom>
          <a:noFill/>
          <a:ln>
            <a:noFill/>
          </a:ln>
        </p:spPr>
      </p:pic>
      <p:pic>
        <p:nvPicPr>
          <p:cNvPr id="315" name="Google Shape;315;p39"/>
          <p:cNvPicPr preferRelativeResize="0"/>
          <p:nvPr/>
        </p:nvPicPr>
        <p:blipFill>
          <a:blip r:embed="rId4">
            <a:alphaModFix/>
          </a:blip>
          <a:stretch>
            <a:fillRect/>
          </a:stretch>
        </p:blipFill>
        <p:spPr>
          <a:xfrm>
            <a:off x="787600" y="1373075"/>
            <a:ext cx="3086899" cy="2558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40"/>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321" name="Google Shape;321;p40"/>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Calming example activity 1</a:t>
            </a:r>
            <a:endParaRPr>
              <a:solidFill>
                <a:schemeClr val="dk2"/>
              </a:solidFill>
            </a:endParaRPr>
          </a:p>
        </p:txBody>
      </p:sp>
      <p:sp>
        <p:nvSpPr>
          <p:cNvPr id="322" name="Google Shape;322;p40"/>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solidFill>
                  <a:schemeClr val="dk2"/>
                </a:solidFill>
              </a:rPr>
              <a:t>‹#›</a:t>
            </a:fld>
            <a:endParaRPr>
              <a:solidFill>
                <a:schemeClr val="dk2"/>
              </a:solidFill>
            </a:endParaRPr>
          </a:p>
        </p:txBody>
      </p:sp>
      <p:sp>
        <p:nvSpPr>
          <p:cNvPr id="323" name="Google Shape;323;p40"/>
          <p:cNvSpPr txBox="1"/>
          <p:nvPr/>
        </p:nvSpPr>
        <p:spPr>
          <a:xfrm>
            <a:off x="429950" y="4122725"/>
            <a:ext cx="7485900" cy="3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Montserrat"/>
                <a:ea typeface="Montserrat"/>
                <a:cs typeface="Montserrat"/>
                <a:sym typeface="Montserrat"/>
              </a:rPr>
              <a:t>You will need: Blanket, towel or duvet</a:t>
            </a:r>
            <a:endParaRPr>
              <a:latin typeface="Montserrat"/>
              <a:ea typeface="Montserrat"/>
              <a:cs typeface="Montserrat"/>
              <a:sym typeface="Montserrat"/>
            </a:endParaRPr>
          </a:p>
        </p:txBody>
      </p:sp>
      <p:sp>
        <p:nvSpPr>
          <p:cNvPr id="324" name="Google Shape;324;p40"/>
          <p:cNvSpPr/>
          <p:nvPr/>
        </p:nvSpPr>
        <p:spPr>
          <a:xfrm rot="10800000">
            <a:off x="8495850" y="230750"/>
            <a:ext cx="473100" cy="793200"/>
          </a:xfrm>
          <a:prstGeom prst="upArrow">
            <a:avLst>
              <a:gd fmla="val 50000" name="adj1"/>
              <a:gd fmla="val 50000" name="adj2"/>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40"/>
          <p:cNvSpPr txBox="1"/>
          <p:nvPr/>
        </p:nvSpPr>
        <p:spPr>
          <a:xfrm>
            <a:off x="468400" y="1071750"/>
            <a:ext cx="61845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700">
                <a:latin typeface="Montserrat"/>
                <a:ea typeface="Montserrat"/>
                <a:cs typeface="Montserrat"/>
                <a:sym typeface="Montserrat"/>
              </a:rPr>
              <a:t>For this activity you will roll your learner up in a blanket or towel. </a:t>
            </a:r>
            <a:endParaRPr sz="1700">
              <a:latin typeface="Montserrat"/>
              <a:ea typeface="Montserrat"/>
              <a:cs typeface="Montserrat"/>
              <a:sym typeface="Montserrat"/>
            </a:endParaRPr>
          </a:p>
          <a:p>
            <a:pPr indent="0" lvl="0" marL="0" rtl="0" algn="l">
              <a:spcBef>
                <a:spcPts val="0"/>
              </a:spcBef>
              <a:spcAft>
                <a:spcPts val="0"/>
              </a:spcAft>
              <a:buNone/>
            </a:pPr>
            <a:r>
              <a:rPr lang="en-GB" sz="1700">
                <a:latin typeface="Montserrat"/>
                <a:ea typeface="Montserrat"/>
                <a:cs typeface="Montserrat"/>
                <a:sym typeface="Montserrat"/>
              </a:rPr>
              <a:t>Lay the blanket on the floor.</a:t>
            </a:r>
            <a:endParaRPr sz="1700">
              <a:latin typeface="Montserrat"/>
              <a:ea typeface="Montserrat"/>
              <a:cs typeface="Montserrat"/>
              <a:sym typeface="Montserrat"/>
            </a:endParaRPr>
          </a:p>
          <a:p>
            <a:pPr indent="0" lvl="0" marL="0" rtl="0" algn="l">
              <a:spcBef>
                <a:spcPts val="0"/>
              </a:spcBef>
              <a:spcAft>
                <a:spcPts val="0"/>
              </a:spcAft>
              <a:buNone/>
            </a:pPr>
            <a:r>
              <a:rPr lang="en-GB" sz="1700">
                <a:latin typeface="Montserrat"/>
                <a:ea typeface="Montserrat"/>
                <a:cs typeface="Montserrat"/>
                <a:sym typeface="Montserrat"/>
              </a:rPr>
              <a:t>Ask your learner to lay down on top of the blanket at one end. </a:t>
            </a:r>
            <a:endParaRPr sz="1700">
              <a:latin typeface="Montserrat"/>
              <a:ea typeface="Montserrat"/>
              <a:cs typeface="Montserrat"/>
              <a:sym typeface="Montserrat"/>
            </a:endParaRPr>
          </a:p>
          <a:p>
            <a:pPr indent="0" lvl="0" marL="0" rtl="0" algn="l">
              <a:spcBef>
                <a:spcPts val="0"/>
              </a:spcBef>
              <a:spcAft>
                <a:spcPts val="0"/>
              </a:spcAft>
              <a:buNone/>
            </a:pPr>
            <a:r>
              <a:rPr lang="en-GB" sz="1700">
                <a:latin typeface="Montserrat"/>
                <a:ea typeface="Montserrat"/>
                <a:cs typeface="Montserrat"/>
                <a:sym typeface="Montserrat"/>
              </a:rPr>
              <a:t>Ensure their head is outside of the blanket. Sing “roll, roll, roll you up, like a sausage roll” to the tune of ‘row, row, row your boat’ as you roll them up one way until they are wrapped in the blanket. </a:t>
            </a:r>
            <a:endParaRPr sz="1700">
              <a:latin typeface="Montserrat"/>
              <a:ea typeface="Montserrat"/>
              <a:cs typeface="Montserrat"/>
              <a:sym typeface="Montserrat"/>
            </a:endParaRPr>
          </a:p>
          <a:p>
            <a:pPr indent="0" lvl="0" marL="0" rtl="0" algn="l">
              <a:spcBef>
                <a:spcPts val="0"/>
              </a:spcBef>
              <a:spcAft>
                <a:spcPts val="0"/>
              </a:spcAft>
              <a:buNone/>
            </a:pPr>
            <a:r>
              <a:rPr lang="en-GB" sz="1700">
                <a:latin typeface="Montserrat"/>
                <a:ea typeface="Montserrat"/>
                <a:cs typeface="Montserrat"/>
                <a:sym typeface="Montserrat"/>
              </a:rPr>
              <a:t>Sing it again as you roll them undone!</a:t>
            </a:r>
            <a:endParaRPr sz="1700">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3"/>
          <p:cNvSpPr txBox="1"/>
          <p:nvPr/>
        </p:nvSpPr>
        <p:spPr>
          <a:xfrm>
            <a:off x="458975" y="2164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GB" sz="1600">
                <a:solidFill>
                  <a:srgbClr val="434343"/>
                </a:solidFill>
                <a:latin typeface="Montserrat"/>
                <a:ea typeface="Montserrat"/>
                <a:cs typeface="Montserrat"/>
                <a:sym typeface="Montserrat"/>
              </a:rPr>
              <a:t>Unit 2- Personal Care</a:t>
            </a:r>
            <a:endParaRPr b="1" sz="1600">
              <a:solidFill>
                <a:srgbClr val="434343"/>
              </a:solidFill>
              <a:latin typeface="Montserrat"/>
              <a:ea typeface="Montserrat"/>
              <a:cs typeface="Montserrat"/>
              <a:sym typeface="Montserrat"/>
            </a:endParaRPr>
          </a:p>
        </p:txBody>
      </p:sp>
      <p:sp>
        <p:nvSpPr>
          <p:cNvPr id="111" name="Google Shape;111;p23"/>
          <p:cNvSpPr txBox="1"/>
          <p:nvPr/>
        </p:nvSpPr>
        <p:spPr>
          <a:xfrm>
            <a:off x="458975" y="599950"/>
            <a:ext cx="3128400" cy="4533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None/>
            </a:pPr>
            <a:r>
              <a:rPr lang="en-GB" sz="1600">
                <a:solidFill>
                  <a:schemeClr val="dk2"/>
                </a:solidFill>
                <a:latin typeface="Montserrat SemiBold"/>
                <a:ea typeface="Montserrat SemiBold"/>
                <a:cs typeface="Montserrat SemiBold"/>
                <a:sym typeface="Montserrat SemiBold"/>
              </a:rPr>
              <a:t>Lesson 1- Five a day</a:t>
            </a:r>
            <a:endParaRPr sz="1600">
              <a:solidFill>
                <a:schemeClr val="dk2"/>
              </a:solidFill>
              <a:latin typeface="Montserrat SemiBold"/>
              <a:ea typeface="Montserrat SemiBold"/>
              <a:cs typeface="Montserrat SemiBold"/>
              <a:sym typeface="Montserrat SemiBold"/>
            </a:endParaRPr>
          </a:p>
        </p:txBody>
      </p:sp>
      <p:sp>
        <p:nvSpPr>
          <p:cNvPr id="112" name="Google Shape;112;p23"/>
          <p:cNvSpPr txBox="1"/>
          <p:nvPr/>
        </p:nvSpPr>
        <p:spPr>
          <a:xfrm>
            <a:off x="458975" y="1155675"/>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None/>
            </a:pPr>
            <a:r>
              <a:rPr lang="en-GB" sz="1600">
                <a:solidFill>
                  <a:srgbClr val="434343"/>
                </a:solidFill>
                <a:latin typeface="Montserrat"/>
                <a:ea typeface="Montserrat"/>
                <a:cs typeface="Montserrat"/>
                <a:sym typeface="Montserrat"/>
              </a:rPr>
              <a:t>Making a healthy smoothie using five fruit and vegetables.</a:t>
            </a:r>
            <a:endParaRPr sz="1600">
              <a:solidFill>
                <a:srgbClr val="434343"/>
              </a:solidFill>
              <a:latin typeface="Montserrat"/>
              <a:ea typeface="Montserrat"/>
              <a:cs typeface="Montserrat"/>
              <a:sym typeface="Montserrat"/>
            </a:endParaRPr>
          </a:p>
        </p:txBody>
      </p:sp>
      <p:sp>
        <p:nvSpPr>
          <p:cNvPr id="113" name="Google Shape;113;p23"/>
          <p:cNvSpPr txBox="1"/>
          <p:nvPr/>
        </p:nvSpPr>
        <p:spPr>
          <a:xfrm>
            <a:off x="4734000" y="447450"/>
            <a:ext cx="3128400" cy="6309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None/>
            </a:pPr>
            <a:r>
              <a:rPr lang="en-GB" sz="1600">
                <a:solidFill>
                  <a:schemeClr val="dk2"/>
                </a:solidFill>
                <a:latin typeface="Montserrat SemiBold"/>
                <a:ea typeface="Montserrat SemiBold"/>
                <a:cs typeface="Montserrat SemiBold"/>
                <a:sym typeface="Montserrat SemiBold"/>
              </a:rPr>
              <a:t>Lesson 2- Morning hygiene routine</a:t>
            </a:r>
            <a:endParaRPr sz="1600">
              <a:solidFill>
                <a:schemeClr val="dk2"/>
              </a:solidFill>
              <a:latin typeface="Montserrat SemiBold"/>
              <a:ea typeface="Montserrat SemiBold"/>
              <a:cs typeface="Montserrat SemiBold"/>
              <a:sym typeface="Montserrat SemiBold"/>
            </a:endParaRPr>
          </a:p>
        </p:txBody>
      </p:sp>
      <p:sp>
        <p:nvSpPr>
          <p:cNvPr id="114" name="Google Shape;114;p23"/>
          <p:cNvSpPr txBox="1"/>
          <p:nvPr/>
        </p:nvSpPr>
        <p:spPr>
          <a:xfrm>
            <a:off x="4734000" y="1155675"/>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None/>
            </a:pPr>
            <a:r>
              <a:rPr lang="en-GB" sz="1600">
                <a:solidFill>
                  <a:srgbClr val="434343"/>
                </a:solidFill>
                <a:latin typeface="Montserrat"/>
                <a:ea typeface="Montserrat"/>
                <a:cs typeface="Montserrat"/>
                <a:sym typeface="Montserrat"/>
              </a:rPr>
              <a:t>Identifying morning hygiene activities and creating a routine.</a:t>
            </a:r>
            <a:endParaRPr sz="1600">
              <a:solidFill>
                <a:srgbClr val="434343"/>
              </a:solidFill>
              <a:latin typeface="Montserrat"/>
              <a:ea typeface="Montserrat"/>
              <a:cs typeface="Montserrat"/>
              <a:sym typeface="Montserrat"/>
            </a:endParaRPr>
          </a:p>
        </p:txBody>
      </p:sp>
      <p:sp>
        <p:nvSpPr>
          <p:cNvPr id="115" name="Google Shape;115;p23"/>
          <p:cNvSpPr txBox="1"/>
          <p:nvPr/>
        </p:nvSpPr>
        <p:spPr>
          <a:xfrm>
            <a:off x="458975" y="1885575"/>
            <a:ext cx="3128400" cy="4533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None/>
            </a:pPr>
            <a:r>
              <a:rPr lang="en-GB" sz="1600">
                <a:solidFill>
                  <a:schemeClr val="dk2"/>
                </a:solidFill>
                <a:latin typeface="Montserrat SemiBold"/>
                <a:ea typeface="Montserrat SemiBold"/>
                <a:cs typeface="Montserrat SemiBold"/>
                <a:sym typeface="Montserrat SemiBold"/>
              </a:rPr>
              <a:t>Lesson 3- Turn taking</a:t>
            </a:r>
            <a:endParaRPr sz="1600">
              <a:solidFill>
                <a:schemeClr val="dk2"/>
              </a:solidFill>
              <a:latin typeface="Montserrat SemiBold"/>
              <a:ea typeface="Montserrat SemiBold"/>
              <a:cs typeface="Montserrat SemiBold"/>
              <a:sym typeface="Montserrat SemiBold"/>
            </a:endParaRPr>
          </a:p>
        </p:txBody>
      </p:sp>
      <p:sp>
        <p:nvSpPr>
          <p:cNvPr id="116" name="Google Shape;116;p23"/>
          <p:cNvSpPr txBox="1"/>
          <p:nvPr/>
        </p:nvSpPr>
        <p:spPr>
          <a:xfrm>
            <a:off x="458975" y="2517500"/>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None/>
            </a:pPr>
            <a:r>
              <a:rPr lang="en-GB" sz="1600">
                <a:solidFill>
                  <a:srgbClr val="434343"/>
                </a:solidFill>
                <a:latin typeface="Montserrat"/>
                <a:ea typeface="Montserrat"/>
                <a:cs typeface="Montserrat"/>
                <a:sym typeface="Montserrat"/>
              </a:rPr>
              <a:t>Games and activity suggestions to encourage turn-taking. </a:t>
            </a:r>
            <a:endParaRPr sz="1600">
              <a:solidFill>
                <a:srgbClr val="434343"/>
              </a:solidFill>
              <a:latin typeface="Montserrat"/>
              <a:ea typeface="Montserrat"/>
              <a:cs typeface="Montserrat"/>
              <a:sym typeface="Montserrat"/>
            </a:endParaRPr>
          </a:p>
        </p:txBody>
      </p:sp>
      <p:sp>
        <p:nvSpPr>
          <p:cNvPr id="117" name="Google Shape;117;p23"/>
          <p:cNvSpPr txBox="1"/>
          <p:nvPr/>
        </p:nvSpPr>
        <p:spPr>
          <a:xfrm>
            <a:off x="4734000" y="1885575"/>
            <a:ext cx="3128400" cy="6309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None/>
            </a:pPr>
            <a:r>
              <a:rPr lang="en-GB" sz="1600">
                <a:solidFill>
                  <a:schemeClr val="dk2"/>
                </a:solidFill>
                <a:latin typeface="Montserrat SemiBold"/>
                <a:ea typeface="Montserrat SemiBold"/>
                <a:cs typeface="Montserrat SemiBold"/>
                <a:sym typeface="Montserrat SemiBold"/>
              </a:rPr>
              <a:t>Lesson 4- Fine/gross motor circuit</a:t>
            </a:r>
            <a:endParaRPr sz="1600">
              <a:solidFill>
                <a:schemeClr val="dk2"/>
              </a:solidFill>
              <a:latin typeface="Montserrat SemiBold"/>
              <a:ea typeface="Montserrat SemiBold"/>
              <a:cs typeface="Montserrat SemiBold"/>
              <a:sym typeface="Montserrat SemiBold"/>
            </a:endParaRPr>
          </a:p>
        </p:txBody>
      </p:sp>
      <p:sp>
        <p:nvSpPr>
          <p:cNvPr id="118" name="Google Shape;118;p23"/>
          <p:cNvSpPr txBox="1"/>
          <p:nvPr/>
        </p:nvSpPr>
        <p:spPr>
          <a:xfrm>
            <a:off x="4734000" y="2593700"/>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None/>
            </a:pPr>
            <a:r>
              <a:rPr lang="en-GB" sz="1600">
                <a:solidFill>
                  <a:srgbClr val="434343"/>
                </a:solidFill>
                <a:latin typeface="Montserrat"/>
                <a:ea typeface="Montserrat"/>
                <a:cs typeface="Montserrat"/>
                <a:sym typeface="Montserrat"/>
              </a:rPr>
              <a:t>Activity suggestions to encourage development of fine and gross motor skills</a:t>
            </a:r>
            <a:endParaRPr sz="1600">
              <a:solidFill>
                <a:srgbClr val="434343"/>
              </a:solidFill>
              <a:latin typeface="Montserrat"/>
              <a:ea typeface="Montserrat"/>
              <a:cs typeface="Montserrat"/>
              <a:sym typeface="Montserrat"/>
            </a:endParaRPr>
          </a:p>
        </p:txBody>
      </p:sp>
      <p:sp>
        <p:nvSpPr>
          <p:cNvPr id="119" name="Google Shape;119;p23"/>
          <p:cNvSpPr txBox="1"/>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GB" sz="800">
                <a:solidFill>
                  <a:schemeClr val="dk2"/>
                </a:solidFill>
                <a:latin typeface="Montserrat Medium"/>
                <a:ea typeface="Montserrat Medium"/>
                <a:cs typeface="Montserrat Medium"/>
                <a:sym typeface="Montserrat Medium"/>
              </a:rPr>
              <a:t>‹#›</a:t>
            </a:fld>
            <a:endParaRPr sz="800">
              <a:solidFill>
                <a:schemeClr val="dk2"/>
              </a:solidFill>
              <a:latin typeface="Montserrat Medium"/>
              <a:ea typeface="Montserrat Medium"/>
              <a:cs typeface="Montserrat Medium"/>
              <a:sym typeface="Montserrat Medium"/>
            </a:endParaRPr>
          </a:p>
        </p:txBody>
      </p:sp>
      <p:sp>
        <p:nvSpPr>
          <p:cNvPr id="120" name="Google Shape;120;p23"/>
          <p:cNvSpPr txBox="1"/>
          <p:nvPr/>
        </p:nvSpPr>
        <p:spPr>
          <a:xfrm>
            <a:off x="458975" y="3257000"/>
            <a:ext cx="3128400" cy="6309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None/>
            </a:pPr>
            <a:r>
              <a:rPr lang="en-GB" sz="1600">
                <a:solidFill>
                  <a:schemeClr val="dk2"/>
                </a:solidFill>
                <a:latin typeface="Montserrat SemiBold"/>
                <a:ea typeface="Montserrat SemiBold"/>
                <a:cs typeface="Montserrat SemiBold"/>
                <a:sym typeface="Montserrat SemiBold"/>
              </a:rPr>
              <a:t>Lesson 5- Managing emotions</a:t>
            </a:r>
            <a:endParaRPr sz="1600">
              <a:solidFill>
                <a:schemeClr val="dk2"/>
              </a:solidFill>
              <a:latin typeface="Montserrat SemiBold"/>
              <a:ea typeface="Montserrat SemiBold"/>
              <a:cs typeface="Montserrat SemiBold"/>
              <a:sym typeface="Montserrat SemiBold"/>
            </a:endParaRPr>
          </a:p>
        </p:txBody>
      </p:sp>
      <p:sp>
        <p:nvSpPr>
          <p:cNvPr id="121" name="Google Shape;121;p23"/>
          <p:cNvSpPr txBox="1"/>
          <p:nvPr/>
        </p:nvSpPr>
        <p:spPr>
          <a:xfrm>
            <a:off x="458975" y="3889100"/>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None/>
            </a:pPr>
            <a:r>
              <a:rPr lang="en-GB" sz="1600">
                <a:solidFill>
                  <a:srgbClr val="434343"/>
                </a:solidFill>
                <a:latin typeface="Montserrat"/>
                <a:ea typeface="Montserrat"/>
                <a:cs typeface="Montserrat"/>
                <a:sym typeface="Montserrat"/>
              </a:rPr>
              <a:t>Recognising familiar emotions and identifying strategies to manage these.</a:t>
            </a:r>
            <a:endParaRPr sz="1600">
              <a:solidFill>
                <a:srgbClr val="434343"/>
              </a:solidFill>
              <a:latin typeface="Montserrat"/>
              <a:ea typeface="Montserrat"/>
              <a:cs typeface="Montserrat"/>
              <a:sym typeface="Montserrat"/>
            </a:endParaRPr>
          </a:p>
        </p:txBody>
      </p:sp>
      <p:sp>
        <p:nvSpPr>
          <p:cNvPr id="122" name="Google Shape;122;p23"/>
          <p:cNvSpPr txBox="1"/>
          <p:nvPr/>
        </p:nvSpPr>
        <p:spPr>
          <a:xfrm>
            <a:off x="4734000" y="3638175"/>
            <a:ext cx="3128400" cy="4533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None/>
            </a:pPr>
            <a:r>
              <a:rPr lang="en-GB" sz="1600">
                <a:solidFill>
                  <a:schemeClr val="dk2"/>
                </a:solidFill>
                <a:latin typeface="Montserrat SemiBold"/>
                <a:ea typeface="Montserrat SemiBold"/>
                <a:cs typeface="Montserrat SemiBold"/>
                <a:sym typeface="Montserrat SemiBold"/>
              </a:rPr>
              <a:t>Lesson 6- How to relax</a:t>
            </a:r>
            <a:endParaRPr sz="1600">
              <a:solidFill>
                <a:schemeClr val="dk2"/>
              </a:solidFill>
              <a:latin typeface="Montserrat SemiBold"/>
              <a:ea typeface="Montserrat SemiBold"/>
              <a:cs typeface="Montserrat SemiBold"/>
              <a:sym typeface="Montserrat SemiBold"/>
            </a:endParaRPr>
          </a:p>
        </p:txBody>
      </p:sp>
      <p:sp>
        <p:nvSpPr>
          <p:cNvPr id="123" name="Google Shape;123;p23"/>
          <p:cNvSpPr txBox="1"/>
          <p:nvPr/>
        </p:nvSpPr>
        <p:spPr>
          <a:xfrm>
            <a:off x="4734000" y="4117700"/>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None/>
            </a:pPr>
            <a:r>
              <a:rPr lang="en-GB" sz="1600">
                <a:solidFill>
                  <a:srgbClr val="434343"/>
                </a:solidFill>
                <a:latin typeface="Montserrat"/>
                <a:ea typeface="Montserrat"/>
                <a:cs typeface="Montserrat"/>
                <a:sym typeface="Montserrat"/>
              </a:rPr>
              <a:t>Activity suggestions to learn how to relax and self regulate. </a:t>
            </a:r>
            <a:endParaRPr sz="1600">
              <a:solidFill>
                <a:srgbClr val="434343"/>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41"/>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331" name="Google Shape;331;p41"/>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SzPts val="2200"/>
              <a:buNone/>
            </a:pPr>
            <a:r>
              <a:rPr lang="en-GB">
                <a:solidFill>
                  <a:schemeClr val="dk2"/>
                </a:solidFill>
              </a:rPr>
              <a:t>Calming example activity 2</a:t>
            </a:r>
            <a:endParaRPr>
              <a:solidFill>
                <a:schemeClr val="dk2"/>
              </a:solidFill>
            </a:endParaRPr>
          </a:p>
          <a:p>
            <a:pPr indent="0" lvl="0" marL="0" rtl="0" algn="l">
              <a:lnSpc>
                <a:spcPct val="115000"/>
              </a:lnSpc>
              <a:spcBef>
                <a:spcPts val="0"/>
              </a:spcBef>
              <a:spcAft>
                <a:spcPts val="0"/>
              </a:spcAft>
              <a:buSzPts val="2200"/>
              <a:buNone/>
            </a:pPr>
            <a:r>
              <a:t/>
            </a:r>
            <a:endParaRPr>
              <a:solidFill>
                <a:schemeClr val="dk2"/>
              </a:solidFill>
            </a:endParaRPr>
          </a:p>
        </p:txBody>
      </p:sp>
      <p:sp>
        <p:nvSpPr>
          <p:cNvPr id="332" name="Google Shape;332;p41"/>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SzPts val="1600"/>
              <a:buNone/>
            </a:pPr>
            <a:r>
              <a:t/>
            </a:r>
            <a:endParaRPr>
              <a:solidFill>
                <a:srgbClr val="FF0000"/>
              </a:solidFill>
            </a:endParaRPr>
          </a:p>
          <a:p>
            <a:pPr indent="0" lvl="0" marL="0" rtl="0" algn="l">
              <a:spcBef>
                <a:spcPts val="0"/>
              </a:spcBef>
              <a:spcAft>
                <a:spcPts val="0"/>
              </a:spcAft>
              <a:buSzPts val="1600"/>
              <a:buNone/>
            </a:pPr>
            <a:r>
              <a:t/>
            </a:r>
            <a:endParaRPr>
              <a:solidFill>
                <a:srgbClr val="FF0000"/>
              </a:solidFill>
            </a:endParaRPr>
          </a:p>
          <a:p>
            <a:pPr indent="0" lvl="0" marL="0" rtl="0" algn="l">
              <a:lnSpc>
                <a:spcPct val="130000"/>
              </a:lnSpc>
              <a:spcBef>
                <a:spcPts val="0"/>
              </a:spcBef>
              <a:spcAft>
                <a:spcPts val="0"/>
              </a:spcAft>
              <a:buSzPts val="1600"/>
              <a:buNone/>
            </a:pPr>
            <a:r>
              <a:t/>
            </a:r>
            <a:endParaRPr/>
          </a:p>
        </p:txBody>
      </p:sp>
      <p:sp>
        <p:nvSpPr>
          <p:cNvPr id="333" name="Google Shape;333;p41"/>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solidFill>
                  <a:schemeClr val="dk2"/>
                </a:solidFill>
              </a:rPr>
              <a:t>‹#›</a:t>
            </a:fld>
            <a:endParaRPr>
              <a:solidFill>
                <a:schemeClr val="dk2"/>
              </a:solidFill>
            </a:endParaRPr>
          </a:p>
        </p:txBody>
      </p:sp>
      <p:sp>
        <p:nvSpPr>
          <p:cNvPr id="334" name="Google Shape;334;p41"/>
          <p:cNvSpPr txBox="1"/>
          <p:nvPr/>
        </p:nvSpPr>
        <p:spPr>
          <a:xfrm>
            <a:off x="429950" y="4122725"/>
            <a:ext cx="7485900" cy="3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Montserrat"/>
                <a:ea typeface="Montserrat"/>
                <a:cs typeface="Montserrat"/>
                <a:sym typeface="Montserrat"/>
              </a:rPr>
              <a:t>You will need: A box or deep tray, uncooked rice, small toys or plastic animals</a:t>
            </a:r>
            <a:endParaRPr>
              <a:latin typeface="Montserrat"/>
              <a:ea typeface="Montserrat"/>
              <a:cs typeface="Montserrat"/>
              <a:sym typeface="Montserrat"/>
            </a:endParaRPr>
          </a:p>
        </p:txBody>
      </p:sp>
      <p:sp>
        <p:nvSpPr>
          <p:cNvPr id="335" name="Google Shape;335;p41"/>
          <p:cNvSpPr/>
          <p:nvPr/>
        </p:nvSpPr>
        <p:spPr>
          <a:xfrm rot="10800000">
            <a:off x="8495850" y="230750"/>
            <a:ext cx="473100" cy="793200"/>
          </a:xfrm>
          <a:prstGeom prst="upArrow">
            <a:avLst>
              <a:gd fmla="val 50000" name="adj1"/>
              <a:gd fmla="val 50000" name="adj2"/>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6" name="Google Shape;336;p41"/>
          <p:cNvPicPr preferRelativeResize="0"/>
          <p:nvPr/>
        </p:nvPicPr>
        <p:blipFill rotWithShape="1">
          <a:blip r:embed="rId3">
            <a:alphaModFix/>
          </a:blip>
          <a:srcRect b="0" l="14234" r="13401" t="5962"/>
          <a:stretch/>
        </p:blipFill>
        <p:spPr>
          <a:xfrm>
            <a:off x="211500" y="1458512"/>
            <a:ext cx="2321525" cy="2007750"/>
          </a:xfrm>
          <a:prstGeom prst="rect">
            <a:avLst/>
          </a:prstGeom>
          <a:noFill/>
          <a:ln>
            <a:noFill/>
          </a:ln>
        </p:spPr>
      </p:pic>
      <p:pic>
        <p:nvPicPr>
          <p:cNvPr id="337" name="Google Shape;337;p41"/>
          <p:cNvPicPr preferRelativeResize="0"/>
          <p:nvPr/>
        </p:nvPicPr>
        <p:blipFill rotWithShape="1">
          <a:blip r:embed="rId4">
            <a:alphaModFix/>
          </a:blip>
          <a:srcRect b="6685" l="5104" r="5808" t="6372"/>
          <a:stretch/>
        </p:blipFill>
        <p:spPr>
          <a:xfrm>
            <a:off x="3049700" y="1384750"/>
            <a:ext cx="2246400" cy="2155277"/>
          </a:xfrm>
          <a:prstGeom prst="rect">
            <a:avLst/>
          </a:prstGeom>
          <a:noFill/>
          <a:ln>
            <a:noFill/>
          </a:ln>
        </p:spPr>
      </p:pic>
      <p:pic>
        <p:nvPicPr>
          <p:cNvPr id="338" name="Google Shape;338;p41"/>
          <p:cNvPicPr preferRelativeResize="0"/>
          <p:nvPr/>
        </p:nvPicPr>
        <p:blipFill>
          <a:blip r:embed="rId5">
            <a:alphaModFix/>
          </a:blip>
          <a:stretch>
            <a:fillRect/>
          </a:stretch>
        </p:blipFill>
        <p:spPr>
          <a:xfrm>
            <a:off x="5743075" y="1403212"/>
            <a:ext cx="3051624" cy="21552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2"/>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344" name="Google Shape;344;p42"/>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SzPts val="2200"/>
              <a:buNone/>
            </a:pPr>
            <a:r>
              <a:rPr lang="en-GB">
                <a:solidFill>
                  <a:schemeClr val="dk2"/>
                </a:solidFill>
              </a:rPr>
              <a:t>Calming example activity 2</a:t>
            </a:r>
            <a:endParaRPr>
              <a:solidFill>
                <a:schemeClr val="dk2"/>
              </a:solidFill>
            </a:endParaRPr>
          </a:p>
          <a:p>
            <a:pPr indent="0" lvl="0" marL="0" rtl="0" algn="l">
              <a:lnSpc>
                <a:spcPct val="115000"/>
              </a:lnSpc>
              <a:spcBef>
                <a:spcPts val="0"/>
              </a:spcBef>
              <a:spcAft>
                <a:spcPts val="0"/>
              </a:spcAft>
              <a:buSzPts val="2200"/>
              <a:buNone/>
            </a:pPr>
            <a:r>
              <a:t/>
            </a:r>
            <a:endParaRPr>
              <a:solidFill>
                <a:schemeClr val="dk2"/>
              </a:solidFill>
            </a:endParaRPr>
          </a:p>
        </p:txBody>
      </p:sp>
      <p:sp>
        <p:nvSpPr>
          <p:cNvPr id="345" name="Google Shape;345;p42"/>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SzPts val="1600"/>
              <a:buNone/>
            </a:pPr>
            <a:r>
              <a:t/>
            </a:r>
            <a:endParaRPr sz="1700"/>
          </a:p>
          <a:p>
            <a:pPr indent="0" lvl="0" marL="0" rtl="0" algn="l">
              <a:spcBef>
                <a:spcPts val="0"/>
              </a:spcBef>
              <a:spcAft>
                <a:spcPts val="0"/>
              </a:spcAft>
              <a:buSzPts val="1600"/>
              <a:buNone/>
            </a:pPr>
            <a:r>
              <a:rPr lang="en-GB" sz="1700"/>
              <a:t>For this activity, fill a box or tray with uncooked rice and let your learner explore it by putting their hands in. </a:t>
            </a:r>
            <a:endParaRPr sz="1700"/>
          </a:p>
          <a:p>
            <a:pPr indent="0" lvl="0" marL="0" rtl="0" algn="l">
              <a:spcBef>
                <a:spcPts val="0"/>
              </a:spcBef>
              <a:spcAft>
                <a:spcPts val="0"/>
              </a:spcAft>
              <a:buSzPts val="1600"/>
              <a:buNone/>
            </a:pPr>
            <a:r>
              <a:rPr lang="en-GB" sz="1700"/>
              <a:t>You could hide small toys or plastic animals in the rice so that your learner has to search for them and retrieve them.</a:t>
            </a:r>
            <a:endParaRPr sz="1700"/>
          </a:p>
          <a:p>
            <a:pPr indent="0" lvl="0" marL="0" rtl="0" algn="l">
              <a:lnSpc>
                <a:spcPct val="130000"/>
              </a:lnSpc>
              <a:spcBef>
                <a:spcPts val="0"/>
              </a:spcBef>
              <a:spcAft>
                <a:spcPts val="0"/>
              </a:spcAft>
              <a:buSzPts val="1600"/>
              <a:buNone/>
            </a:pPr>
            <a:r>
              <a:t/>
            </a:r>
            <a:endParaRPr/>
          </a:p>
        </p:txBody>
      </p:sp>
      <p:sp>
        <p:nvSpPr>
          <p:cNvPr id="346" name="Google Shape;346;p42"/>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solidFill>
                  <a:schemeClr val="dk2"/>
                </a:solidFill>
              </a:rPr>
              <a:t>‹#›</a:t>
            </a:fld>
            <a:endParaRPr>
              <a:solidFill>
                <a:schemeClr val="dk2"/>
              </a:solidFill>
            </a:endParaRPr>
          </a:p>
        </p:txBody>
      </p:sp>
      <p:sp>
        <p:nvSpPr>
          <p:cNvPr id="347" name="Google Shape;347;p42"/>
          <p:cNvSpPr txBox="1"/>
          <p:nvPr/>
        </p:nvSpPr>
        <p:spPr>
          <a:xfrm>
            <a:off x="429950" y="4122725"/>
            <a:ext cx="7485900" cy="37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Montserrat"/>
                <a:ea typeface="Montserrat"/>
                <a:cs typeface="Montserrat"/>
                <a:sym typeface="Montserrat"/>
              </a:rPr>
              <a:t>You will need: A box or deep tray, uncooked rice, small toys or plastic animals</a:t>
            </a:r>
            <a:endParaRPr>
              <a:latin typeface="Montserrat"/>
              <a:ea typeface="Montserrat"/>
              <a:cs typeface="Montserrat"/>
              <a:sym typeface="Montserrat"/>
            </a:endParaRPr>
          </a:p>
        </p:txBody>
      </p:sp>
      <p:sp>
        <p:nvSpPr>
          <p:cNvPr id="348" name="Google Shape;348;p42"/>
          <p:cNvSpPr/>
          <p:nvPr/>
        </p:nvSpPr>
        <p:spPr>
          <a:xfrm rot="10800000">
            <a:off x="8495850" y="230750"/>
            <a:ext cx="473100" cy="793200"/>
          </a:xfrm>
          <a:prstGeom prst="upArrow">
            <a:avLst>
              <a:gd fmla="val 50000" name="adj1"/>
              <a:gd fmla="val 50000" name="adj2"/>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43"/>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354" name="Google Shape;354;p43"/>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Creating a choice board</a:t>
            </a:r>
            <a:endParaRPr>
              <a:solidFill>
                <a:schemeClr val="dk2"/>
              </a:solidFill>
            </a:endParaRPr>
          </a:p>
        </p:txBody>
      </p:sp>
      <p:sp>
        <p:nvSpPr>
          <p:cNvPr id="355" name="Google Shape;355;p43"/>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solidFill>
                  <a:schemeClr val="dk2"/>
                </a:solidFill>
              </a:rPr>
              <a:t>‹#›</a:t>
            </a:fld>
            <a:endParaRPr>
              <a:solidFill>
                <a:schemeClr val="dk2"/>
              </a:solidFill>
            </a:endParaRPr>
          </a:p>
        </p:txBody>
      </p:sp>
      <p:pic>
        <p:nvPicPr>
          <p:cNvPr id="356" name="Google Shape;356;p43"/>
          <p:cNvPicPr preferRelativeResize="0"/>
          <p:nvPr/>
        </p:nvPicPr>
        <p:blipFill>
          <a:blip r:embed="rId3">
            <a:alphaModFix/>
          </a:blip>
          <a:stretch>
            <a:fillRect/>
          </a:stretch>
        </p:blipFill>
        <p:spPr>
          <a:xfrm rot="-5400000">
            <a:off x="3864451" y="174625"/>
            <a:ext cx="4037100" cy="5382800"/>
          </a:xfrm>
          <a:prstGeom prst="rect">
            <a:avLst/>
          </a:prstGeom>
          <a:noFill/>
          <a:ln>
            <a:noFill/>
          </a:ln>
        </p:spPr>
      </p:pic>
      <p:sp>
        <p:nvSpPr>
          <p:cNvPr id="357" name="Google Shape;357;p43"/>
          <p:cNvSpPr txBox="1"/>
          <p:nvPr/>
        </p:nvSpPr>
        <p:spPr>
          <a:xfrm>
            <a:off x="3191750" y="4884575"/>
            <a:ext cx="6106800" cy="3000000"/>
          </a:xfrm>
          <a:prstGeom prst="rect">
            <a:avLst/>
          </a:prstGeom>
          <a:no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GB" sz="1000">
                <a:solidFill>
                  <a:srgbClr val="1D1C1D"/>
                </a:solidFill>
                <a:latin typeface="Montserrat"/>
                <a:ea typeface="Montserrat"/>
                <a:cs typeface="Montserrat"/>
                <a:sym typeface="Montserrat"/>
              </a:rPr>
              <a:t>Image teacher’s own</a:t>
            </a:r>
            <a:endParaRPr sz="1600"/>
          </a:p>
        </p:txBody>
      </p:sp>
      <p:sp>
        <p:nvSpPr>
          <p:cNvPr id="358" name="Google Shape;358;p43"/>
          <p:cNvSpPr txBox="1"/>
          <p:nvPr/>
        </p:nvSpPr>
        <p:spPr>
          <a:xfrm>
            <a:off x="63050" y="847475"/>
            <a:ext cx="3128700" cy="3836700"/>
          </a:xfrm>
          <a:prstGeom prst="rect">
            <a:avLst/>
          </a:prstGeom>
          <a:noFill/>
          <a:ln>
            <a:noFill/>
          </a:ln>
        </p:spPr>
        <p:txBody>
          <a:bodyPr anchorCtr="0" anchor="t" bIns="91425" lIns="91425" spcFirstLastPara="1" rIns="91425" wrap="square" tIns="91425">
            <a:noAutofit/>
          </a:bodyPr>
          <a:lstStyle/>
          <a:p>
            <a:pPr indent="0" lvl="0" marL="0" rtl="0" algn="l">
              <a:lnSpc>
                <a:spcPct val="130000"/>
              </a:lnSpc>
              <a:spcBef>
                <a:spcPts val="0"/>
              </a:spcBef>
              <a:spcAft>
                <a:spcPts val="0"/>
              </a:spcAft>
              <a:buNone/>
            </a:pPr>
            <a:r>
              <a:rPr lang="en-GB" sz="1600">
                <a:latin typeface="Montserrat"/>
                <a:ea typeface="Montserrat"/>
                <a:cs typeface="Montserrat"/>
                <a:sym typeface="Montserrat"/>
              </a:rPr>
              <a:t>After you have tried some different relaxing activities, either calming or alerting, and have spoken to your learner’s teacher or Occupational Therapist, make a choice board with different options for your learner to choose from when taking a relaxation break. You could draw or write the different choices.</a:t>
            </a:r>
            <a:endParaRPr sz="1600">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44"/>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SzPts val="2200"/>
              <a:buNone/>
            </a:pPr>
            <a:r>
              <a:rPr lang="en-GB">
                <a:solidFill>
                  <a:schemeClr val="dk2"/>
                </a:solidFill>
              </a:rPr>
              <a:t>Independent Living: Personal Care</a:t>
            </a:r>
            <a:endParaRPr>
              <a:solidFill>
                <a:schemeClr val="dk2"/>
              </a:solidFill>
            </a:endParaRPr>
          </a:p>
          <a:p>
            <a:pPr indent="0" lvl="0" marL="0" rtl="0" algn="l">
              <a:lnSpc>
                <a:spcPct val="115000"/>
              </a:lnSpc>
              <a:spcBef>
                <a:spcPts val="0"/>
              </a:spcBef>
              <a:spcAft>
                <a:spcPts val="0"/>
              </a:spcAft>
              <a:buSzPts val="2200"/>
              <a:buNone/>
            </a:pPr>
            <a:r>
              <a:t/>
            </a:r>
            <a:endParaRPr>
              <a:solidFill>
                <a:schemeClr val="dk2"/>
              </a:solidFill>
            </a:endParaRPr>
          </a:p>
        </p:txBody>
      </p:sp>
      <p:sp>
        <p:nvSpPr>
          <p:cNvPr id="364" name="Google Shape;364;p44"/>
          <p:cNvSpPr txBox="1"/>
          <p:nvPr>
            <p:ph idx="1" type="body"/>
          </p:nvPr>
        </p:nvSpPr>
        <p:spPr>
          <a:xfrm>
            <a:off x="453200" y="971725"/>
            <a:ext cx="8231700" cy="4674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SzPts val="1600"/>
              <a:buNone/>
            </a:pPr>
            <a:r>
              <a:rPr lang="en-GB"/>
              <a:t>How to relax</a:t>
            </a:r>
            <a:endParaRPr/>
          </a:p>
        </p:txBody>
      </p:sp>
      <p:sp>
        <p:nvSpPr>
          <p:cNvPr id="365" name="Google Shape;365;p44"/>
          <p:cNvSpPr txBox="1"/>
          <p:nvPr>
            <p:ph idx="2" type="subTitle"/>
          </p:nvPr>
        </p:nvSpPr>
        <p:spPr>
          <a:xfrm>
            <a:off x="458975" y="1494275"/>
            <a:ext cx="2585400" cy="4365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a:solidFill>
                  <a:schemeClr val="dk2"/>
                </a:solidFill>
              </a:rPr>
              <a:t>Make it easier</a:t>
            </a:r>
            <a:endParaRPr>
              <a:solidFill>
                <a:schemeClr val="dk2"/>
              </a:solidFill>
            </a:endParaRPr>
          </a:p>
        </p:txBody>
      </p:sp>
      <p:sp>
        <p:nvSpPr>
          <p:cNvPr id="366" name="Google Shape;366;p44"/>
          <p:cNvSpPr txBox="1"/>
          <p:nvPr>
            <p:ph idx="3" type="body"/>
          </p:nvPr>
        </p:nvSpPr>
        <p:spPr>
          <a:xfrm>
            <a:off x="458975" y="2051276"/>
            <a:ext cx="2585400" cy="23685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15000"/>
              </a:lnSpc>
              <a:spcBef>
                <a:spcPts val="0"/>
              </a:spcBef>
              <a:spcAft>
                <a:spcPts val="600"/>
              </a:spcAft>
              <a:buSzPts val="1200"/>
              <a:buNone/>
            </a:pPr>
            <a:r>
              <a:rPr lang="en-GB" sz="1600"/>
              <a:t>Help your learner e</a:t>
            </a:r>
            <a:r>
              <a:rPr lang="en-GB" sz="1600"/>
              <a:t>xplore the internet for sensory strategy ideas both calming and alerting. </a:t>
            </a:r>
            <a:endParaRPr sz="1600"/>
          </a:p>
        </p:txBody>
      </p:sp>
      <p:sp>
        <p:nvSpPr>
          <p:cNvPr id="367" name="Google Shape;367;p44"/>
          <p:cNvSpPr txBox="1"/>
          <p:nvPr>
            <p:ph idx="4" type="subTitle"/>
          </p:nvPr>
        </p:nvSpPr>
        <p:spPr>
          <a:xfrm>
            <a:off x="3279300" y="1494275"/>
            <a:ext cx="2585400" cy="4365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a:solidFill>
                  <a:schemeClr val="dk2"/>
                </a:solidFill>
              </a:rPr>
              <a:t>Make it harder</a:t>
            </a:r>
            <a:endParaRPr>
              <a:solidFill>
                <a:schemeClr val="dk2"/>
              </a:solidFill>
            </a:endParaRPr>
          </a:p>
        </p:txBody>
      </p:sp>
      <p:sp>
        <p:nvSpPr>
          <p:cNvPr id="368" name="Google Shape;368;p44"/>
          <p:cNvSpPr txBox="1"/>
          <p:nvPr>
            <p:ph idx="5" type="body"/>
          </p:nvPr>
        </p:nvSpPr>
        <p:spPr>
          <a:xfrm>
            <a:off x="3279300" y="2051276"/>
            <a:ext cx="2585400" cy="23685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15000"/>
              </a:lnSpc>
              <a:spcBef>
                <a:spcPts val="0"/>
              </a:spcBef>
              <a:spcAft>
                <a:spcPts val="0"/>
              </a:spcAft>
              <a:buNone/>
            </a:pPr>
            <a:r>
              <a:rPr lang="en-GB" sz="1600"/>
              <a:t>Create a ‘break plan’ to go with the choice board. Link the activities to feelings e.g. if I am feeling over excited….I can jump on the trampoline for 10 minutes. </a:t>
            </a:r>
            <a:endParaRPr sz="1600"/>
          </a:p>
        </p:txBody>
      </p:sp>
      <p:sp>
        <p:nvSpPr>
          <p:cNvPr id="369" name="Google Shape;369;p44"/>
          <p:cNvSpPr txBox="1"/>
          <p:nvPr>
            <p:ph idx="6" type="subTitle"/>
          </p:nvPr>
        </p:nvSpPr>
        <p:spPr>
          <a:xfrm>
            <a:off x="6099625" y="1494275"/>
            <a:ext cx="2585400" cy="4365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a:solidFill>
                  <a:schemeClr val="dk2"/>
                </a:solidFill>
              </a:rPr>
              <a:t>More ideas</a:t>
            </a:r>
            <a:endParaRPr>
              <a:solidFill>
                <a:schemeClr val="dk2"/>
              </a:solidFill>
            </a:endParaRPr>
          </a:p>
        </p:txBody>
      </p:sp>
      <p:sp>
        <p:nvSpPr>
          <p:cNvPr id="370" name="Google Shape;370;p44"/>
          <p:cNvSpPr txBox="1"/>
          <p:nvPr>
            <p:ph idx="7" type="body"/>
          </p:nvPr>
        </p:nvSpPr>
        <p:spPr>
          <a:xfrm>
            <a:off x="6099625" y="2051276"/>
            <a:ext cx="2585400" cy="23685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15000"/>
              </a:lnSpc>
              <a:spcBef>
                <a:spcPts val="0"/>
              </a:spcBef>
              <a:spcAft>
                <a:spcPts val="600"/>
              </a:spcAft>
              <a:buSzPts val="1200"/>
              <a:buNone/>
            </a:pPr>
            <a:r>
              <a:rPr lang="en-GB" sz="1600"/>
              <a:t>Speak to your learner’s teacher or Occupational Therapist for support with specific alerting and calming activities to support with relaxation. </a:t>
            </a:r>
            <a:endParaRPr sz="1600"/>
          </a:p>
        </p:txBody>
      </p:sp>
      <p:sp>
        <p:nvSpPr>
          <p:cNvPr id="371" name="Google Shape;371;p44"/>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solidFill>
                  <a:schemeClr val="dk2"/>
                </a:solidFill>
              </a:rPr>
              <a:t>‹#›</a:t>
            </a:fld>
            <a:endParaRPr>
              <a:solidFill>
                <a:schemeClr val="dk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45"/>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377" name="Google Shape;377;p45"/>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SzPts val="2200"/>
              <a:buNone/>
            </a:pPr>
            <a:r>
              <a:rPr lang="en-GB">
                <a:solidFill>
                  <a:schemeClr val="dk2"/>
                </a:solidFill>
              </a:rPr>
              <a:t>Further Learning with Oak National</a:t>
            </a:r>
            <a:endParaRPr>
              <a:solidFill>
                <a:schemeClr val="dk2"/>
              </a:solidFill>
            </a:endParaRPr>
          </a:p>
          <a:p>
            <a:pPr indent="0" lvl="0" marL="0" rtl="0" algn="l">
              <a:lnSpc>
                <a:spcPct val="115000"/>
              </a:lnSpc>
              <a:spcBef>
                <a:spcPts val="0"/>
              </a:spcBef>
              <a:spcAft>
                <a:spcPts val="0"/>
              </a:spcAft>
              <a:buSzPts val="2200"/>
              <a:buNone/>
            </a:pPr>
            <a:r>
              <a:t/>
            </a:r>
            <a:endParaRPr>
              <a:solidFill>
                <a:schemeClr val="dk2"/>
              </a:solidFill>
            </a:endParaRPr>
          </a:p>
        </p:txBody>
      </p:sp>
      <p:sp>
        <p:nvSpPr>
          <p:cNvPr id="378" name="Google Shape;378;p45"/>
          <p:cNvSpPr txBox="1"/>
          <p:nvPr>
            <p:ph idx="1" type="body"/>
          </p:nvPr>
        </p:nvSpPr>
        <p:spPr>
          <a:xfrm>
            <a:off x="458975" y="1285750"/>
            <a:ext cx="8226000" cy="2981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GB"/>
              <a:t>Independent Living:</a:t>
            </a:r>
            <a:endParaRPr/>
          </a:p>
          <a:p>
            <a:pPr indent="-330200" lvl="0" marL="457200" rtl="0" algn="l">
              <a:spcBef>
                <a:spcPts val="0"/>
              </a:spcBef>
              <a:spcAft>
                <a:spcPts val="0"/>
              </a:spcAft>
              <a:buSzPts val="1600"/>
              <a:buChar char="●"/>
            </a:pPr>
            <a:r>
              <a:rPr lang="en-GB"/>
              <a:t>Building Understanding- How to relax (Unit 2)</a:t>
            </a:r>
            <a:endParaRPr/>
          </a:p>
          <a:p>
            <a:pPr indent="-330200" lvl="0" marL="457200" rtl="0" algn="l">
              <a:spcBef>
                <a:spcPts val="0"/>
              </a:spcBef>
              <a:spcAft>
                <a:spcPts val="0"/>
              </a:spcAft>
              <a:buSzPts val="1600"/>
              <a:buChar char="●"/>
            </a:pPr>
            <a:r>
              <a:rPr lang="en-GB"/>
              <a:t>Applying Learning- Managing feelings (Unit 2)</a:t>
            </a:r>
            <a:endParaRPr/>
          </a:p>
          <a:p>
            <a:pPr indent="-330200" lvl="0" marL="457200" rtl="0" algn="l">
              <a:spcBef>
                <a:spcPts val="0"/>
              </a:spcBef>
              <a:spcAft>
                <a:spcPts val="0"/>
              </a:spcAft>
              <a:buSzPts val="1600"/>
              <a:buChar char="●"/>
            </a:pPr>
            <a:r>
              <a:rPr lang="en-GB"/>
              <a:t>Applying Learning- Balanced leisure activities (Unit 2)</a:t>
            </a:r>
            <a:endParaRPr/>
          </a:p>
          <a:p>
            <a:pPr indent="0" lvl="0" marL="457200" rtl="0" algn="l">
              <a:spcBef>
                <a:spcPts val="0"/>
              </a:spcBef>
              <a:spcAft>
                <a:spcPts val="0"/>
              </a:spcAft>
              <a:buNone/>
            </a:pPr>
            <a:r>
              <a:t/>
            </a:r>
            <a:endParaRPr/>
          </a:p>
          <a:p>
            <a:pPr indent="0" lvl="0" marL="0" rtl="0" algn="l">
              <a:spcBef>
                <a:spcPts val="0"/>
              </a:spcBef>
              <a:spcAft>
                <a:spcPts val="0"/>
              </a:spcAft>
              <a:buNone/>
            </a:pPr>
            <a:r>
              <a:rPr lang="en-GB"/>
              <a:t>Communication and Language:</a:t>
            </a:r>
            <a:endParaRPr/>
          </a:p>
          <a:p>
            <a:pPr indent="-330200" lvl="0" marL="457200" rtl="0" algn="l">
              <a:spcBef>
                <a:spcPts val="0"/>
              </a:spcBef>
              <a:spcAft>
                <a:spcPts val="0"/>
              </a:spcAft>
              <a:buSzPts val="1600"/>
              <a:buChar char="●"/>
            </a:pPr>
            <a:r>
              <a:rPr lang="en-GB"/>
              <a:t>Building Understanding/Applying Learning- Our World (Unit 5)</a:t>
            </a:r>
            <a:endParaRPr/>
          </a:p>
          <a:p>
            <a:pPr indent="0" lvl="0" marL="0" rtl="0" algn="l">
              <a:lnSpc>
                <a:spcPct val="130000"/>
              </a:lnSpc>
              <a:spcBef>
                <a:spcPts val="0"/>
              </a:spcBef>
              <a:spcAft>
                <a:spcPts val="0"/>
              </a:spcAft>
              <a:buNone/>
            </a:pPr>
            <a:r>
              <a:t/>
            </a:r>
            <a:endParaRPr/>
          </a:p>
          <a:p>
            <a:pPr indent="0" lvl="0" marL="0" rtl="0" algn="l">
              <a:lnSpc>
                <a:spcPct val="130000"/>
              </a:lnSpc>
              <a:spcBef>
                <a:spcPts val="0"/>
              </a:spcBef>
              <a:spcAft>
                <a:spcPts val="0"/>
              </a:spcAft>
              <a:buSzPts val="1600"/>
              <a:buNone/>
            </a:pPr>
            <a:r>
              <a:rPr lang="en-GB"/>
              <a:t>Occupational Therapy:</a:t>
            </a:r>
            <a:endParaRPr/>
          </a:p>
          <a:p>
            <a:pPr indent="-330200" lvl="0" marL="457200" rtl="0" algn="l">
              <a:lnSpc>
                <a:spcPct val="130000"/>
              </a:lnSpc>
              <a:spcBef>
                <a:spcPts val="0"/>
              </a:spcBef>
              <a:spcAft>
                <a:spcPts val="0"/>
              </a:spcAft>
              <a:buSzPts val="1600"/>
              <a:buChar char="●"/>
            </a:pPr>
            <a:r>
              <a:rPr lang="en-GB"/>
              <a:t>Gross Motor Skills (Unit 1)</a:t>
            </a:r>
            <a:endParaRPr/>
          </a:p>
        </p:txBody>
      </p:sp>
      <p:sp>
        <p:nvSpPr>
          <p:cNvPr id="379" name="Google Shape;379;p45"/>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solidFill>
                  <a:schemeClr val="dk2"/>
                </a:solidFill>
              </a:rPr>
              <a:t>‹#›</a:t>
            </a:fld>
            <a:endParaRPr>
              <a:solidFill>
                <a:schemeClr val="dk2"/>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46"/>
          <p:cNvSpPr txBox="1"/>
          <p:nvPr>
            <p:ph type="title"/>
          </p:nvPr>
        </p:nvSpPr>
        <p:spPr>
          <a:xfrm>
            <a:off x="458975" y="445025"/>
            <a:ext cx="8226000" cy="81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References</a:t>
            </a:r>
            <a:endParaRPr>
              <a:solidFill>
                <a:schemeClr val="dk2"/>
              </a:solidFill>
            </a:endParaRPr>
          </a:p>
        </p:txBody>
      </p:sp>
      <p:sp>
        <p:nvSpPr>
          <p:cNvPr id="385" name="Google Shape;385;p46"/>
          <p:cNvSpPr txBox="1"/>
          <p:nvPr>
            <p:ph idx="1" type="body"/>
          </p:nvPr>
        </p:nvSpPr>
        <p:spPr>
          <a:xfrm>
            <a:off x="458975" y="1438150"/>
            <a:ext cx="8226000" cy="298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100">
                <a:solidFill>
                  <a:srgbClr val="000000"/>
                </a:solidFill>
              </a:rPr>
              <a:t>Slide 11- Guy doing push up, Pikrepo / Man running, Pxfuel / One man’s dance party, Cynthia D’Amour / Man on trampoline, Fake brothers productions / Carrying books in Peckham library, Libraries Taskforce, Wikimedia Commons / 365 Days of Happiness: Tall glass of ice-cold water, Jade, Flickr Attribution-NonCommercial-ShareAlike 2.0 Generic (CC BY-NC-SA 2.0)</a:t>
            </a:r>
            <a:endParaRPr sz="1100">
              <a:solidFill>
                <a:srgbClr val="000000"/>
              </a:solidFill>
            </a:endParaRPr>
          </a:p>
          <a:p>
            <a:pPr indent="0" lvl="0" marL="0" rtl="0" algn="l">
              <a:spcBef>
                <a:spcPts val="0"/>
              </a:spcBef>
              <a:spcAft>
                <a:spcPts val="0"/>
              </a:spcAft>
              <a:buNone/>
            </a:pPr>
            <a:r>
              <a:rPr lang="en-GB" sz="1100">
                <a:solidFill>
                  <a:srgbClr val="000000"/>
                </a:solidFill>
              </a:rPr>
              <a:t>Slide 13- Wrigley's Cool Air Chewing Gum, Radishslice, Wikimedia Commons / Tent, Needpix / Massage, Indulge mobile spa / Wool blanket, Joanna Bourne, Flickr Attribution 2.0 Generic (CC BY 2.0)/ Smiling boy, Pxfuel / African Cichlid Fish Tank, </a:t>
            </a:r>
            <a:r>
              <a:rPr lang="en-GB" sz="1100">
                <a:solidFill>
                  <a:srgbClr val="000000"/>
                </a:solidFill>
                <a:uFill>
                  <a:noFill/>
                </a:uFill>
                <a:hlinkClick r:id="rId3">
                  <a:extLst>
                    <a:ext uri="{A12FA001-AC4F-418D-AE19-62706E023703}">
                      <ahyp:hlinkClr val="tx"/>
                    </a:ext>
                  </a:extLst>
                </a:hlinkClick>
              </a:rPr>
              <a:t>LizWinfreyV</a:t>
            </a:r>
            <a:r>
              <a:rPr lang="en-GB" sz="1100">
                <a:solidFill>
                  <a:srgbClr val="000000"/>
                </a:solidFill>
              </a:rPr>
              <a:t>, Wikimedia Commons</a:t>
            </a:r>
            <a:endParaRPr sz="1100">
              <a:solidFill>
                <a:srgbClr val="000000"/>
              </a:solidFill>
            </a:endParaRPr>
          </a:p>
          <a:p>
            <a:pPr indent="0" lvl="0" marL="0" rtl="0" algn="l">
              <a:spcBef>
                <a:spcPts val="0"/>
              </a:spcBef>
              <a:spcAft>
                <a:spcPts val="0"/>
              </a:spcAft>
              <a:buNone/>
            </a:pPr>
            <a:r>
              <a:rPr lang="en-GB" sz="1100">
                <a:solidFill>
                  <a:srgbClr val="000000"/>
                </a:solidFill>
              </a:rPr>
              <a:t>Slide 14-Outdoor gym equipment on Nelson Mandela Park,  </a:t>
            </a:r>
            <a:r>
              <a:rPr lang="en-GB" sz="1100">
                <a:solidFill>
                  <a:srgbClr val="000000"/>
                </a:solidFill>
                <a:uFill>
                  <a:noFill/>
                </a:uFill>
                <a:hlinkClick r:id="rId4">
                  <a:extLst>
                    <a:ext uri="{A12FA001-AC4F-418D-AE19-62706E023703}">
                      <ahyp:hlinkClr val="tx"/>
                    </a:ext>
                  </a:extLst>
                </a:hlinkClick>
              </a:rPr>
              <a:t>Mat Fascione</a:t>
            </a:r>
            <a:r>
              <a:rPr lang="en-GB" sz="1100">
                <a:solidFill>
                  <a:srgbClr val="000000"/>
                </a:solidFill>
              </a:rPr>
              <a:t>, Geograph </a:t>
            </a:r>
            <a:endParaRPr sz="1100">
              <a:solidFill>
                <a:srgbClr val="000000"/>
              </a:solidFill>
            </a:endParaRPr>
          </a:p>
          <a:p>
            <a:pPr indent="0" lvl="0" marL="0" rtl="0" algn="l">
              <a:spcBef>
                <a:spcPts val="0"/>
              </a:spcBef>
              <a:spcAft>
                <a:spcPts val="0"/>
              </a:spcAft>
              <a:buNone/>
            </a:pPr>
            <a:r>
              <a:rPr lang="en-GB" sz="1100">
                <a:solidFill>
                  <a:srgbClr val="000000"/>
                </a:solidFill>
              </a:rPr>
              <a:t>Slide 15- Sensory room, Experia USA </a:t>
            </a:r>
            <a:endParaRPr sz="1100">
              <a:solidFill>
                <a:srgbClr val="000000"/>
              </a:solidFill>
            </a:endParaRPr>
          </a:p>
          <a:p>
            <a:pPr indent="0" lvl="0" marL="0" rtl="0" algn="l">
              <a:spcBef>
                <a:spcPts val="0"/>
              </a:spcBef>
              <a:spcAft>
                <a:spcPts val="0"/>
              </a:spcAft>
              <a:buNone/>
            </a:pPr>
            <a:r>
              <a:rPr lang="en-GB" sz="1100">
                <a:solidFill>
                  <a:srgbClr val="000000"/>
                </a:solidFill>
              </a:rPr>
              <a:t>Slide 16- The truth about straws, Madison Family Dental Associates / Bright colorful paper straws, Marco Verch, Flickr Attribution 2.0 Generic (CC BY 2.0) / Canister With Cotton Balls, Publicdomainpictures </a:t>
            </a:r>
            <a:endParaRPr sz="1100">
              <a:solidFill>
                <a:srgbClr val="000000"/>
              </a:solidFill>
            </a:endParaRPr>
          </a:p>
          <a:p>
            <a:pPr indent="0" lvl="0" marL="0" rtl="0" algn="l">
              <a:spcBef>
                <a:spcPts val="0"/>
              </a:spcBef>
              <a:spcAft>
                <a:spcPts val="0"/>
              </a:spcAft>
              <a:buNone/>
            </a:pPr>
            <a:r>
              <a:rPr lang="en-GB" sz="1100">
                <a:solidFill>
                  <a:srgbClr val="000000"/>
                </a:solidFill>
              </a:rPr>
              <a:t>Slide 17- Wallpushup-CDC strength training for older adults, Wikimedia Commons / Chair, PNGIMG </a:t>
            </a:r>
            <a:endParaRPr sz="1100">
              <a:solidFill>
                <a:srgbClr val="000000"/>
              </a:solidFill>
            </a:endParaRPr>
          </a:p>
          <a:p>
            <a:pPr indent="0" lvl="0" marL="0" rtl="0" algn="l">
              <a:spcBef>
                <a:spcPts val="0"/>
              </a:spcBef>
              <a:spcAft>
                <a:spcPts val="0"/>
              </a:spcAft>
              <a:buNone/>
            </a:pPr>
            <a:r>
              <a:rPr lang="en-GB" sz="1100">
                <a:solidFill>
                  <a:srgbClr val="000000"/>
                </a:solidFill>
              </a:rPr>
              <a:t>Slide 18- Girl in bed, </a:t>
            </a:r>
            <a:r>
              <a:rPr lang="en-GB" sz="1100">
                <a:solidFill>
                  <a:srgbClr val="000000"/>
                </a:solidFill>
                <a:uFill>
                  <a:noFill/>
                </a:uFill>
                <a:hlinkClick r:id="rId5">
                  <a:extLst>
                    <a:ext uri="{A12FA001-AC4F-418D-AE19-62706E023703}">
                      <ahyp:hlinkClr val="tx"/>
                    </a:ext>
                  </a:extLst>
                </a:hlinkClick>
              </a:rPr>
              <a:t>Elvira Gibadullina</a:t>
            </a:r>
            <a:r>
              <a:rPr lang="en-GB" sz="1100">
                <a:solidFill>
                  <a:srgbClr val="000000"/>
                </a:solidFill>
              </a:rPr>
              <a:t>, Pexels </a:t>
            </a:r>
            <a:endParaRPr sz="1100">
              <a:solidFill>
                <a:srgbClr val="000000"/>
              </a:solidFill>
            </a:endParaRPr>
          </a:p>
          <a:p>
            <a:pPr indent="0" lvl="0" marL="0" rtl="0" algn="l">
              <a:spcBef>
                <a:spcPts val="0"/>
              </a:spcBef>
              <a:spcAft>
                <a:spcPts val="0"/>
              </a:spcAft>
              <a:buNone/>
            </a:pPr>
            <a:r>
              <a:rPr lang="en-GB" sz="1100">
                <a:solidFill>
                  <a:srgbClr val="000000"/>
                </a:solidFill>
              </a:rPr>
              <a:t>Slide 19- 2014 uncooked Thai jasmine rice, Takeaway, Wikimedia Commons / Various animal toy figures in a colorful background, Pxhere / Gratnells Extra Deep Storage Tray, </a:t>
            </a:r>
            <a:r>
              <a:rPr lang="en-GB" sz="1100">
                <a:solidFill>
                  <a:srgbClr val="000000"/>
                </a:solidFill>
                <a:uFill>
                  <a:noFill/>
                </a:uFill>
                <a:hlinkClick r:id="rId6">
                  <a:extLst>
                    <a:ext uri="{A12FA001-AC4F-418D-AE19-62706E023703}">
                      <ahyp:hlinkClr val="tx"/>
                    </a:ext>
                  </a:extLst>
                </a:hlinkClick>
              </a:rPr>
              <a:t>Gratnells</a:t>
            </a:r>
            <a:r>
              <a:rPr lang="en-GB" sz="1100">
                <a:solidFill>
                  <a:srgbClr val="000000"/>
                </a:solidFill>
              </a:rPr>
              <a:t>, Wikimedia Commons</a:t>
            </a:r>
            <a:endParaRPr sz="1100">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4"/>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129" name="Google Shape;129;p24"/>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Teacher notes- How to relax</a:t>
            </a:r>
            <a:endParaRPr>
              <a:solidFill>
                <a:schemeClr val="dk2"/>
              </a:solidFill>
            </a:endParaRPr>
          </a:p>
        </p:txBody>
      </p:sp>
      <p:sp>
        <p:nvSpPr>
          <p:cNvPr id="130" name="Google Shape;130;p24"/>
          <p:cNvSpPr txBox="1"/>
          <p:nvPr>
            <p:ph idx="1" type="body"/>
          </p:nvPr>
        </p:nvSpPr>
        <p:spPr>
          <a:xfrm>
            <a:off x="458975" y="1285750"/>
            <a:ext cx="8226000" cy="29811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a:t>Learning Intention: To explore different activities to promote self regulation and relaxation.</a:t>
            </a:r>
            <a:endParaRPr/>
          </a:p>
          <a:p>
            <a:pPr indent="-330200" lvl="0" marL="457200" rtl="0" algn="l">
              <a:lnSpc>
                <a:spcPct val="130000"/>
              </a:lnSpc>
              <a:spcBef>
                <a:spcPts val="0"/>
              </a:spcBef>
              <a:spcAft>
                <a:spcPts val="0"/>
              </a:spcAft>
              <a:buSzPts val="1600"/>
              <a:buAutoNum type="arabicPeriod"/>
            </a:pPr>
            <a:r>
              <a:rPr lang="en-GB"/>
              <a:t>What does relaxation mean and why is it important?</a:t>
            </a:r>
            <a:endParaRPr/>
          </a:p>
          <a:p>
            <a:pPr indent="-330200" lvl="0" marL="457200" rtl="0" algn="l">
              <a:lnSpc>
                <a:spcPct val="130000"/>
              </a:lnSpc>
              <a:spcBef>
                <a:spcPts val="0"/>
              </a:spcBef>
              <a:spcAft>
                <a:spcPts val="0"/>
              </a:spcAft>
              <a:buSzPts val="1600"/>
              <a:buAutoNum type="arabicPeriod"/>
            </a:pPr>
            <a:r>
              <a:rPr lang="en-GB"/>
              <a:t>Explore alerting and calming activities and how they can both help with relaxation. Examples of alerting and calming environments. </a:t>
            </a:r>
            <a:endParaRPr/>
          </a:p>
          <a:p>
            <a:pPr indent="-330200" lvl="0" marL="457200" rtl="0" algn="l">
              <a:lnSpc>
                <a:spcPct val="130000"/>
              </a:lnSpc>
              <a:spcBef>
                <a:spcPts val="0"/>
              </a:spcBef>
              <a:spcAft>
                <a:spcPts val="0"/>
              </a:spcAft>
              <a:buSzPts val="1600"/>
              <a:buAutoNum type="arabicPeriod"/>
            </a:pPr>
            <a:r>
              <a:rPr lang="en-GB"/>
              <a:t>Activity suggestions to try- two alerting and two calming.</a:t>
            </a:r>
            <a:endParaRPr/>
          </a:p>
          <a:p>
            <a:pPr indent="-330200" lvl="0" marL="457200" rtl="0" algn="l">
              <a:lnSpc>
                <a:spcPct val="130000"/>
              </a:lnSpc>
              <a:spcBef>
                <a:spcPts val="0"/>
              </a:spcBef>
              <a:spcAft>
                <a:spcPts val="0"/>
              </a:spcAft>
              <a:buSzPts val="1600"/>
              <a:buAutoNum type="arabicPeriod"/>
            </a:pPr>
            <a:r>
              <a:rPr lang="en-GB"/>
              <a:t>Create a relaxation choice board so learner can choose preferred activities.</a:t>
            </a:r>
            <a:endParaRPr/>
          </a:p>
          <a:p>
            <a:pPr indent="0" lvl="0" marL="0" rtl="0" algn="l">
              <a:lnSpc>
                <a:spcPct val="130000"/>
              </a:lnSpc>
              <a:spcBef>
                <a:spcPts val="0"/>
              </a:spcBef>
              <a:spcAft>
                <a:spcPts val="0"/>
              </a:spcAft>
              <a:buNone/>
            </a:pPr>
            <a:r>
              <a:t/>
            </a:r>
            <a:endParaRPr/>
          </a:p>
          <a:p>
            <a:pPr indent="0" lvl="0" marL="0" rtl="0" algn="l">
              <a:lnSpc>
                <a:spcPct val="130000"/>
              </a:lnSpc>
              <a:spcBef>
                <a:spcPts val="0"/>
              </a:spcBef>
              <a:spcAft>
                <a:spcPts val="0"/>
              </a:spcAft>
              <a:buNone/>
            </a:pPr>
            <a:r>
              <a:rPr lang="en-GB"/>
              <a:t>Resources needed- resources for each activity suggestion found on individual slides</a:t>
            </a:r>
            <a:endParaRPr/>
          </a:p>
        </p:txBody>
      </p:sp>
      <p:sp>
        <p:nvSpPr>
          <p:cNvPr id="131" name="Google Shape;131;p24"/>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solidFill>
                  <a:schemeClr val="dk2"/>
                </a:solidFill>
              </a:rPr>
              <a:t>‹#›</a:t>
            </a:fld>
            <a:endParaRPr>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5"/>
          <p:cNvSpPr txBox="1"/>
          <p:nvPr>
            <p:ph type="title"/>
          </p:nvPr>
        </p:nvSpPr>
        <p:spPr>
          <a:xfrm>
            <a:off x="458975" y="445025"/>
            <a:ext cx="8226000" cy="81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Safety notice</a:t>
            </a:r>
            <a:endParaRPr>
              <a:solidFill>
                <a:schemeClr val="dk2"/>
              </a:solidFill>
            </a:endParaRPr>
          </a:p>
        </p:txBody>
      </p:sp>
      <p:sp>
        <p:nvSpPr>
          <p:cNvPr id="137" name="Google Shape;137;p25"/>
          <p:cNvSpPr txBox="1"/>
          <p:nvPr>
            <p:ph idx="1" type="body"/>
          </p:nvPr>
        </p:nvSpPr>
        <p:spPr>
          <a:xfrm>
            <a:off x="458975" y="1438150"/>
            <a:ext cx="8226000" cy="298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GB" sz="2000"/>
              <a:t>Some of the activities suggested in this lesson involve physical activity. Before beginning these activities, ensure the area is safe and that your learner is feeling fit and well to take part in the activity. Please also check your learner is wearing the right clothes for physical activity.</a:t>
            </a:r>
            <a:endParaRPr b="1" sz="2000"/>
          </a:p>
        </p:txBody>
      </p:sp>
      <p:sp>
        <p:nvSpPr>
          <p:cNvPr id="138" name="Google Shape;138;p25"/>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solidFill>
                  <a:schemeClr val="dk2"/>
                </a:solidFill>
              </a:rPr>
              <a:t>‹#›</a:t>
            </a:fld>
            <a:endParaRPr>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6"/>
          <p:cNvSpPr txBox="1"/>
          <p:nvPr>
            <p:ph type="title"/>
          </p:nvPr>
        </p:nvSpPr>
        <p:spPr>
          <a:xfrm>
            <a:off x="458975" y="446400"/>
            <a:ext cx="3951000" cy="813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SzPts val="2200"/>
              <a:buNone/>
            </a:pPr>
            <a:r>
              <a:rPr lang="en-GB">
                <a:solidFill>
                  <a:schemeClr val="dk2"/>
                </a:solidFill>
              </a:rPr>
              <a:t>Lesson activity stages</a:t>
            </a:r>
            <a:endParaRPr>
              <a:solidFill>
                <a:schemeClr val="dk2"/>
              </a:solidFill>
            </a:endParaRPr>
          </a:p>
          <a:p>
            <a:pPr indent="0" lvl="0" marL="0" rtl="0" algn="l">
              <a:lnSpc>
                <a:spcPct val="115000"/>
              </a:lnSpc>
              <a:spcBef>
                <a:spcPts val="0"/>
              </a:spcBef>
              <a:spcAft>
                <a:spcPts val="0"/>
              </a:spcAft>
              <a:buSzPts val="2200"/>
              <a:buNone/>
            </a:pPr>
            <a:r>
              <a:t/>
            </a:r>
            <a:endParaRPr>
              <a:solidFill>
                <a:schemeClr val="dk2"/>
              </a:solidFill>
            </a:endParaRPr>
          </a:p>
        </p:txBody>
      </p:sp>
      <p:sp>
        <p:nvSpPr>
          <p:cNvPr id="144" name="Google Shape;144;p26"/>
          <p:cNvSpPr txBox="1"/>
          <p:nvPr>
            <p:ph idx="1" type="body"/>
          </p:nvPr>
        </p:nvSpPr>
        <p:spPr>
          <a:xfrm>
            <a:off x="458975" y="1431875"/>
            <a:ext cx="5327400" cy="3189600"/>
          </a:xfrm>
          <a:prstGeom prst="rect">
            <a:avLst/>
          </a:prstGeom>
          <a:noFill/>
          <a:ln>
            <a:noFill/>
          </a:ln>
        </p:spPr>
        <p:txBody>
          <a:bodyPr anchorCtr="0" anchor="t" bIns="0" lIns="0" spcFirstLastPara="1" rIns="0" wrap="square" tIns="0">
            <a:noAutofit/>
          </a:bodyPr>
          <a:lstStyle/>
          <a:p>
            <a:pPr indent="-387350" lvl="0" marL="457200" rtl="0" algn="l">
              <a:spcBef>
                <a:spcPts val="1000"/>
              </a:spcBef>
              <a:spcAft>
                <a:spcPts val="0"/>
              </a:spcAft>
              <a:buSzPts val="2500"/>
              <a:buAutoNum type="arabicPeriod"/>
            </a:pPr>
            <a:r>
              <a:rPr lang="en-GB" sz="2500"/>
              <a:t>What does ‘relax’ mean?</a:t>
            </a:r>
            <a:endParaRPr sz="2500"/>
          </a:p>
          <a:p>
            <a:pPr indent="-387350" lvl="0" marL="457200" rtl="0" algn="l">
              <a:spcBef>
                <a:spcPts val="0"/>
              </a:spcBef>
              <a:spcAft>
                <a:spcPts val="0"/>
              </a:spcAft>
              <a:buSzPts val="2500"/>
              <a:buAutoNum type="arabicPeriod"/>
            </a:pPr>
            <a:r>
              <a:rPr lang="en-GB" sz="2500"/>
              <a:t>Alert and calm</a:t>
            </a:r>
            <a:endParaRPr sz="2500"/>
          </a:p>
          <a:p>
            <a:pPr indent="-387350" lvl="0" marL="457200" rtl="0" algn="l">
              <a:spcBef>
                <a:spcPts val="0"/>
              </a:spcBef>
              <a:spcAft>
                <a:spcPts val="0"/>
              </a:spcAft>
              <a:buSzPts val="2500"/>
              <a:buAutoNum type="arabicPeriod"/>
            </a:pPr>
            <a:r>
              <a:rPr lang="en-GB" sz="2500"/>
              <a:t>Relaxing activities</a:t>
            </a:r>
            <a:endParaRPr sz="2500"/>
          </a:p>
          <a:p>
            <a:pPr indent="-387350" lvl="0" marL="457200" rtl="0" algn="l">
              <a:spcBef>
                <a:spcPts val="0"/>
              </a:spcBef>
              <a:spcAft>
                <a:spcPts val="0"/>
              </a:spcAft>
              <a:buSzPts val="2500"/>
              <a:buAutoNum type="arabicPeriod"/>
            </a:pPr>
            <a:r>
              <a:rPr lang="en-GB" sz="2500"/>
              <a:t>Make a choosing board</a:t>
            </a:r>
            <a:endParaRPr sz="2500"/>
          </a:p>
          <a:p>
            <a:pPr indent="0" lvl="0" marL="0" rtl="0" algn="l">
              <a:lnSpc>
                <a:spcPct val="130000"/>
              </a:lnSpc>
              <a:spcBef>
                <a:spcPts val="1000"/>
              </a:spcBef>
              <a:spcAft>
                <a:spcPts val="0"/>
              </a:spcAft>
              <a:buSzPts val="1600"/>
              <a:buNone/>
            </a:pPr>
            <a:r>
              <a:t/>
            </a:r>
            <a:endParaRPr/>
          </a:p>
          <a:p>
            <a:pPr indent="0" lvl="0" marL="0" rtl="0" algn="l">
              <a:lnSpc>
                <a:spcPct val="130000"/>
              </a:lnSpc>
              <a:spcBef>
                <a:spcPts val="1000"/>
              </a:spcBef>
              <a:spcAft>
                <a:spcPts val="1000"/>
              </a:spcAft>
              <a:buSzPts val="1600"/>
              <a:buNone/>
            </a:pPr>
            <a:r>
              <a:t/>
            </a:r>
            <a:endParaRPr/>
          </a:p>
        </p:txBody>
      </p:sp>
      <p:sp>
        <p:nvSpPr>
          <p:cNvPr id="145" name="Google Shape;145;p26"/>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solidFill>
                  <a:schemeClr val="dk2"/>
                </a:solidFill>
              </a:rPr>
              <a:t>‹#›</a:t>
            </a:fld>
            <a:endParaRPr>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7"/>
          <p:cNvSpPr txBox="1"/>
          <p:nvPr>
            <p:ph type="title"/>
          </p:nvPr>
        </p:nvSpPr>
        <p:spPr>
          <a:xfrm>
            <a:off x="458975" y="445025"/>
            <a:ext cx="8226000" cy="81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Relaxing</a:t>
            </a:r>
            <a:endParaRPr>
              <a:solidFill>
                <a:schemeClr val="dk2"/>
              </a:solidFill>
            </a:endParaRPr>
          </a:p>
        </p:txBody>
      </p:sp>
      <p:sp>
        <p:nvSpPr>
          <p:cNvPr id="151" name="Google Shape;151;p27"/>
          <p:cNvSpPr txBox="1"/>
          <p:nvPr>
            <p:ph idx="1" type="body"/>
          </p:nvPr>
        </p:nvSpPr>
        <p:spPr>
          <a:xfrm>
            <a:off x="458975" y="1438150"/>
            <a:ext cx="8226000" cy="298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2200"/>
              <a:t>To relax means…...</a:t>
            </a:r>
            <a:r>
              <a:rPr b="1" lang="en-GB" sz="2200"/>
              <a:t>To become less tense or anxious.</a:t>
            </a:r>
            <a:endParaRPr b="1" sz="2200"/>
          </a:p>
          <a:p>
            <a:pPr indent="0" lvl="0" marL="0" rtl="0" algn="l">
              <a:spcBef>
                <a:spcPts val="0"/>
              </a:spcBef>
              <a:spcAft>
                <a:spcPts val="0"/>
              </a:spcAft>
              <a:buNone/>
            </a:pPr>
            <a:r>
              <a:t/>
            </a:r>
            <a:endParaRPr sz="2200"/>
          </a:p>
          <a:p>
            <a:pPr indent="0" lvl="0" marL="0" rtl="0" algn="l">
              <a:spcBef>
                <a:spcPts val="0"/>
              </a:spcBef>
              <a:spcAft>
                <a:spcPts val="0"/>
              </a:spcAft>
              <a:buNone/>
            </a:pPr>
            <a:r>
              <a:rPr lang="en-GB" sz="2200"/>
              <a:t>Some people </a:t>
            </a:r>
            <a:r>
              <a:rPr lang="en-GB" sz="2200">
                <a:solidFill>
                  <a:srgbClr val="000000"/>
                </a:solidFill>
                <a:highlight>
                  <a:srgbClr val="FFFFFF"/>
                </a:highlight>
              </a:rPr>
              <a:t>often need breaks throughout their day to help them focus, stay on track, or relax in order to self-regulate</a:t>
            </a:r>
            <a:r>
              <a:rPr lang="en-GB" sz="2200"/>
              <a:t>.</a:t>
            </a:r>
            <a:endParaRPr sz="2200"/>
          </a:p>
          <a:p>
            <a:pPr indent="0" lvl="0" marL="0" rtl="0" algn="l">
              <a:spcBef>
                <a:spcPts val="0"/>
              </a:spcBef>
              <a:spcAft>
                <a:spcPts val="0"/>
              </a:spcAft>
              <a:buNone/>
            </a:pPr>
            <a:r>
              <a:t/>
            </a:r>
            <a:endParaRPr sz="2200"/>
          </a:p>
          <a:p>
            <a:pPr indent="0" lvl="0" marL="0" rtl="0" algn="l">
              <a:spcBef>
                <a:spcPts val="0"/>
              </a:spcBef>
              <a:spcAft>
                <a:spcPts val="0"/>
              </a:spcAft>
              <a:buNone/>
            </a:pPr>
            <a:r>
              <a:rPr lang="en-GB" sz="2200"/>
              <a:t>They may need support with choosing the correct activity.</a:t>
            </a:r>
            <a:endParaRPr sz="2200"/>
          </a:p>
        </p:txBody>
      </p:sp>
      <p:sp>
        <p:nvSpPr>
          <p:cNvPr id="152" name="Google Shape;152;p27"/>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GB">
                <a:solidFill>
                  <a:schemeClr val="dk2"/>
                </a:solidFill>
              </a:rPr>
              <a:t>‹#›</a:t>
            </a:fld>
            <a:endParaRPr>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8"/>
          <p:cNvSpPr txBox="1"/>
          <p:nvPr>
            <p:ph type="title"/>
          </p:nvPr>
        </p:nvSpPr>
        <p:spPr>
          <a:xfrm>
            <a:off x="458975" y="445025"/>
            <a:ext cx="8226000" cy="81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Alerting vs. Calming</a:t>
            </a:r>
            <a:endParaRPr>
              <a:solidFill>
                <a:schemeClr val="dk2"/>
              </a:solidFill>
            </a:endParaRPr>
          </a:p>
        </p:txBody>
      </p:sp>
      <p:sp>
        <p:nvSpPr>
          <p:cNvPr id="158" name="Google Shape;158;p28"/>
          <p:cNvSpPr txBox="1"/>
          <p:nvPr>
            <p:ph idx="12" type="sldNum"/>
          </p:nvPr>
        </p:nvSpPr>
        <p:spPr>
          <a:xfrm>
            <a:off x="458971" y="4793325"/>
            <a:ext cx="720000" cy="180000"/>
          </a:xfrm>
          <a:prstGeom prst="rect">
            <a:avLst/>
          </a:prstGeom>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GB">
                <a:solidFill>
                  <a:schemeClr val="dk2"/>
                </a:solidFill>
              </a:rPr>
              <a:t>‹#›</a:t>
            </a:fld>
            <a:endParaRPr>
              <a:solidFill>
                <a:schemeClr val="dk2"/>
              </a:solidFill>
            </a:endParaRPr>
          </a:p>
        </p:txBody>
      </p:sp>
      <p:sp>
        <p:nvSpPr>
          <p:cNvPr id="159" name="Google Shape;159;p28"/>
          <p:cNvSpPr/>
          <p:nvPr/>
        </p:nvSpPr>
        <p:spPr>
          <a:xfrm>
            <a:off x="2144725" y="1023950"/>
            <a:ext cx="1036500" cy="2864400"/>
          </a:xfrm>
          <a:prstGeom prst="upArrow">
            <a:avLst>
              <a:gd fmla="val 50000" name="adj1"/>
              <a:gd fmla="val 50000" name="adj2"/>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8"/>
          <p:cNvSpPr/>
          <p:nvPr/>
        </p:nvSpPr>
        <p:spPr>
          <a:xfrm rot="10800000">
            <a:off x="5579000" y="1438150"/>
            <a:ext cx="1036500" cy="2864400"/>
          </a:xfrm>
          <a:prstGeom prst="upArrow">
            <a:avLst>
              <a:gd fmla="val 50000" name="adj1"/>
              <a:gd fmla="val 50000" name="adj2"/>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8"/>
          <p:cNvSpPr txBox="1"/>
          <p:nvPr/>
        </p:nvSpPr>
        <p:spPr>
          <a:xfrm>
            <a:off x="955450" y="4051450"/>
            <a:ext cx="3695400" cy="25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latin typeface="Montserrat"/>
                <a:ea typeface="Montserrat"/>
                <a:cs typeface="Montserrat"/>
                <a:sym typeface="Montserrat"/>
              </a:rPr>
              <a:t>Alerting sensory input increases motivation and alertness</a:t>
            </a:r>
            <a:endParaRPr b="1">
              <a:latin typeface="Montserrat"/>
              <a:ea typeface="Montserrat"/>
              <a:cs typeface="Montserrat"/>
              <a:sym typeface="Montserrat"/>
            </a:endParaRPr>
          </a:p>
        </p:txBody>
      </p:sp>
      <p:sp>
        <p:nvSpPr>
          <p:cNvPr id="162" name="Google Shape;162;p28"/>
          <p:cNvSpPr txBox="1"/>
          <p:nvPr/>
        </p:nvSpPr>
        <p:spPr>
          <a:xfrm>
            <a:off x="4316750" y="849050"/>
            <a:ext cx="3695400" cy="25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Montserrat"/>
                <a:ea typeface="Montserrat"/>
                <a:cs typeface="Montserrat"/>
                <a:sym typeface="Montserrat"/>
              </a:rPr>
              <a:t>Calming sensory input de-escalates arousal level and over-stimulation</a:t>
            </a:r>
            <a:endParaRPr b="1">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9"/>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168" name="Google Shape;168;p29"/>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Alerting</a:t>
            </a:r>
            <a:endParaRPr>
              <a:solidFill>
                <a:schemeClr val="dk2"/>
              </a:solidFill>
            </a:endParaRPr>
          </a:p>
        </p:txBody>
      </p:sp>
      <p:sp>
        <p:nvSpPr>
          <p:cNvPr id="169" name="Google Shape;169;p29"/>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sz="2300">
                <a:solidFill>
                  <a:srgbClr val="000000"/>
                </a:solidFill>
              </a:rPr>
              <a:t>Alerting activities can help us to self regulate our emotions.</a:t>
            </a:r>
            <a:endParaRPr sz="2300">
              <a:solidFill>
                <a:srgbClr val="000000"/>
              </a:solidFill>
            </a:endParaRPr>
          </a:p>
          <a:p>
            <a:pPr indent="0" lvl="0" marL="0" rtl="0" algn="l">
              <a:lnSpc>
                <a:spcPct val="130000"/>
              </a:lnSpc>
              <a:spcBef>
                <a:spcPts val="0"/>
              </a:spcBef>
              <a:spcAft>
                <a:spcPts val="0"/>
              </a:spcAft>
              <a:buSzPts val="1600"/>
              <a:buNone/>
            </a:pPr>
            <a:r>
              <a:t/>
            </a:r>
            <a:endParaRPr sz="2300">
              <a:solidFill>
                <a:srgbClr val="FF0000"/>
              </a:solidFill>
            </a:endParaRPr>
          </a:p>
          <a:p>
            <a:pPr indent="0" lvl="0" marL="0" rtl="0" algn="l">
              <a:lnSpc>
                <a:spcPct val="130000"/>
              </a:lnSpc>
              <a:spcBef>
                <a:spcPts val="0"/>
              </a:spcBef>
              <a:spcAft>
                <a:spcPts val="0"/>
              </a:spcAft>
              <a:buSzPts val="1600"/>
              <a:buNone/>
            </a:pPr>
            <a:r>
              <a:rPr lang="en-GB" sz="2300">
                <a:solidFill>
                  <a:srgbClr val="000000"/>
                </a:solidFill>
              </a:rPr>
              <a:t>Alerting activities can help us to relax through movement.</a:t>
            </a:r>
            <a:endParaRPr sz="2300">
              <a:solidFill>
                <a:srgbClr val="000000"/>
              </a:solidFill>
            </a:endParaRPr>
          </a:p>
          <a:p>
            <a:pPr indent="0" lvl="0" marL="0" rtl="0" algn="l">
              <a:lnSpc>
                <a:spcPct val="130000"/>
              </a:lnSpc>
              <a:spcBef>
                <a:spcPts val="0"/>
              </a:spcBef>
              <a:spcAft>
                <a:spcPts val="0"/>
              </a:spcAft>
              <a:buSzPts val="1600"/>
              <a:buNone/>
            </a:pPr>
            <a:r>
              <a:t/>
            </a:r>
            <a:endParaRPr>
              <a:solidFill>
                <a:srgbClr val="FF0000"/>
              </a:solidFill>
            </a:endParaRPr>
          </a:p>
        </p:txBody>
      </p:sp>
      <p:sp>
        <p:nvSpPr>
          <p:cNvPr id="170" name="Google Shape;170;p29"/>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solidFill>
                  <a:schemeClr val="dk2"/>
                </a:solidFill>
              </a:rPr>
              <a:t>‹#›</a:t>
            </a:fld>
            <a:endParaRPr>
              <a:solidFill>
                <a:schemeClr val="dk2"/>
              </a:solidFill>
            </a:endParaRPr>
          </a:p>
        </p:txBody>
      </p:sp>
      <p:sp>
        <p:nvSpPr>
          <p:cNvPr id="171" name="Google Shape;171;p29"/>
          <p:cNvSpPr/>
          <p:nvPr/>
        </p:nvSpPr>
        <p:spPr>
          <a:xfrm>
            <a:off x="7723450" y="1028400"/>
            <a:ext cx="1036500" cy="2864400"/>
          </a:xfrm>
          <a:prstGeom prst="upArrow">
            <a:avLst>
              <a:gd fmla="val 50000" name="adj1"/>
              <a:gd fmla="val 50000" name="adj2"/>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30"/>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177" name="Google Shape;177;p30"/>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Alerting</a:t>
            </a:r>
            <a:endParaRPr>
              <a:solidFill>
                <a:schemeClr val="dk2"/>
              </a:solidFill>
            </a:endParaRPr>
          </a:p>
        </p:txBody>
      </p:sp>
      <p:sp>
        <p:nvSpPr>
          <p:cNvPr id="178" name="Google Shape;178;p30"/>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solidFill>
                  <a:schemeClr val="dk2"/>
                </a:solidFill>
              </a:rPr>
              <a:t>‹#›</a:t>
            </a:fld>
            <a:endParaRPr>
              <a:solidFill>
                <a:schemeClr val="dk2"/>
              </a:solidFill>
            </a:endParaRPr>
          </a:p>
        </p:txBody>
      </p:sp>
      <p:graphicFrame>
        <p:nvGraphicFramePr>
          <p:cNvPr id="179" name="Google Shape;179;p30"/>
          <p:cNvGraphicFramePr/>
          <p:nvPr/>
        </p:nvGraphicFramePr>
        <p:xfrm>
          <a:off x="581400" y="960225"/>
          <a:ext cx="3000000" cy="3000000"/>
        </p:xfrm>
        <a:graphic>
          <a:graphicData uri="http://schemas.openxmlformats.org/drawingml/2006/table">
            <a:tbl>
              <a:tblPr>
                <a:noFill/>
                <a:tableStyleId>{D00AAADE-51A5-4339-BBBF-1547939F3D5F}</a:tableStyleId>
              </a:tblPr>
              <a:tblGrid>
                <a:gridCol w="2582225"/>
                <a:gridCol w="2582225"/>
                <a:gridCol w="2582225"/>
              </a:tblGrid>
              <a:tr h="1804675">
                <a:tc>
                  <a:txBody>
                    <a:bodyPr/>
                    <a:lstStyle/>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rPr b="1" lang="en-GB">
                          <a:latin typeface="Montserrat"/>
                          <a:ea typeface="Montserrat"/>
                          <a:cs typeface="Montserrat"/>
                          <a:sym typeface="Montserrat"/>
                        </a:rPr>
                        <a:t>Running</a:t>
                      </a:r>
                      <a:endParaRPr b="1">
                        <a:latin typeface="Montserrat"/>
                        <a:ea typeface="Montserrat"/>
                        <a:cs typeface="Montserrat"/>
                        <a:sym typeface="Montserrat"/>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rPr b="1" lang="en-GB">
                          <a:latin typeface="Montserrat"/>
                          <a:ea typeface="Montserrat"/>
                          <a:cs typeface="Montserrat"/>
                          <a:sym typeface="Montserrat"/>
                        </a:rPr>
                        <a:t>Jumping</a:t>
                      </a:r>
                      <a:endParaRPr b="1">
                        <a:latin typeface="Montserrat"/>
                        <a:ea typeface="Montserrat"/>
                        <a:cs typeface="Montserrat"/>
                        <a:sym typeface="Montserrat"/>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rPr b="1" lang="en-GB">
                          <a:latin typeface="Montserrat"/>
                          <a:ea typeface="Montserrat"/>
                          <a:cs typeface="Montserrat"/>
                          <a:sym typeface="Montserrat"/>
                        </a:rPr>
                        <a:t>Carrying heavy items</a:t>
                      </a:r>
                      <a:endParaRPr b="1">
                        <a:latin typeface="Montserrat"/>
                        <a:ea typeface="Montserrat"/>
                        <a:cs typeface="Montserrat"/>
                        <a:sym typeface="Montserrat"/>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804675">
                <a:tc>
                  <a:txBody>
                    <a:bodyPr/>
                    <a:lstStyle/>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rPr b="1" lang="en-GB">
                          <a:latin typeface="Montserrat"/>
                          <a:ea typeface="Montserrat"/>
                          <a:cs typeface="Montserrat"/>
                          <a:sym typeface="Montserrat"/>
                        </a:rPr>
                        <a:t>Cold water on body</a:t>
                      </a:r>
                      <a:endParaRPr b="1">
                        <a:latin typeface="Montserrat"/>
                        <a:ea typeface="Montserrat"/>
                        <a:cs typeface="Montserrat"/>
                        <a:sym typeface="Montserrat"/>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rPr b="1" lang="en-GB">
                          <a:latin typeface="Montserrat"/>
                          <a:ea typeface="Montserrat"/>
                          <a:cs typeface="Montserrat"/>
                          <a:sym typeface="Montserrat"/>
                        </a:rPr>
                        <a:t>Push ups off the wall or floor</a:t>
                      </a:r>
                      <a:endParaRPr b="1">
                        <a:latin typeface="Montserrat"/>
                        <a:ea typeface="Montserrat"/>
                        <a:cs typeface="Montserrat"/>
                        <a:sym typeface="Montserrat"/>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t/>
                      </a:r>
                      <a:endParaRPr b="1">
                        <a:latin typeface="Montserrat"/>
                        <a:ea typeface="Montserrat"/>
                        <a:cs typeface="Montserrat"/>
                        <a:sym typeface="Montserrat"/>
                      </a:endParaRPr>
                    </a:p>
                    <a:p>
                      <a:pPr indent="0" lvl="0" marL="0" rtl="0" algn="l">
                        <a:spcBef>
                          <a:spcPts val="0"/>
                        </a:spcBef>
                        <a:spcAft>
                          <a:spcPts val="0"/>
                        </a:spcAft>
                        <a:buNone/>
                      </a:pPr>
                      <a:r>
                        <a:rPr b="1" lang="en-GB">
                          <a:latin typeface="Montserrat"/>
                          <a:ea typeface="Montserrat"/>
                          <a:cs typeface="Montserrat"/>
                          <a:sym typeface="Montserrat"/>
                        </a:rPr>
                        <a:t>Dancing to quick tempo music</a:t>
                      </a:r>
                      <a:endParaRPr b="1">
                        <a:latin typeface="Montserrat"/>
                        <a:ea typeface="Montserrat"/>
                        <a:cs typeface="Montserrat"/>
                        <a:sym typeface="Montserrat"/>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pic>
        <p:nvPicPr>
          <p:cNvPr id="180" name="Google Shape;180;p30"/>
          <p:cNvPicPr preferRelativeResize="0"/>
          <p:nvPr/>
        </p:nvPicPr>
        <p:blipFill rotWithShape="1">
          <a:blip r:embed="rId3">
            <a:alphaModFix/>
          </a:blip>
          <a:srcRect b="0" l="6022" r="4628" t="12929"/>
          <a:stretch/>
        </p:blipFill>
        <p:spPr>
          <a:xfrm>
            <a:off x="3502450" y="1028925"/>
            <a:ext cx="1999187" cy="1336050"/>
          </a:xfrm>
          <a:prstGeom prst="rect">
            <a:avLst/>
          </a:prstGeom>
          <a:noFill/>
          <a:ln>
            <a:noFill/>
          </a:ln>
        </p:spPr>
      </p:pic>
      <p:pic>
        <p:nvPicPr>
          <p:cNvPr id="181" name="Google Shape;181;p30"/>
          <p:cNvPicPr preferRelativeResize="0"/>
          <p:nvPr/>
        </p:nvPicPr>
        <p:blipFill>
          <a:blip r:embed="rId4">
            <a:alphaModFix/>
          </a:blip>
          <a:stretch>
            <a:fillRect/>
          </a:stretch>
        </p:blipFill>
        <p:spPr>
          <a:xfrm>
            <a:off x="5967050" y="1028926"/>
            <a:ext cx="2064850" cy="1379925"/>
          </a:xfrm>
          <a:prstGeom prst="rect">
            <a:avLst/>
          </a:prstGeom>
          <a:noFill/>
          <a:ln>
            <a:noFill/>
          </a:ln>
        </p:spPr>
      </p:pic>
      <p:pic>
        <p:nvPicPr>
          <p:cNvPr id="182" name="Google Shape;182;p30"/>
          <p:cNvPicPr preferRelativeResize="0"/>
          <p:nvPr/>
        </p:nvPicPr>
        <p:blipFill rotWithShape="1">
          <a:blip r:embed="rId5">
            <a:alphaModFix/>
          </a:blip>
          <a:srcRect b="3395" l="1351" r="0" t="56653"/>
          <a:stretch/>
        </p:blipFill>
        <p:spPr>
          <a:xfrm>
            <a:off x="3339550" y="2839850"/>
            <a:ext cx="2237476" cy="1054875"/>
          </a:xfrm>
          <a:prstGeom prst="rect">
            <a:avLst/>
          </a:prstGeom>
          <a:noFill/>
          <a:ln>
            <a:noFill/>
          </a:ln>
        </p:spPr>
      </p:pic>
      <p:pic>
        <p:nvPicPr>
          <p:cNvPr id="183" name="Google Shape;183;p30"/>
          <p:cNvPicPr preferRelativeResize="0"/>
          <p:nvPr/>
        </p:nvPicPr>
        <p:blipFill rotWithShape="1">
          <a:blip r:embed="rId6">
            <a:alphaModFix/>
          </a:blip>
          <a:srcRect b="4218" l="1908" r="2196" t="6399"/>
          <a:stretch/>
        </p:blipFill>
        <p:spPr>
          <a:xfrm>
            <a:off x="6092875" y="2836450"/>
            <a:ext cx="1921175" cy="1283920"/>
          </a:xfrm>
          <a:prstGeom prst="rect">
            <a:avLst/>
          </a:prstGeom>
          <a:noFill/>
          <a:ln>
            <a:noFill/>
          </a:ln>
        </p:spPr>
      </p:pic>
      <p:sp>
        <p:nvSpPr>
          <p:cNvPr id="184" name="Google Shape;184;p30"/>
          <p:cNvSpPr/>
          <p:nvPr/>
        </p:nvSpPr>
        <p:spPr>
          <a:xfrm>
            <a:off x="1712725" y="0"/>
            <a:ext cx="545400" cy="928200"/>
          </a:xfrm>
          <a:prstGeom prst="upArrow">
            <a:avLst>
              <a:gd fmla="val 50000" name="adj1"/>
              <a:gd fmla="val 50000" name="adj2"/>
            </a:avLst>
          </a:prstGeom>
          <a:solidFill>
            <a:srgbClr val="99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5" name="Google Shape;185;p30"/>
          <p:cNvPicPr preferRelativeResize="0"/>
          <p:nvPr/>
        </p:nvPicPr>
        <p:blipFill>
          <a:blip r:embed="rId7">
            <a:alphaModFix/>
          </a:blip>
          <a:stretch>
            <a:fillRect/>
          </a:stretch>
        </p:blipFill>
        <p:spPr>
          <a:xfrm>
            <a:off x="852574" y="1062550"/>
            <a:ext cx="1858814" cy="1237850"/>
          </a:xfrm>
          <a:prstGeom prst="rect">
            <a:avLst/>
          </a:prstGeom>
          <a:noFill/>
          <a:ln>
            <a:noFill/>
          </a:ln>
        </p:spPr>
      </p:pic>
      <p:pic>
        <p:nvPicPr>
          <p:cNvPr id="186" name="Google Shape;186;p30"/>
          <p:cNvPicPr preferRelativeResize="0"/>
          <p:nvPr/>
        </p:nvPicPr>
        <p:blipFill>
          <a:blip r:embed="rId8">
            <a:alphaModFix/>
          </a:blip>
          <a:stretch>
            <a:fillRect/>
          </a:stretch>
        </p:blipFill>
        <p:spPr>
          <a:xfrm>
            <a:off x="1314025" y="2884450"/>
            <a:ext cx="944108" cy="1283925"/>
          </a:xfrm>
          <a:prstGeom prst="rect">
            <a:avLst/>
          </a:prstGeom>
          <a:noFill/>
          <a:ln>
            <a:noFill/>
          </a:ln>
        </p:spPr>
      </p:pic>
      <p:sp>
        <p:nvSpPr>
          <p:cNvPr id="187" name="Google Shape;187;p30"/>
          <p:cNvSpPr txBox="1"/>
          <p:nvPr/>
        </p:nvSpPr>
        <p:spPr>
          <a:xfrm>
            <a:off x="2374075" y="0"/>
            <a:ext cx="6769800" cy="76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500">
                <a:solidFill>
                  <a:schemeClr val="dk2"/>
                </a:solidFill>
                <a:latin typeface="Montserrat"/>
                <a:ea typeface="Montserrat"/>
                <a:cs typeface="Montserrat"/>
                <a:sym typeface="Montserrat"/>
              </a:rPr>
              <a:t>These are some activities of alerting strategies that may help you to relax. Can you try some of them? Speak to your Occupational Therapist for more specific information and support.</a:t>
            </a:r>
            <a:endParaRPr sz="1500">
              <a:solidFill>
                <a:schemeClr val="dk2"/>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ak National Academy v2">
  <a:themeElements>
    <a:clrScheme name="Simple Light">
      <a:dk1>
        <a:srgbClr val="65BE4B"/>
      </a:dk1>
      <a:lt1>
        <a:srgbClr val="FFFFFF"/>
      </a:lt1>
      <a:dk2>
        <a:srgbClr val="434343"/>
      </a:dk2>
      <a:lt2>
        <a:srgbClr val="D2D2D7"/>
      </a:lt2>
      <a:accent1>
        <a:srgbClr val="69BE4B"/>
      </a:accent1>
      <a:accent2>
        <a:srgbClr val="46C7E1"/>
      </a:accent2>
      <a:accent3>
        <a:srgbClr val="FA9B23"/>
      </a:accent3>
      <a:accent4>
        <a:srgbClr val="786EC8"/>
      </a:accent4>
      <a:accent5>
        <a:srgbClr val="F03C78"/>
      </a:accent5>
      <a:accent6>
        <a:srgbClr val="00968C"/>
      </a:accent6>
      <a:hlink>
        <a:srgbClr val="00823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