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287000" cx="18288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F2C6EDF-2F55-4943-B2E8-973B020EFE2E}">
  <a:tblStyle styleId="{5F2C6EDF-2F55-4943-B2E8-973B020EFE2E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Pen and paper and encourage to pause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8" name="Google Shape;7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1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1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16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5" name="Google Shape;25;p4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2" name="Google Shape;32;p6"/>
          <p:cNvSpPr txBox="1"/>
          <p:nvPr>
            <p:ph idx="1" type="body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2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3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35" name="Google Shape;35;p6"/>
          <p:cNvSpPr txBox="1"/>
          <p:nvPr>
            <p:ph idx="4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5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37" name="Google Shape;37;p6"/>
          <p:cNvSpPr txBox="1"/>
          <p:nvPr>
            <p:ph idx="6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7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2" name="Google Shape;62;p9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4.png"/><Relationship Id="rId6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4294967295" type="ctrTitle"/>
          </p:nvPr>
        </p:nvSpPr>
        <p:spPr>
          <a:xfrm>
            <a:off x="917950" y="2876300"/>
            <a:ext cx="16452001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>
                <a:solidFill>
                  <a:srgbClr val="4B3241"/>
                </a:solidFill>
              </a:rPr>
              <a:t>Order and Absolute Value Worksheet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73" name="Google Shape;73;p12"/>
          <p:cNvSpPr txBox="1"/>
          <p:nvPr>
            <p:ph idx="4294967295" type="subTitle"/>
          </p:nvPr>
        </p:nvSpPr>
        <p:spPr>
          <a:xfrm>
            <a:off x="917950" y="890050"/>
            <a:ext cx="16452001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>
                <a:solidFill>
                  <a:srgbClr val="4B3241"/>
                </a:solidFill>
              </a:rPr>
              <a:t>Mathematics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74" name="Google Shape;74;p12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>
                <a:solidFill>
                  <a:srgbClr val="4B3241"/>
                </a:solidFill>
              </a:rPr>
              <a:t>Mrs Buckmire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75" name="Google Shape;75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>
                <a:solidFill>
                  <a:schemeClr val="dk2"/>
                </a:solidFill>
              </a:rPr>
              <a:t>Try this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917951" y="1778586"/>
            <a:ext cx="13315073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Which number line(s) could be used to </a:t>
            </a:r>
            <a:r>
              <a:rPr b="1" i="0" lang="en-US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accurately</a:t>
            </a:r>
            <a:r>
              <a:rPr b="0" i="0" lang="en-US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plot the following groups of numbers:</a:t>
            </a:r>
            <a:endParaRPr/>
          </a:p>
        </p:txBody>
      </p:sp>
      <p:grpSp>
        <p:nvGrpSpPr>
          <p:cNvPr id="82" name="Google Shape;82;p13"/>
          <p:cNvGrpSpPr/>
          <p:nvPr/>
        </p:nvGrpSpPr>
        <p:grpSpPr>
          <a:xfrm>
            <a:off x="5893899" y="2365456"/>
            <a:ext cx="11250242" cy="2492334"/>
            <a:chOff x="3710584" y="2213287"/>
            <a:chExt cx="5256851" cy="935175"/>
          </a:xfrm>
        </p:grpSpPr>
        <p:grpSp>
          <p:nvGrpSpPr>
            <p:cNvPr id="83" name="Google Shape;83;p13"/>
            <p:cNvGrpSpPr/>
            <p:nvPr/>
          </p:nvGrpSpPr>
          <p:grpSpPr>
            <a:xfrm>
              <a:off x="3927435" y="2407921"/>
              <a:ext cx="5040000" cy="740541"/>
              <a:chOff x="1785528" y="1733562"/>
              <a:chExt cx="6512848" cy="986238"/>
            </a:xfrm>
          </p:grpSpPr>
          <p:sp>
            <p:nvSpPr>
              <p:cNvPr id="84" name="Google Shape;84;p13"/>
              <p:cNvSpPr/>
              <p:nvPr/>
            </p:nvSpPr>
            <p:spPr>
              <a:xfrm>
                <a:off x="1785528" y="1733562"/>
                <a:ext cx="6512848" cy="986238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pic>
            <p:nvPicPr>
              <p:cNvPr id="85" name="Google Shape;85;p13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1929686" y="1863328"/>
                <a:ext cx="6132167" cy="727265"/>
              </a:xfrm>
              <a:prstGeom prst="rect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</p:pic>
        </p:grpSp>
        <p:sp>
          <p:nvSpPr>
            <p:cNvPr id="86" name="Google Shape;86;p13"/>
            <p:cNvSpPr/>
            <p:nvPr/>
          </p:nvSpPr>
          <p:spPr>
            <a:xfrm>
              <a:off x="3710584" y="2213287"/>
              <a:ext cx="372948" cy="349351"/>
            </a:xfrm>
            <a:prstGeom prst="roundRect">
              <a:avLst>
                <a:gd fmla="val 31824" name="adj"/>
              </a:avLst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</a:t>
              </a:r>
              <a:endParaRPr/>
            </a:p>
          </p:txBody>
        </p:sp>
      </p:grpSp>
      <p:grpSp>
        <p:nvGrpSpPr>
          <p:cNvPr id="87" name="Google Shape;87;p13"/>
          <p:cNvGrpSpPr/>
          <p:nvPr/>
        </p:nvGrpSpPr>
        <p:grpSpPr>
          <a:xfrm>
            <a:off x="5781513" y="4433962"/>
            <a:ext cx="11643648" cy="2428116"/>
            <a:chOff x="3710584" y="3182673"/>
            <a:chExt cx="5266252" cy="925334"/>
          </a:xfrm>
        </p:grpSpPr>
        <p:grpSp>
          <p:nvGrpSpPr>
            <p:cNvPr id="88" name="Google Shape;88;p13"/>
            <p:cNvGrpSpPr/>
            <p:nvPr/>
          </p:nvGrpSpPr>
          <p:grpSpPr>
            <a:xfrm>
              <a:off x="3936836" y="3367074"/>
              <a:ext cx="5040000" cy="740933"/>
              <a:chOff x="1477253" y="4694595"/>
              <a:chExt cx="6512848" cy="986008"/>
            </a:xfrm>
          </p:grpSpPr>
          <p:sp>
            <p:nvSpPr>
              <p:cNvPr id="89" name="Google Shape;89;p13"/>
              <p:cNvSpPr/>
              <p:nvPr/>
            </p:nvSpPr>
            <p:spPr>
              <a:xfrm>
                <a:off x="1477253" y="4694595"/>
                <a:ext cx="6512848" cy="986008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pic>
            <p:nvPicPr>
              <p:cNvPr id="90" name="Google Shape;90;p1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1573200" y="4872096"/>
                <a:ext cx="6213377" cy="652279"/>
              </a:xfrm>
              <a:prstGeom prst="rect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</p:pic>
        </p:grpSp>
        <p:sp>
          <p:nvSpPr>
            <p:cNvPr id="91" name="Google Shape;91;p13"/>
            <p:cNvSpPr/>
            <p:nvPr/>
          </p:nvSpPr>
          <p:spPr>
            <a:xfrm>
              <a:off x="3710584" y="3182673"/>
              <a:ext cx="372948" cy="349351"/>
            </a:xfrm>
            <a:prstGeom prst="roundRect">
              <a:avLst>
                <a:gd fmla="val 31824" name="adj"/>
              </a:avLst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</a:t>
              </a:r>
              <a:endParaRPr/>
            </a:p>
          </p:txBody>
        </p:sp>
      </p:grpSp>
      <p:grpSp>
        <p:nvGrpSpPr>
          <p:cNvPr id="92" name="Google Shape;92;p13"/>
          <p:cNvGrpSpPr/>
          <p:nvPr/>
        </p:nvGrpSpPr>
        <p:grpSpPr>
          <a:xfrm>
            <a:off x="5825113" y="6742590"/>
            <a:ext cx="11617299" cy="2304620"/>
            <a:chOff x="3710584" y="4170093"/>
            <a:chExt cx="5266252" cy="914262"/>
          </a:xfrm>
        </p:grpSpPr>
        <p:grpSp>
          <p:nvGrpSpPr>
            <p:cNvPr id="93" name="Google Shape;93;p13"/>
            <p:cNvGrpSpPr/>
            <p:nvPr/>
          </p:nvGrpSpPr>
          <p:grpSpPr>
            <a:xfrm>
              <a:off x="3936836" y="4344770"/>
              <a:ext cx="5040000" cy="739585"/>
              <a:chOff x="831080" y="1619922"/>
              <a:chExt cx="6512847" cy="986008"/>
            </a:xfrm>
          </p:grpSpPr>
          <p:sp>
            <p:nvSpPr>
              <p:cNvPr id="94" name="Google Shape;94;p13"/>
              <p:cNvSpPr/>
              <p:nvPr/>
            </p:nvSpPr>
            <p:spPr>
              <a:xfrm>
                <a:off x="831080" y="1619922"/>
                <a:ext cx="6512847" cy="986008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pic>
            <p:nvPicPr>
              <p:cNvPr id="95" name="Google Shape;95;p13"/>
              <p:cNvPicPr preferRelativeResize="0"/>
              <p:nvPr/>
            </p:nvPicPr>
            <p:blipFill rotWithShape="1">
              <a:blip r:embed="rId5">
                <a:alphaModFix/>
              </a:blip>
              <a:srcRect b="0" l="0" r="2363" t="0"/>
              <a:stretch/>
            </p:blipFill>
            <p:spPr>
              <a:xfrm>
                <a:off x="926987" y="1689732"/>
                <a:ext cx="6242219" cy="846388"/>
              </a:xfrm>
              <a:prstGeom prst="rect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</p:pic>
        </p:grpSp>
        <p:sp>
          <p:nvSpPr>
            <p:cNvPr id="96" name="Google Shape;96;p13"/>
            <p:cNvSpPr/>
            <p:nvPr/>
          </p:nvSpPr>
          <p:spPr>
            <a:xfrm>
              <a:off x="3710584" y="4170093"/>
              <a:ext cx="372948" cy="349351"/>
            </a:xfrm>
            <a:prstGeom prst="roundRect">
              <a:avLst>
                <a:gd fmla="val 31824" name="adj"/>
              </a:avLst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C</a:t>
              </a:r>
              <a:endParaRPr/>
            </a:p>
          </p:txBody>
        </p:sp>
      </p:grpSp>
      <p:grpSp>
        <p:nvGrpSpPr>
          <p:cNvPr id="97" name="Google Shape;97;p13"/>
          <p:cNvGrpSpPr/>
          <p:nvPr/>
        </p:nvGrpSpPr>
        <p:grpSpPr>
          <a:xfrm>
            <a:off x="545029" y="2732693"/>
            <a:ext cx="5120549" cy="6073117"/>
            <a:chOff x="504000" y="2414035"/>
            <a:chExt cx="3184294" cy="3518468"/>
          </a:xfrm>
        </p:grpSpPr>
        <p:sp>
          <p:nvSpPr>
            <p:cNvPr id="98" name="Google Shape;98;p13"/>
            <p:cNvSpPr/>
            <p:nvPr/>
          </p:nvSpPr>
          <p:spPr>
            <a:xfrm>
              <a:off x="684000" y="2551499"/>
              <a:ext cx="2880000" cy="504000"/>
            </a:xfrm>
            <a:prstGeom prst="roundRect">
              <a:avLst>
                <a:gd fmla="val 16415" name="adj"/>
              </a:avLst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-20, 120 and 180</a:t>
              </a:r>
              <a:endParaRPr/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504000" y="2414035"/>
              <a:ext cx="360000" cy="360000"/>
            </a:xfrm>
            <a:prstGeom prst="roundRect">
              <a:avLst>
                <a:gd fmla="val 31824" name="adj"/>
              </a:avLst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</a:t>
              </a:r>
              <a:endParaRPr/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684000" y="3274871"/>
              <a:ext cx="2880000" cy="504000"/>
            </a:xfrm>
            <a:prstGeom prst="roundRect">
              <a:avLst>
                <a:gd fmla="val 16415" name="adj"/>
              </a:avLst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504000" y="3122542"/>
              <a:ext cx="360000" cy="360000"/>
            </a:xfrm>
            <a:prstGeom prst="roundRect">
              <a:avLst>
                <a:gd fmla="val 31824" name="adj"/>
              </a:avLst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</a:t>
              </a:r>
              <a:endParaRPr/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684000" y="3967800"/>
              <a:ext cx="2880000" cy="504000"/>
            </a:xfrm>
            <a:prstGeom prst="roundRect">
              <a:avLst>
                <a:gd fmla="val 16415" name="adj"/>
              </a:avLst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-15, 10 and 20</a:t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504000" y="3845914"/>
              <a:ext cx="360000" cy="360000"/>
            </a:xfrm>
            <a:prstGeom prst="roundRect">
              <a:avLst>
                <a:gd fmla="val 31824" name="adj"/>
              </a:avLst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</a:t>
              </a:r>
              <a:endParaRPr/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684000" y="4695118"/>
              <a:ext cx="2880000" cy="504000"/>
            </a:xfrm>
            <a:prstGeom prst="roundRect">
              <a:avLst>
                <a:gd fmla="val 16415" name="adj"/>
              </a:avLst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-11, 5 and 9</a:t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504000" y="4556951"/>
              <a:ext cx="360000" cy="360000"/>
            </a:xfrm>
            <a:prstGeom prst="roundRect">
              <a:avLst>
                <a:gd fmla="val 31824" name="adj"/>
              </a:avLst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</a:t>
              </a:r>
              <a:endParaRPr/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683999" y="5428503"/>
              <a:ext cx="3004295" cy="504000"/>
            </a:xfrm>
            <a:prstGeom prst="roundRect">
              <a:avLst>
                <a:gd fmla="val 16415" name="adj"/>
              </a:avLst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-20, -10, 10 and 20</a:t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504000" y="5280323"/>
              <a:ext cx="360000" cy="360000"/>
            </a:xfrm>
            <a:prstGeom prst="roundRect">
              <a:avLst>
                <a:gd fmla="val 31824" name="adj"/>
              </a:avLst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5</a:t>
              </a:r>
              <a:endParaRPr/>
            </a:p>
          </p:txBody>
        </p:sp>
      </p:grpSp>
      <p:sp>
        <p:nvSpPr>
          <p:cNvPr id="108" name="Google Shape;108;p13"/>
          <p:cNvSpPr txBox="1"/>
          <p:nvPr/>
        </p:nvSpPr>
        <p:spPr>
          <a:xfrm>
            <a:off x="12443381" y="1061541"/>
            <a:ext cx="5589992" cy="528478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Resume the video once completed</a:t>
            </a:r>
            <a:endParaRPr b="0" i="0" sz="2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4" name="Google Shape;114;p14"/>
          <p:cNvSpPr txBox="1"/>
          <p:nvPr/>
        </p:nvSpPr>
        <p:spPr>
          <a:xfrm>
            <a:off x="522517" y="1683507"/>
            <a:ext cx="17809028" cy="77416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b="0" i="0" lang="en-US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Find all the possible numbers with an absolute value of:                                                                           a) 7	     b) 432	     c) ¾	      d) 0	      e) -5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2. For each of the following add the correct symbol: &gt; or &lt;.                                                                             a) 7____5		    b) -7_____5		c) -7_____-5                                                                                               </a:t>
            </a:r>
            <a:endParaRPr b="0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d)7_____-5		    e) -2_____0		f) -9_____-8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3. For each of the pairs of numbers in question 2 circle the number with the largest absolute value.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4. a)Find two numbers that have the same absolute value where the distance between them is 4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b) Find two numbers that have the same absolute value where the distance between them is 5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c) Find two numbers where the absolute value of one is double the absolute value of the other and the distance between them is 6.</a:t>
            </a:r>
            <a:endParaRPr/>
          </a:p>
          <a:p>
            <a:pPr indent="-336550" lvl="0" marL="51435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5" name="Google Shape;115;p14"/>
          <p:cNvSpPr txBox="1"/>
          <p:nvPr/>
        </p:nvSpPr>
        <p:spPr>
          <a:xfrm>
            <a:off x="12405674" y="8325860"/>
            <a:ext cx="5589992" cy="528478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Resume the video once completed</a:t>
            </a:r>
            <a:endParaRPr b="0" i="0" sz="2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>
                <a:solidFill>
                  <a:schemeClr val="dk2"/>
                </a:solidFill>
              </a:rPr>
              <a:t>Explore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1" name="Google Shape;121;p15"/>
          <p:cNvSpPr txBox="1"/>
          <p:nvPr/>
        </p:nvSpPr>
        <p:spPr>
          <a:xfrm>
            <a:off x="772897" y="1676298"/>
            <a:ext cx="13009533" cy="2800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Place </a:t>
            </a:r>
            <a:r>
              <a:rPr b="1" i="0" lang="en-US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four </a:t>
            </a:r>
            <a:r>
              <a:rPr b="0" i="0" lang="en-US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of</a:t>
            </a:r>
            <a:r>
              <a:rPr b="1" i="0" lang="en-US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0" i="0" lang="en-US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the nine integers in to the 2 x 2 grid.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How many solutions can you find?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Can you find a solution for a 3 x 3 grid?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22" name="Google Shape;122;p15"/>
          <p:cNvGraphicFramePr/>
          <p:nvPr/>
        </p:nvGraphicFramePr>
        <p:xfrm>
          <a:off x="3158086" y="450274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{5F2C6EDF-2F55-4943-B2E8-973B020EFE2E}</a:tableStyleId>
              </a:tblPr>
              <a:tblGrid>
                <a:gridCol w="1849950"/>
                <a:gridCol w="1849950"/>
              </a:tblGrid>
              <a:tr h="1663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3F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3F0D9"/>
                    </a:solidFill>
                  </a:tcPr>
                </a:tc>
              </a:tr>
              <a:tr h="16114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3F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3F0D9"/>
                    </a:solidFill>
                  </a:tcPr>
                </a:tc>
              </a:tr>
            </a:tbl>
          </a:graphicData>
        </a:graphic>
      </p:graphicFrame>
      <p:cxnSp>
        <p:nvCxnSpPr>
          <p:cNvPr id="123" name="Google Shape;123;p15"/>
          <p:cNvCxnSpPr/>
          <p:nvPr/>
        </p:nvCxnSpPr>
        <p:spPr>
          <a:xfrm>
            <a:off x="3456208" y="7944147"/>
            <a:ext cx="2788869" cy="0"/>
          </a:xfrm>
          <a:prstGeom prst="straightConnector1">
            <a:avLst/>
          </a:prstGeom>
          <a:noFill/>
          <a:ln cap="flat" cmpd="sng" w="44450">
            <a:solidFill>
              <a:srgbClr val="00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24" name="Google Shape;124;p15"/>
          <p:cNvCxnSpPr/>
          <p:nvPr/>
        </p:nvCxnSpPr>
        <p:spPr>
          <a:xfrm>
            <a:off x="2883892" y="4770979"/>
            <a:ext cx="0" cy="2660948"/>
          </a:xfrm>
          <a:prstGeom prst="straightConnector1">
            <a:avLst/>
          </a:prstGeom>
          <a:noFill/>
          <a:ln cap="flat" cmpd="sng" w="44450">
            <a:solidFill>
              <a:srgbClr val="00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grpSp>
        <p:nvGrpSpPr>
          <p:cNvPr id="125" name="Google Shape;125;p15"/>
          <p:cNvGrpSpPr/>
          <p:nvPr/>
        </p:nvGrpSpPr>
        <p:grpSpPr>
          <a:xfrm>
            <a:off x="9466928" y="3908401"/>
            <a:ext cx="4315503" cy="4738228"/>
            <a:chOff x="9509905" y="3202673"/>
            <a:chExt cx="3434741" cy="3676706"/>
          </a:xfrm>
        </p:grpSpPr>
        <p:sp>
          <p:nvSpPr>
            <p:cNvPr id="126" name="Google Shape;126;p15"/>
            <p:cNvSpPr/>
            <p:nvPr/>
          </p:nvSpPr>
          <p:spPr>
            <a:xfrm>
              <a:off x="10152467" y="3948463"/>
              <a:ext cx="768650" cy="646808"/>
            </a:xfrm>
            <a:prstGeom prst="roundRect">
              <a:avLst>
                <a:gd fmla="val 50000" name="adj"/>
              </a:avLst>
            </a:prstGeom>
            <a:solidFill>
              <a:srgbClr val="FFFFFF"/>
            </a:solidFill>
            <a:ln cap="flat" cmpd="sng" w="12700">
              <a:solidFill>
                <a:srgbClr val="C0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b="0" i="0" lang="en-US" sz="32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</a:t>
              </a:r>
              <a:endParaRPr/>
            </a:p>
          </p:txBody>
        </p:sp>
        <p:sp>
          <p:nvSpPr>
            <p:cNvPr id="127" name="Google Shape;127;p15"/>
            <p:cNvSpPr/>
            <p:nvPr/>
          </p:nvSpPr>
          <p:spPr>
            <a:xfrm>
              <a:off x="10796438" y="3202673"/>
              <a:ext cx="768650" cy="646808"/>
            </a:xfrm>
            <a:prstGeom prst="roundRect">
              <a:avLst>
                <a:gd fmla="val 50000" name="adj"/>
              </a:avLst>
            </a:prstGeom>
            <a:solidFill>
              <a:srgbClr val="FFFFFF"/>
            </a:solidFill>
            <a:ln cap="flat" cmpd="sng" w="12700">
              <a:solidFill>
                <a:srgbClr val="C0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b="0" i="0" lang="en-US" sz="32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-2</a:t>
              </a:r>
              <a:endParaRPr/>
            </a:p>
          </p:txBody>
        </p:sp>
        <p:sp>
          <p:nvSpPr>
            <p:cNvPr id="128" name="Google Shape;128;p15"/>
            <p:cNvSpPr/>
            <p:nvPr/>
          </p:nvSpPr>
          <p:spPr>
            <a:xfrm>
              <a:off x="12175995" y="4720523"/>
              <a:ext cx="768650" cy="646808"/>
            </a:xfrm>
            <a:prstGeom prst="roundRect">
              <a:avLst>
                <a:gd fmla="val 50000" name="adj"/>
              </a:avLst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rgbClr val="C0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129" name="Google Shape;129;p15"/>
            <p:cNvSpPr/>
            <p:nvPr/>
          </p:nvSpPr>
          <p:spPr>
            <a:xfrm>
              <a:off x="9509905" y="4720523"/>
              <a:ext cx="768650" cy="646808"/>
            </a:xfrm>
            <a:prstGeom prst="roundRect">
              <a:avLst>
                <a:gd fmla="val 50000" name="adj"/>
              </a:avLst>
            </a:prstGeom>
            <a:solidFill>
              <a:srgbClr val="FFFFFF"/>
            </a:solidFill>
            <a:ln cap="flat" cmpd="sng" w="12700">
              <a:solidFill>
                <a:srgbClr val="C0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b="0" i="0" lang="en-US" sz="32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</a:t>
              </a:r>
              <a:endParaRPr/>
            </a:p>
          </p:txBody>
        </p:sp>
        <p:sp>
          <p:nvSpPr>
            <p:cNvPr id="130" name="Google Shape;130;p15"/>
            <p:cNvSpPr/>
            <p:nvPr/>
          </p:nvSpPr>
          <p:spPr>
            <a:xfrm>
              <a:off x="10796438" y="4720523"/>
              <a:ext cx="768650" cy="646808"/>
            </a:xfrm>
            <a:prstGeom prst="roundRect">
              <a:avLst>
                <a:gd fmla="val 50000" name="adj"/>
              </a:avLst>
            </a:prstGeom>
            <a:solidFill>
              <a:srgbClr val="FFFFFF"/>
            </a:solidFill>
            <a:ln cap="flat" cmpd="sng" w="12700">
              <a:solidFill>
                <a:srgbClr val="C0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b="0" i="0" lang="en-US" sz="32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-5</a:t>
              </a:r>
              <a:endParaRPr/>
            </a:p>
          </p:txBody>
        </p:sp>
        <p:sp>
          <p:nvSpPr>
            <p:cNvPr id="131" name="Google Shape;131;p15"/>
            <p:cNvSpPr/>
            <p:nvPr/>
          </p:nvSpPr>
          <p:spPr>
            <a:xfrm>
              <a:off x="11606332" y="3914210"/>
              <a:ext cx="768650" cy="646808"/>
            </a:xfrm>
            <a:prstGeom prst="roundRect">
              <a:avLst>
                <a:gd fmla="val 50000" name="adj"/>
              </a:avLst>
            </a:prstGeom>
            <a:solidFill>
              <a:srgbClr val="FFFFFF"/>
            </a:solidFill>
            <a:ln cap="flat" cmpd="sng" w="12700">
              <a:solidFill>
                <a:srgbClr val="C0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b="0" i="0" lang="en-US" sz="32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-6</a:t>
              </a:r>
              <a:endParaRPr/>
            </a:p>
          </p:txBody>
        </p:sp>
        <p:sp>
          <p:nvSpPr>
            <p:cNvPr id="132" name="Google Shape;132;p15"/>
            <p:cNvSpPr/>
            <p:nvPr/>
          </p:nvSpPr>
          <p:spPr>
            <a:xfrm>
              <a:off x="10152467" y="5403877"/>
              <a:ext cx="768650" cy="646808"/>
            </a:xfrm>
            <a:prstGeom prst="roundRect">
              <a:avLst>
                <a:gd fmla="val 50000" name="adj"/>
              </a:avLst>
            </a:prstGeom>
            <a:solidFill>
              <a:srgbClr val="FFFFFF"/>
            </a:solidFill>
            <a:ln cap="flat" cmpd="sng" w="12700">
              <a:solidFill>
                <a:srgbClr val="C0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b="0" i="0" lang="en-US" sz="32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-7</a:t>
              </a:r>
              <a:endParaRPr/>
            </a:p>
          </p:txBody>
        </p:sp>
        <p:sp>
          <p:nvSpPr>
            <p:cNvPr id="133" name="Google Shape;133;p15"/>
            <p:cNvSpPr/>
            <p:nvPr/>
          </p:nvSpPr>
          <p:spPr>
            <a:xfrm>
              <a:off x="10796438" y="6232571"/>
              <a:ext cx="768650" cy="646808"/>
            </a:xfrm>
            <a:prstGeom prst="roundRect">
              <a:avLst>
                <a:gd fmla="val 50000" name="adj"/>
              </a:avLst>
            </a:prstGeom>
            <a:solidFill>
              <a:srgbClr val="FFFFFF"/>
            </a:solidFill>
            <a:ln cap="flat" cmpd="sng" w="12700">
              <a:solidFill>
                <a:srgbClr val="C0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b="0" i="0" lang="en-US" sz="32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-8</a:t>
              </a:r>
              <a:endParaRPr/>
            </a:p>
          </p:txBody>
        </p:sp>
        <p:sp>
          <p:nvSpPr>
            <p:cNvPr id="134" name="Google Shape;134;p15"/>
            <p:cNvSpPr/>
            <p:nvPr/>
          </p:nvSpPr>
          <p:spPr>
            <a:xfrm>
              <a:off x="11606332" y="5482252"/>
              <a:ext cx="768650" cy="637068"/>
            </a:xfrm>
            <a:prstGeom prst="roundRect">
              <a:avLst>
                <a:gd fmla="val 50000" name="adj"/>
              </a:avLst>
            </a:prstGeom>
            <a:solidFill>
              <a:srgbClr val="FFFFFF"/>
            </a:solidFill>
            <a:ln cap="flat" cmpd="sng" w="12700">
              <a:solidFill>
                <a:srgbClr val="C0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b="0" i="0" lang="en-US" sz="32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-9</a:t>
              </a:r>
              <a:endParaRPr/>
            </a:p>
          </p:txBody>
        </p:sp>
      </p:grpSp>
      <p:sp>
        <p:nvSpPr>
          <p:cNvPr id="135" name="Google Shape;135;p15"/>
          <p:cNvSpPr txBox="1"/>
          <p:nvPr/>
        </p:nvSpPr>
        <p:spPr>
          <a:xfrm>
            <a:off x="2596696" y="8234957"/>
            <a:ext cx="7164858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Absolute Value Increases</a:t>
            </a:r>
            <a:endParaRPr/>
          </a:p>
        </p:txBody>
      </p:sp>
      <p:sp>
        <p:nvSpPr>
          <p:cNvPr id="136" name="Google Shape;136;p15"/>
          <p:cNvSpPr txBox="1"/>
          <p:nvPr/>
        </p:nvSpPr>
        <p:spPr>
          <a:xfrm rot="-5400000">
            <a:off x="751806" y="5884491"/>
            <a:ext cx="328671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Value Decreases</a:t>
            </a:r>
            <a:endParaRPr/>
          </a:p>
        </p:txBody>
      </p:sp>
      <p:sp>
        <p:nvSpPr>
          <p:cNvPr id="137" name="Google Shape;137;p15"/>
          <p:cNvSpPr txBox="1"/>
          <p:nvPr/>
        </p:nvSpPr>
        <p:spPr>
          <a:xfrm>
            <a:off x="12405674" y="8325860"/>
            <a:ext cx="5589992" cy="528478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Resume the video once completed</a:t>
            </a:r>
            <a:endParaRPr b="0" i="0" sz="2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