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Montserrat SemiBold"/>
      <p:regular r:id="rId25"/>
      <p:bold r:id="rId26"/>
      <p:italic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
      <p:font typeface="Quicksand"/>
      <p:regular r:id="rId37"/>
      <p:bold r:id="rId38"/>
    </p:embeddedFont>
    <p:embeddedFont>
      <p:font typeface="Roboto Mono"/>
      <p:regular r:id="rId39"/>
      <p:bold r:id="rId40"/>
      <p:italic r:id="rId41"/>
      <p:boldItalic r:id="rId42"/>
    </p:embeddedFont>
    <p:embeddedFont>
      <p:font typeface="Quicksand Light"/>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Mono-bold.fntdata"/><Relationship Id="rId20" Type="http://schemas.openxmlformats.org/officeDocument/2006/relationships/slide" Target="slides/slide15.xml"/><Relationship Id="rId42" Type="http://schemas.openxmlformats.org/officeDocument/2006/relationships/font" Target="fonts/RobotoMono-boldItalic.fntdata"/><Relationship Id="rId41" Type="http://schemas.openxmlformats.org/officeDocument/2006/relationships/font" Target="fonts/RobotoMono-italic.fntdata"/><Relationship Id="rId22" Type="http://schemas.openxmlformats.org/officeDocument/2006/relationships/slide" Target="slides/slide17.xml"/><Relationship Id="rId44" Type="http://schemas.openxmlformats.org/officeDocument/2006/relationships/font" Target="fonts/QuicksandLight-bold.fntdata"/><Relationship Id="rId21" Type="http://schemas.openxmlformats.org/officeDocument/2006/relationships/slide" Target="slides/slide16.xml"/><Relationship Id="rId43" Type="http://schemas.openxmlformats.org/officeDocument/2006/relationships/font" Target="fonts/QuicksandLight-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MontserratMedium-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MontserratMedium-italic.fntdata"/><Relationship Id="rId12" Type="http://schemas.openxmlformats.org/officeDocument/2006/relationships/slide" Target="slides/slide7.xml"/><Relationship Id="rId34" Type="http://schemas.openxmlformats.org/officeDocument/2006/relationships/font" Target="fonts/MontserratMedium-bold.fntdata"/><Relationship Id="rId15" Type="http://schemas.openxmlformats.org/officeDocument/2006/relationships/slide" Target="slides/slide10.xml"/><Relationship Id="rId37" Type="http://schemas.openxmlformats.org/officeDocument/2006/relationships/font" Target="fonts/Quicksand-regular.fntdata"/><Relationship Id="rId14" Type="http://schemas.openxmlformats.org/officeDocument/2006/relationships/slide" Target="slides/slide9.xml"/><Relationship Id="rId36" Type="http://schemas.openxmlformats.org/officeDocument/2006/relationships/font" Target="fonts/MontserratMedium-boldItalic.fntdata"/><Relationship Id="rId17" Type="http://schemas.openxmlformats.org/officeDocument/2006/relationships/slide" Target="slides/slide12.xml"/><Relationship Id="rId39" Type="http://schemas.openxmlformats.org/officeDocument/2006/relationships/font" Target="fonts/RobotoMono-regular.fntdata"/><Relationship Id="rId16" Type="http://schemas.openxmlformats.org/officeDocument/2006/relationships/slide" Target="slides/slide11.xml"/><Relationship Id="rId38" Type="http://schemas.openxmlformats.org/officeDocument/2006/relationships/font" Target="fonts/Quicksan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82e017b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982e017bb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b4b92644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9b4b92644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b4b92644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9b4b926443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b4b92644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9b4b926443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b4b92644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9b4b926443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9b4b926443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9b4b926443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b4b92644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9b4b926443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b4b926443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9b4b926443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97ea453fa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97ea453fa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b34156c0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b34156c0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b34156c01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b34156c01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82e017bb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982e017bbd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97ea453fa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997ea453fa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b34156c0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9b34156c0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b34156c0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9b34156c01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b34156c0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9b34156c01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b34156c0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9b34156c01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b34156c0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9b34156c01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b34156c0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9b34156c01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76" name="Shape 76"/>
        <p:cNvGrpSpPr/>
        <p:nvPr/>
      </p:nvGrpSpPr>
      <p:grpSpPr>
        <a:xfrm>
          <a:off x="0" y="0"/>
          <a:ext cx="0" cy="0"/>
          <a:chOff x="0" y="0"/>
          <a:chExt cx="0" cy="0"/>
        </a:xfrm>
      </p:grpSpPr>
      <p:sp>
        <p:nvSpPr>
          <p:cNvPr id="77" name="Google Shape;77;p14"/>
          <p:cNvSpPr txBox="1"/>
          <p:nvPr>
            <p:ph idx="1" type="body"/>
          </p:nvPr>
        </p:nvSpPr>
        <p:spPr>
          <a:xfrm>
            <a:off x="621800" y="2340248"/>
            <a:ext cx="8193000" cy="73182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SzPts val="3600"/>
              <a:buChar char="●"/>
              <a:defRPr/>
            </a:lvl1pPr>
            <a:lvl2pPr indent="-406400" lvl="1" marL="914400" rtl="0" algn="l">
              <a:lnSpc>
                <a:spcPct val="115000"/>
              </a:lnSpc>
              <a:spcBef>
                <a:spcPts val="3200"/>
              </a:spcBef>
              <a:spcAft>
                <a:spcPts val="0"/>
              </a:spcAft>
              <a:buSzPts val="2800"/>
              <a:buChar char="○"/>
              <a:defRPr/>
            </a:lvl2pPr>
            <a:lvl3pPr indent="-406400" lvl="2" marL="1371600" rtl="0" algn="l">
              <a:lnSpc>
                <a:spcPct val="115000"/>
              </a:lnSpc>
              <a:spcBef>
                <a:spcPts val="3200"/>
              </a:spcBef>
              <a:spcAft>
                <a:spcPts val="0"/>
              </a:spcAft>
              <a:buSzPts val="2800"/>
              <a:buChar char="■"/>
              <a:defRPr/>
            </a:lvl3pPr>
            <a:lvl4pPr indent="-406400" lvl="3" marL="1828800" rtl="0" algn="l">
              <a:lnSpc>
                <a:spcPct val="115000"/>
              </a:lnSpc>
              <a:spcBef>
                <a:spcPts val="3200"/>
              </a:spcBef>
              <a:spcAft>
                <a:spcPts val="0"/>
              </a:spcAft>
              <a:buSzPts val="2800"/>
              <a:buChar char="●"/>
              <a:defRPr/>
            </a:lvl4pPr>
            <a:lvl5pPr indent="-406400" lvl="4" marL="2286000" rtl="0" algn="l">
              <a:lnSpc>
                <a:spcPct val="115000"/>
              </a:lnSpc>
              <a:spcBef>
                <a:spcPts val="3200"/>
              </a:spcBef>
              <a:spcAft>
                <a:spcPts val="0"/>
              </a:spcAft>
              <a:buSzPts val="2800"/>
              <a:buChar char="○"/>
              <a:defRPr/>
            </a:lvl5pPr>
            <a:lvl6pPr indent="-406400" lvl="5" marL="2743200" rtl="0" algn="l">
              <a:lnSpc>
                <a:spcPct val="115000"/>
              </a:lnSpc>
              <a:spcBef>
                <a:spcPts val="3200"/>
              </a:spcBef>
              <a:spcAft>
                <a:spcPts val="0"/>
              </a:spcAft>
              <a:buSzPts val="2800"/>
              <a:buChar char="■"/>
              <a:defRPr/>
            </a:lvl6pPr>
            <a:lvl7pPr indent="-406400" lvl="6" marL="3200400" rtl="0" algn="l">
              <a:lnSpc>
                <a:spcPct val="115000"/>
              </a:lnSpc>
              <a:spcBef>
                <a:spcPts val="3200"/>
              </a:spcBef>
              <a:spcAft>
                <a:spcPts val="0"/>
              </a:spcAft>
              <a:buSzPts val="2800"/>
              <a:buChar char="●"/>
              <a:defRPr/>
            </a:lvl7pPr>
            <a:lvl8pPr indent="-406400" lvl="7" marL="3657600" rtl="0" algn="l">
              <a:lnSpc>
                <a:spcPct val="115000"/>
              </a:lnSpc>
              <a:spcBef>
                <a:spcPts val="3200"/>
              </a:spcBef>
              <a:spcAft>
                <a:spcPts val="0"/>
              </a:spcAft>
              <a:buSzPts val="2800"/>
              <a:buChar char="○"/>
              <a:defRPr/>
            </a:lvl8pPr>
            <a:lvl9pPr indent="-406400" lvl="8" marL="4114800" rtl="0" algn="l">
              <a:lnSpc>
                <a:spcPct val="115000"/>
              </a:lnSpc>
              <a:spcBef>
                <a:spcPts val="3200"/>
              </a:spcBef>
              <a:spcAft>
                <a:spcPts val="3200"/>
              </a:spcAft>
              <a:buSzPts val="2800"/>
              <a:buChar char="■"/>
              <a:defRPr/>
            </a:lvl9pPr>
          </a:lstStyle>
          <a:p/>
        </p:txBody>
      </p:sp>
      <p:sp>
        <p:nvSpPr>
          <p:cNvPr id="78" name="Google Shape;78;p14"/>
          <p:cNvSpPr txBox="1"/>
          <p:nvPr>
            <p:ph type="title"/>
          </p:nvPr>
        </p:nvSpPr>
        <p:spPr>
          <a:xfrm>
            <a:off x="621800" y="639200"/>
            <a:ext cx="17042400" cy="1396200"/>
          </a:xfrm>
          <a:prstGeom prst="rect">
            <a:avLst/>
          </a:prstGeom>
          <a:noFill/>
          <a:ln>
            <a:noFill/>
          </a:ln>
        </p:spPr>
        <p:txBody>
          <a:bodyPr anchorCtr="0" anchor="ctr" bIns="182850" lIns="182850" spcFirstLastPara="1" rIns="182850" wrap="square" tIns="182850">
            <a:noAutofit/>
          </a:bodyPr>
          <a:lstStyle>
            <a:lvl1pPr lvl="0" rtl="0" algn="l">
              <a:lnSpc>
                <a:spcPct val="100000"/>
              </a:lnSpc>
              <a:spcBef>
                <a:spcPts val="0"/>
              </a:spcBef>
              <a:spcAft>
                <a:spcPts val="0"/>
              </a:spcAft>
              <a:buSzPts val="5600"/>
              <a:buNone/>
              <a:defRPr sz="4800"/>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79" name="Google Shape;79;p14"/>
          <p:cNvSpPr txBox="1"/>
          <p:nvPr>
            <p:ph idx="12" type="sldNum"/>
          </p:nvPr>
        </p:nvSpPr>
        <p:spPr>
          <a:xfrm>
            <a:off x="17664400" y="9658600"/>
            <a:ext cx="623400" cy="628200"/>
          </a:xfrm>
          <a:prstGeom prst="rect">
            <a:avLst/>
          </a:prstGeom>
          <a:noFill/>
          <a:ln>
            <a:noFill/>
          </a:ln>
        </p:spPr>
        <p:txBody>
          <a:bodyPr anchorCtr="0" anchor="t" bIns="182850" lIns="182850" spcFirstLastPara="1" rIns="182850" wrap="square" tIns="18285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0" name="Google Shape;80;p14"/>
          <p:cNvSpPr txBox="1"/>
          <p:nvPr>
            <p:ph idx="2" type="body"/>
          </p:nvPr>
        </p:nvSpPr>
        <p:spPr>
          <a:xfrm>
            <a:off x="9473200" y="2340200"/>
            <a:ext cx="8193000" cy="73182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SzPts val="3600"/>
              <a:buChar char="●"/>
              <a:defRPr/>
            </a:lvl1pPr>
            <a:lvl2pPr indent="-406400" lvl="1" marL="914400" rtl="0" algn="l">
              <a:lnSpc>
                <a:spcPct val="115000"/>
              </a:lnSpc>
              <a:spcBef>
                <a:spcPts val="3200"/>
              </a:spcBef>
              <a:spcAft>
                <a:spcPts val="0"/>
              </a:spcAft>
              <a:buSzPts val="2800"/>
              <a:buChar char="○"/>
              <a:defRPr/>
            </a:lvl2pPr>
            <a:lvl3pPr indent="-406400" lvl="2" marL="1371600" rtl="0" algn="l">
              <a:lnSpc>
                <a:spcPct val="115000"/>
              </a:lnSpc>
              <a:spcBef>
                <a:spcPts val="3200"/>
              </a:spcBef>
              <a:spcAft>
                <a:spcPts val="0"/>
              </a:spcAft>
              <a:buSzPts val="2800"/>
              <a:buChar char="■"/>
              <a:defRPr/>
            </a:lvl3pPr>
            <a:lvl4pPr indent="-406400" lvl="3" marL="1828800" rtl="0" algn="l">
              <a:lnSpc>
                <a:spcPct val="115000"/>
              </a:lnSpc>
              <a:spcBef>
                <a:spcPts val="3200"/>
              </a:spcBef>
              <a:spcAft>
                <a:spcPts val="0"/>
              </a:spcAft>
              <a:buSzPts val="2800"/>
              <a:buChar char="●"/>
              <a:defRPr/>
            </a:lvl4pPr>
            <a:lvl5pPr indent="-406400" lvl="4" marL="2286000" rtl="0" algn="l">
              <a:lnSpc>
                <a:spcPct val="115000"/>
              </a:lnSpc>
              <a:spcBef>
                <a:spcPts val="3200"/>
              </a:spcBef>
              <a:spcAft>
                <a:spcPts val="0"/>
              </a:spcAft>
              <a:buSzPts val="2800"/>
              <a:buChar char="○"/>
              <a:defRPr/>
            </a:lvl5pPr>
            <a:lvl6pPr indent="-406400" lvl="5" marL="2743200" rtl="0" algn="l">
              <a:lnSpc>
                <a:spcPct val="115000"/>
              </a:lnSpc>
              <a:spcBef>
                <a:spcPts val="3200"/>
              </a:spcBef>
              <a:spcAft>
                <a:spcPts val="0"/>
              </a:spcAft>
              <a:buSzPts val="2800"/>
              <a:buChar char="■"/>
              <a:defRPr/>
            </a:lvl6pPr>
            <a:lvl7pPr indent="-406400" lvl="6" marL="3200400" rtl="0" algn="l">
              <a:lnSpc>
                <a:spcPct val="115000"/>
              </a:lnSpc>
              <a:spcBef>
                <a:spcPts val="3200"/>
              </a:spcBef>
              <a:spcAft>
                <a:spcPts val="0"/>
              </a:spcAft>
              <a:buSzPts val="2800"/>
              <a:buChar char="●"/>
              <a:defRPr/>
            </a:lvl7pPr>
            <a:lvl8pPr indent="-406400" lvl="7" marL="3657600" rtl="0" algn="l">
              <a:lnSpc>
                <a:spcPct val="115000"/>
              </a:lnSpc>
              <a:spcBef>
                <a:spcPts val="3200"/>
              </a:spcBef>
              <a:spcAft>
                <a:spcPts val="0"/>
              </a:spcAft>
              <a:buSzPts val="2800"/>
              <a:buChar char="○"/>
              <a:defRPr/>
            </a:lvl8pPr>
            <a:lvl9pPr indent="-406400" lvl="8" marL="4114800" rtl="0" algn="l">
              <a:lnSpc>
                <a:spcPct val="115000"/>
              </a:lnSpc>
              <a:spcBef>
                <a:spcPts val="3200"/>
              </a:spcBef>
              <a:spcAft>
                <a:spcPts val="3200"/>
              </a:spcAft>
              <a:buSzPts val="2800"/>
              <a:buChar char="■"/>
              <a:defRPr/>
            </a:lvl9pPr>
          </a:lstStyle>
          <a:p/>
        </p:txBody>
      </p:sp>
      <p:sp>
        <p:nvSpPr>
          <p:cNvPr id="81" name="Google Shape;81;p14"/>
          <p:cNvSpPr txBox="1"/>
          <p:nvPr>
            <p:ph idx="3" type="subTitle"/>
          </p:nvPr>
        </p:nvSpPr>
        <p:spPr>
          <a:xfrm>
            <a:off x="10515600" y="0"/>
            <a:ext cx="7129800" cy="628200"/>
          </a:xfrm>
          <a:prstGeom prst="rect">
            <a:avLst/>
          </a:prstGeom>
          <a:noFill/>
          <a:ln>
            <a:noFill/>
          </a:ln>
        </p:spPr>
        <p:txBody>
          <a:bodyPr anchorCtr="0" anchor="ctr" bIns="182850" lIns="182850" spcFirstLastPara="1" rIns="0" wrap="square" tIns="182850">
            <a:noAutofit/>
          </a:bodyPr>
          <a:lstStyle>
            <a:lvl1pPr lvl="0" rtl="0" algn="r">
              <a:lnSpc>
                <a:spcPct val="100000"/>
              </a:lnSpc>
              <a:spcBef>
                <a:spcPts val="0"/>
              </a:spcBef>
              <a:spcAft>
                <a:spcPts val="0"/>
              </a:spcAft>
              <a:buSzPts val="3600"/>
              <a:buNone/>
              <a:defRPr b="1" sz="2400"/>
            </a:lvl1pPr>
            <a:lvl2pPr lvl="1" rtl="0" algn="l">
              <a:lnSpc>
                <a:spcPct val="115000"/>
              </a:lnSpc>
              <a:spcBef>
                <a:spcPts val="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p:cSld name="TITLE_4_1_1_1_1_1_1">
    <p:spTree>
      <p:nvGrpSpPr>
        <p:cNvPr id="82" name="Shape 82"/>
        <p:cNvGrpSpPr/>
        <p:nvPr/>
      </p:nvGrpSpPr>
      <p:grpSpPr>
        <a:xfrm>
          <a:off x="0" y="0"/>
          <a:ext cx="0" cy="0"/>
          <a:chOff x="0" y="0"/>
          <a:chExt cx="0" cy="0"/>
        </a:xfrm>
      </p:grpSpPr>
      <p:sp>
        <p:nvSpPr>
          <p:cNvPr id="83" name="Google Shape;83;p15"/>
          <p:cNvSpPr txBox="1"/>
          <p:nvPr>
            <p:ph type="title"/>
          </p:nvPr>
        </p:nvSpPr>
        <p:spPr>
          <a:xfrm>
            <a:off x="621800" y="639200"/>
            <a:ext cx="17042400" cy="9016800"/>
          </a:xfrm>
          <a:prstGeom prst="rect">
            <a:avLst/>
          </a:prstGeom>
          <a:noFill/>
          <a:ln>
            <a:noFill/>
          </a:ln>
        </p:spPr>
        <p:txBody>
          <a:bodyPr anchorCtr="0" anchor="t" bIns="182850" lIns="182850" spcFirstLastPara="1" rIns="182850" wrap="square" tIns="182850">
            <a:noAutofit/>
          </a:bodyPr>
          <a:lstStyle>
            <a:lvl1pPr lvl="0" rtl="0" algn="l">
              <a:lnSpc>
                <a:spcPct val="100000"/>
              </a:lnSpc>
              <a:spcBef>
                <a:spcPts val="0"/>
              </a:spcBef>
              <a:spcAft>
                <a:spcPts val="0"/>
              </a:spcAft>
              <a:buSzPts val="5600"/>
              <a:buNone/>
              <a:defRPr b="0" sz="7200">
                <a:latin typeface="Quicksand Light"/>
                <a:ea typeface="Quicksand Light"/>
                <a:cs typeface="Quicksand Light"/>
                <a:sym typeface="Quicksand Light"/>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4" name="Google Shape;84;p15"/>
          <p:cNvSpPr txBox="1"/>
          <p:nvPr>
            <p:ph idx="12" type="sldNum"/>
          </p:nvPr>
        </p:nvSpPr>
        <p:spPr>
          <a:xfrm>
            <a:off x="17664400" y="9658600"/>
            <a:ext cx="623400" cy="628200"/>
          </a:xfrm>
          <a:prstGeom prst="rect">
            <a:avLst/>
          </a:prstGeom>
          <a:noFill/>
          <a:ln>
            <a:noFill/>
          </a:ln>
        </p:spPr>
        <p:txBody>
          <a:bodyPr anchorCtr="0" anchor="t" bIns="182850" lIns="182850" spcFirstLastPara="1" rIns="182850" wrap="square" tIns="18285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5" name="Google Shape;85;p15"/>
          <p:cNvSpPr txBox="1"/>
          <p:nvPr>
            <p:ph idx="1" type="subTitle"/>
          </p:nvPr>
        </p:nvSpPr>
        <p:spPr>
          <a:xfrm>
            <a:off x="10515600" y="0"/>
            <a:ext cx="7129800" cy="628200"/>
          </a:xfrm>
          <a:prstGeom prst="rect">
            <a:avLst/>
          </a:prstGeom>
          <a:noFill/>
          <a:ln>
            <a:noFill/>
          </a:ln>
        </p:spPr>
        <p:txBody>
          <a:bodyPr anchorCtr="0" anchor="ctr" bIns="182850" lIns="182850" spcFirstLastPara="1" rIns="0" wrap="square" tIns="182850">
            <a:noAutofit/>
          </a:bodyPr>
          <a:lstStyle>
            <a:lvl1pPr lvl="0" rtl="0" algn="r">
              <a:lnSpc>
                <a:spcPct val="100000"/>
              </a:lnSpc>
              <a:spcBef>
                <a:spcPts val="0"/>
              </a:spcBef>
              <a:spcAft>
                <a:spcPts val="0"/>
              </a:spcAft>
              <a:buSzPts val="3600"/>
              <a:buNone/>
              <a:defRPr b="1" sz="2400"/>
            </a:lvl1pPr>
            <a:lvl2pPr lvl="1" rtl="0" algn="l">
              <a:lnSpc>
                <a:spcPct val="115000"/>
              </a:lnSpc>
              <a:spcBef>
                <a:spcPts val="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86" name="Shape 86"/>
        <p:cNvGrpSpPr/>
        <p:nvPr/>
      </p:nvGrpSpPr>
      <p:grpSpPr>
        <a:xfrm>
          <a:off x="0" y="0"/>
          <a:ext cx="0" cy="0"/>
          <a:chOff x="0" y="0"/>
          <a:chExt cx="0" cy="0"/>
        </a:xfrm>
      </p:grpSpPr>
      <p:sp>
        <p:nvSpPr>
          <p:cNvPr id="87" name="Google Shape;87;p16"/>
          <p:cNvSpPr txBox="1"/>
          <p:nvPr>
            <p:ph idx="1" type="body"/>
          </p:nvPr>
        </p:nvSpPr>
        <p:spPr>
          <a:xfrm>
            <a:off x="621800" y="2035450"/>
            <a:ext cx="17044200" cy="76230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SzPts val="3600"/>
              <a:buChar char="●"/>
              <a:defRPr/>
            </a:lvl1pPr>
            <a:lvl2pPr indent="-406400" lvl="1" marL="914400" rtl="0" algn="l">
              <a:lnSpc>
                <a:spcPct val="115000"/>
              </a:lnSpc>
              <a:spcBef>
                <a:spcPts val="3200"/>
              </a:spcBef>
              <a:spcAft>
                <a:spcPts val="0"/>
              </a:spcAft>
              <a:buSzPts val="2800"/>
              <a:buChar char="○"/>
              <a:defRPr/>
            </a:lvl2pPr>
            <a:lvl3pPr indent="-406400" lvl="2" marL="1371600" rtl="0" algn="l">
              <a:lnSpc>
                <a:spcPct val="115000"/>
              </a:lnSpc>
              <a:spcBef>
                <a:spcPts val="3200"/>
              </a:spcBef>
              <a:spcAft>
                <a:spcPts val="0"/>
              </a:spcAft>
              <a:buSzPts val="2800"/>
              <a:buChar char="■"/>
              <a:defRPr/>
            </a:lvl3pPr>
            <a:lvl4pPr indent="-406400" lvl="3" marL="1828800" rtl="0" algn="l">
              <a:lnSpc>
                <a:spcPct val="115000"/>
              </a:lnSpc>
              <a:spcBef>
                <a:spcPts val="3200"/>
              </a:spcBef>
              <a:spcAft>
                <a:spcPts val="0"/>
              </a:spcAft>
              <a:buSzPts val="2800"/>
              <a:buChar char="●"/>
              <a:defRPr/>
            </a:lvl4pPr>
            <a:lvl5pPr indent="-406400" lvl="4" marL="2286000" rtl="0" algn="l">
              <a:lnSpc>
                <a:spcPct val="115000"/>
              </a:lnSpc>
              <a:spcBef>
                <a:spcPts val="3200"/>
              </a:spcBef>
              <a:spcAft>
                <a:spcPts val="0"/>
              </a:spcAft>
              <a:buSzPts val="2800"/>
              <a:buChar char="○"/>
              <a:defRPr/>
            </a:lvl5pPr>
            <a:lvl6pPr indent="-406400" lvl="5" marL="2743200" rtl="0" algn="l">
              <a:lnSpc>
                <a:spcPct val="115000"/>
              </a:lnSpc>
              <a:spcBef>
                <a:spcPts val="3200"/>
              </a:spcBef>
              <a:spcAft>
                <a:spcPts val="0"/>
              </a:spcAft>
              <a:buSzPts val="2800"/>
              <a:buChar char="■"/>
              <a:defRPr/>
            </a:lvl6pPr>
            <a:lvl7pPr indent="-406400" lvl="6" marL="3200400" rtl="0" algn="l">
              <a:lnSpc>
                <a:spcPct val="115000"/>
              </a:lnSpc>
              <a:spcBef>
                <a:spcPts val="3200"/>
              </a:spcBef>
              <a:spcAft>
                <a:spcPts val="0"/>
              </a:spcAft>
              <a:buSzPts val="2800"/>
              <a:buChar char="●"/>
              <a:defRPr/>
            </a:lvl7pPr>
            <a:lvl8pPr indent="-406400" lvl="7" marL="3657600" rtl="0" algn="l">
              <a:lnSpc>
                <a:spcPct val="115000"/>
              </a:lnSpc>
              <a:spcBef>
                <a:spcPts val="3200"/>
              </a:spcBef>
              <a:spcAft>
                <a:spcPts val="0"/>
              </a:spcAft>
              <a:buSzPts val="2800"/>
              <a:buChar char="○"/>
              <a:defRPr/>
            </a:lvl8pPr>
            <a:lvl9pPr indent="-406400" lvl="8" marL="4114800" rtl="0" algn="l">
              <a:lnSpc>
                <a:spcPct val="115000"/>
              </a:lnSpc>
              <a:spcBef>
                <a:spcPts val="3200"/>
              </a:spcBef>
              <a:spcAft>
                <a:spcPts val="3200"/>
              </a:spcAft>
              <a:buSzPts val="2800"/>
              <a:buChar char="■"/>
              <a:defRPr/>
            </a:lvl9pPr>
          </a:lstStyle>
          <a:p/>
        </p:txBody>
      </p:sp>
      <p:sp>
        <p:nvSpPr>
          <p:cNvPr id="88" name="Google Shape;88;p16"/>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lvl1pPr lvl="0" rtl="0" algn="l">
              <a:lnSpc>
                <a:spcPct val="100000"/>
              </a:lnSpc>
              <a:spcBef>
                <a:spcPts val="0"/>
              </a:spcBef>
              <a:spcAft>
                <a:spcPts val="0"/>
              </a:spcAft>
              <a:buSzPts val="5600"/>
              <a:buNone/>
              <a:defRPr sz="4800"/>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9" name="Google Shape;89;p16"/>
          <p:cNvSpPr txBox="1"/>
          <p:nvPr>
            <p:ph idx="12" type="sldNum"/>
          </p:nvPr>
        </p:nvSpPr>
        <p:spPr>
          <a:xfrm>
            <a:off x="17664400" y="9658600"/>
            <a:ext cx="623400" cy="628200"/>
          </a:xfrm>
          <a:prstGeom prst="rect">
            <a:avLst/>
          </a:prstGeom>
          <a:noFill/>
          <a:ln>
            <a:noFill/>
          </a:ln>
        </p:spPr>
        <p:txBody>
          <a:bodyPr anchorCtr="0" anchor="t" bIns="182850" lIns="182850" spcFirstLastPara="1" rIns="182850" wrap="square" tIns="18285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90" name="Google Shape;90;p16"/>
          <p:cNvSpPr txBox="1"/>
          <p:nvPr>
            <p:ph idx="2" type="subTitle"/>
          </p:nvPr>
        </p:nvSpPr>
        <p:spPr>
          <a:xfrm>
            <a:off x="10515600" y="0"/>
            <a:ext cx="7129800" cy="628200"/>
          </a:xfrm>
          <a:prstGeom prst="rect">
            <a:avLst/>
          </a:prstGeom>
          <a:noFill/>
          <a:ln>
            <a:noFill/>
          </a:ln>
        </p:spPr>
        <p:txBody>
          <a:bodyPr anchorCtr="0" anchor="ctr" bIns="182850" lIns="182850" spcFirstLastPara="1" rIns="0" wrap="square" tIns="182850">
            <a:noAutofit/>
          </a:bodyPr>
          <a:lstStyle>
            <a:lvl1pPr lvl="0" rtl="0" algn="r">
              <a:lnSpc>
                <a:spcPct val="100000"/>
              </a:lnSpc>
              <a:spcBef>
                <a:spcPts val="0"/>
              </a:spcBef>
              <a:spcAft>
                <a:spcPts val="0"/>
              </a:spcAft>
              <a:buSzPts val="3600"/>
              <a:buNone/>
              <a:defRPr b="1" sz="2400"/>
            </a:lvl1pPr>
            <a:lvl2pPr lvl="1" rtl="0" algn="l">
              <a:lnSpc>
                <a:spcPct val="115000"/>
              </a:lnSpc>
              <a:spcBef>
                <a:spcPts val="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96" name="Shape 96"/>
        <p:cNvGrpSpPr/>
        <p:nvPr/>
      </p:nvGrpSpPr>
      <p:grpSpPr>
        <a:xfrm>
          <a:off x="0" y="0"/>
          <a:ext cx="0" cy="0"/>
          <a:chOff x="0" y="0"/>
          <a:chExt cx="0" cy="0"/>
        </a:xfrm>
      </p:grpSpPr>
      <p:sp>
        <p:nvSpPr>
          <p:cNvPr id="97" name="Google Shape;97;p18"/>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98" name="Google Shape;98;p18"/>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9" name="Google Shape;99;p18"/>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19"/>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2" name="Google Shape;102;p19"/>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03" name="Google Shape;103;p19"/>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04" name="Google Shape;104;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5" name="Google Shape;105;p19"/>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2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8" name="Google Shape;108;p20"/>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800"/>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09" name="Google Shape;109;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9" name="Google Shape;19;p3"/>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0" name="Google Shape;20;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1" name="Google Shape;21;p3"/>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22" name="Shape 22"/>
        <p:cNvGrpSpPr/>
        <p:nvPr/>
      </p:nvGrpSpPr>
      <p:grpSpPr>
        <a:xfrm>
          <a:off x="0" y="0"/>
          <a:ext cx="0" cy="0"/>
          <a:chOff x="0" y="0"/>
          <a:chExt cx="0" cy="0"/>
        </a:xfrm>
      </p:grpSpPr>
      <p:sp>
        <p:nvSpPr>
          <p:cNvPr id="23" name="Google Shape;23;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4" name="Google Shape;24;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5" name="Google Shape;25;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5"/>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9" name="Google Shape;29;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3.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93" name="Google Shape;93;p17"/>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94" name="Google Shape;94;p17"/>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5" name="Google Shape;95;p17"/>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1"/>
          <p:cNvSpPr txBox="1"/>
          <p:nvPr>
            <p:ph idx="4294967295" type="ctrTitle"/>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6000"/>
              <a:buNone/>
            </a:pPr>
            <a:r>
              <a:rPr lang="en-GB" sz="7000">
                <a:solidFill>
                  <a:srgbClr val="4B3241"/>
                </a:solidFill>
              </a:rPr>
              <a:t>Lesson 5: RSC Stock Control</a:t>
            </a:r>
            <a:endParaRPr sz="3000">
              <a:solidFill>
                <a:srgbClr val="4B3241"/>
              </a:solidFill>
            </a:endParaRPr>
          </a:p>
          <a:p>
            <a:pPr indent="0" lvl="0" marL="0" marR="0" rtl="0" algn="l">
              <a:lnSpc>
                <a:spcPct val="115000"/>
              </a:lnSpc>
              <a:spcBef>
                <a:spcPts val="0"/>
              </a:spcBef>
              <a:spcAft>
                <a:spcPts val="0"/>
              </a:spcAft>
              <a:buSzPts val="6000"/>
              <a:buNone/>
            </a:pPr>
            <a:r>
              <a:t/>
            </a:r>
            <a:endParaRPr sz="7000">
              <a:solidFill>
                <a:srgbClr val="4B3241"/>
              </a:solidFill>
            </a:endParaRPr>
          </a:p>
        </p:txBody>
      </p:sp>
      <p:sp>
        <p:nvSpPr>
          <p:cNvPr id="115" name="Google Shape;115;p21"/>
          <p:cNvSpPr txBox="1"/>
          <p:nvPr>
            <p:ph idx="4294967295"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KS4 - Spreadsheets</a:t>
            </a:r>
            <a:endParaRPr>
              <a:solidFill>
                <a:srgbClr val="4B3241"/>
              </a:solidFill>
            </a:endParaRPr>
          </a:p>
          <a:p>
            <a:pPr indent="0" lvl="0" marL="0" rtl="0" algn="l">
              <a:lnSpc>
                <a:spcPct val="115000"/>
              </a:lnSpc>
              <a:spcBef>
                <a:spcPts val="0"/>
              </a:spcBef>
              <a:spcAft>
                <a:spcPts val="0"/>
              </a:spcAft>
              <a:buSzPts val="3600"/>
              <a:buNone/>
            </a:pPr>
            <a:r>
              <a:t/>
            </a:r>
            <a:endParaRPr>
              <a:solidFill>
                <a:srgbClr val="4B3241"/>
              </a:solidFill>
            </a:endParaRPr>
          </a:p>
        </p:txBody>
      </p:sp>
      <p:sp>
        <p:nvSpPr>
          <p:cNvPr id="116" name="Google Shape;116;p21"/>
          <p:cNvSpPr txBox="1"/>
          <p:nvPr>
            <p:ph idx="4294967295" type="subTitle"/>
          </p:nvPr>
        </p:nvSpPr>
        <p:spPr>
          <a:xfrm>
            <a:off x="917950" y="7906150"/>
            <a:ext cx="110571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Kashif Ahmed</a:t>
            </a:r>
            <a:endParaRPr>
              <a:solidFill>
                <a:srgbClr val="4B3241"/>
              </a:solidFill>
            </a:endParaRPr>
          </a:p>
          <a:p>
            <a:pPr indent="0" lvl="0" marL="0" rtl="0" algn="l">
              <a:lnSpc>
                <a:spcPct val="130000"/>
              </a:lnSpc>
              <a:spcBef>
                <a:spcPts val="0"/>
              </a:spcBef>
              <a:spcAft>
                <a:spcPts val="0"/>
              </a:spcAft>
              <a:buSzPts val="3200"/>
              <a:buNone/>
            </a:pPr>
            <a:r>
              <a:t/>
            </a:r>
            <a:endParaRPr>
              <a:solidFill>
                <a:srgbClr val="4B3241"/>
              </a:solidFill>
            </a:endParaRPr>
          </a:p>
          <a:p>
            <a:pPr indent="0" lvl="0" marL="0" rtl="0" algn="l">
              <a:lnSpc>
                <a:spcPct val="130000"/>
              </a:lnSpc>
              <a:spcBef>
                <a:spcPts val="0"/>
              </a:spcBef>
              <a:spcAft>
                <a:spcPts val="0"/>
              </a:spcAft>
              <a:buSzPts val="3200"/>
              <a:buNone/>
            </a:pP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17" name="Google Shape;117;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118" name="Google Shape;118;p21"/>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4" name="Shape 174"/>
        <p:cNvGrpSpPr/>
        <p:nvPr/>
      </p:nvGrpSpPr>
      <p:grpSpPr>
        <a:xfrm>
          <a:off x="0" y="0"/>
          <a:ext cx="0" cy="0"/>
          <a:chOff x="0" y="0"/>
          <a:chExt cx="0" cy="0"/>
        </a:xfrm>
      </p:grpSpPr>
      <p:sp>
        <p:nvSpPr>
          <p:cNvPr id="175" name="Google Shape;175;p30"/>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3 - Add a status output - part 2</a:t>
            </a:r>
            <a:endParaRPr sz="4400"/>
          </a:p>
        </p:txBody>
      </p:sp>
      <p:sp>
        <p:nvSpPr>
          <p:cNvPr id="176" name="Google Shape;176;p30"/>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SzPts val="3600"/>
              <a:buNone/>
            </a:pPr>
            <a:r>
              <a:rPr lang="en-GB" sz="3300">
                <a:solidFill>
                  <a:srgbClr val="000000"/>
                </a:solidFill>
              </a:rPr>
              <a:t>Colour code the cells that a user should </a:t>
            </a:r>
            <a:r>
              <a:rPr b="1" lang="en-GB" sz="3300">
                <a:solidFill>
                  <a:srgbClr val="000000"/>
                </a:solidFill>
              </a:rPr>
              <a:t>not </a:t>
            </a:r>
            <a:r>
              <a:rPr lang="en-GB" sz="3300">
                <a:solidFill>
                  <a:srgbClr val="000000"/>
                </a:solidFill>
              </a:rPr>
              <a:t>manually make changes to, this will help reduce user error. </a:t>
            </a:r>
            <a:endParaRPr sz="3300">
              <a:solidFill>
                <a:srgbClr val="000000"/>
              </a:solidFill>
            </a:endParaRPr>
          </a:p>
        </p:txBody>
      </p:sp>
      <p:pic>
        <p:nvPicPr>
          <p:cNvPr id="177" name="Google Shape;177;p30"/>
          <p:cNvPicPr preferRelativeResize="0"/>
          <p:nvPr/>
        </p:nvPicPr>
        <p:blipFill>
          <a:blip r:embed="rId3">
            <a:alphaModFix/>
          </a:blip>
          <a:stretch>
            <a:fillRect/>
          </a:stretch>
        </p:blipFill>
        <p:spPr>
          <a:xfrm>
            <a:off x="1257450" y="4069150"/>
            <a:ext cx="14704675" cy="4770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1" name="Shape 181"/>
        <p:cNvGrpSpPr/>
        <p:nvPr/>
      </p:nvGrpSpPr>
      <p:grpSpPr>
        <a:xfrm>
          <a:off x="0" y="0"/>
          <a:ext cx="0" cy="0"/>
          <a:chOff x="0" y="0"/>
          <a:chExt cx="0" cy="0"/>
        </a:xfrm>
      </p:grpSpPr>
      <p:sp>
        <p:nvSpPr>
          <p:cNvPr id="182" name="Google Shape;182;p31"/>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In the final column (I8–I28), the cells will either be blank or will show the text ‘Reorder’.</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rPr lang="en-GB" sz="3300">
                <a:solidFill>
                  <a:srgbClr val="000000"/>
                </a:solidFill>
              </a:rPr>
              <a:t>A conditional format could be added to these cells to add a stronger visual reminder for the user.</a:t>
            </a:r>
            <a:endParaRPr sz="1800">
              <a:solidFill>
                <a:srgbClr val="5B5BA5"/>
              </a:solidFill>
              <a:latin typeface="Quicksand"/>
              <a:ea typeface="Quicksand"/>
              <a:cs typeface="Quicksand"/>
              <a:sym typeface="Quicksand"/>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183" name="Google Shape;183;p31"/>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4 - </a:t>
            </a:r>
            <a:r>
              <a:rPr lang="en-GB" sz="4400"/>
              <a:t>Conditional formatting - part 1</a:t>
            </a:r>
            <a:endParaRPr sz="4400"/>
          </a:p>
        </p:txBody>
      </p:sp>
      <p:pic>
        <p:nvPicPr>
          <p:cNvPr id="184" name="Google Shape;184;p31"/>
          <p:cNvPicPr preferRelativeResize="0"/>
          <p:nvPr/>
        </p:nvPicPr>
        <p:blipFill>
          <a:blip r:embed="rId3">
            <a:alphaModFix/>
          </a:blip>
          <a:stretch>
            <a:fillRect/>
          </a:stretch>
        </p:blipFill>
        <p:spPr>
          <a:xfrm>
            <a:off x="6220125" y="4773575"/>
            <a:ext cx="3062275" cy="35036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8" name="Shape 188"/>
        <p:cNvGrpSpPr/>
        <p:nvPr/>
      </p:nvGrpSpPr>
      <p:grpSpPr>
        <a:xfrm>
          <a:off x="0" y="0"/>
          <a:ext cx="0" cy="0"/>
          <a:chOff x="0" y="0"/>
          <a:chExt cx="0" cy="0"/>
        </a:xfrm>
      </p:grpSpPr>
      <p:sp>
        <p:nvSpPr>
          <p:cNvPr id="189" name="Google Shape;189;p32"/>
          <p:cNvSpPr txBox="1"/>
          <p:nvPr>
            <p:ph idx="1" type="body"/>
          </p:nvPr>
        </p:nvSpPr>
        <p:spPr>
          <a:xfrm>
            <a:off x="621800" y="2035400"/>
            <a:ext cx="9002100" cy="72069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Highlight the cells </a:t>
            </a:r>
            <a:r>
              <a:rPr b="1" lang="en-GB" sz="3300">
                <a:solidFill>
                  <a:srgbClr val="000000"/>
                </a:solidFill>
              </a:rPr>
              <a:t>I8:I28</a:t>
            </a:r>
            <a:endParaRPr b="1"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Click </a:t>
            </a:r>
            <a:r>
              <a:rPr b="1" lang="en-GB" sz="3300">
                <a:solidFill>
                  <a:srgbClr val="000000"/>
                </a:solidFill>
              </a:rPr>
              <a:t>Format </a:t>
            </a:r>
            <a:r>
              <a:rPr lang="en-GB" sz="3300">
                <a:solidFill>
                  <a:srgbClr val="000000"/>
                </a:solidFill>
              </a:rPr>
              <a:t>-&gt; </a:t>
            </a:r>
            <a:r>
              <a:rPr b="1" lang="en-GB" sz="3300">
                <a:solidFill>
                  <a:srgbClr val="000000"/>
                </a:solidFill>
              </a:rPr>
              <a:t>Conditional formatting</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Under the </a:t>
            </a:r>
            <a:r>
              <a:rPr b="1" lang="en-GB" sz="3300">
                <a:solidFill>
                  <a:srgbClr val="000000"/>
                </a:solidFill>
              </a:rPr>
              <a:t>Format rules</a:t>
            </a:r>
            <a:r>
              <a:rPr lang="en-GB" sz="3300">
                <a:solidFill>
                  <a:srgbClr val="000000"/>
                </a:solidFill>
              </a:rPr>
              <a:t> section, click on the dropdown and select </a:t>
            </a:r>
            <a:r>
              <a:rPr b="1" lang="en-GB" sz="3300">
                <a:solidFill>
                  <a:srgbClr val="000000"/>
                </a:solidFill>
              </a:rPr>
              <a:t>Text is exactly </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Enter the word </a:t>
            </a:r>
            <a:r>
              <a:rPr b="1" lang="en-GB" sz="3300">
                <a:solidFill>
                  <a:srgbClr val="000000"/>
                </a:solidFill>
              </a:rPr>
              <a:t>Reorder </a:t>
            </a:r>
            <a:r>
              <a:rPr lang="en-GB" sz="3300">
                <a:solidFill>
                  <a:srgbClr val="000000"/>
                </a:solidFill>
              </a:rPr>
              <a:t>in the field below.</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Under the </a:t>
            </a:r>
            <a:r>
              <a:rPr b="1" lang="en-GB" sz="3300">
                <a:solidFill>
                  <a:srgbClr val="000000"/>
                </a:solidFill>
              </a:rPr>
              <a:t>Format style</a:t>
            </a:r>
            <a:r>
              <a:rPr lang="en-GB" sz="3300">
                <a:solidFill>
                  <a:srgbClr val="000000"/>
                </a:solidFill>
              </a:rPr>
              <a:t> section, click on the paint bucket tool and select the colour </a:t>
            </a:r>
            <a:r>
              <a:rPr b="1" lang="en-GB" sz="3300">
                <a:solidFill>
                  <a:srgbClr val="000000"/>
                </a:solidFill>
              </a:rPr>
              <a:t>red</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190" name="Google Shape;190;p32"/>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4 - Conditional formatting - part 2</a:t>
            </a:r>
            <a:endParaRPr sz="4400"/>
          </a:p>
        </p:txBody>
      </p:sp>
      <p:pic>
        <p:nvPicPr>
          <p:cNvPr id="191" name="Google Shape;191;p32"/>
          <p:cNvPicPr preferRelativeResize="0"/>
          <p:nvPr/>
        </p:nvPicPr>
        <p:blipFill rotWithShape="1">
          <a:blip r:embed="rId3">
            <a:alphaModFix/>
          </a:blip>
          <a:srcRect b="0" l="39157" r="0" t="0"/>
          <a:stretch/>
        </p:blipFill>
        <p:spPr>
          <a:xfrm>
            <a:off x="12155525" y="2198700"/>
            <a:ext cx="3822025" cy="6640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5" name="Shape 195"/>
        <p:cNvGrpSpPr/>
        <p:nvPr/>
      </p:nvGrpSpPr>
      <p:grpSpPr>
        <a:xfrm>
          <a:off x="0" y="0"/>
          <a:ext cx="0" cy="0"/>
          <a:chOff x="0" y="0"/>
          <a:chExt cx="0" cy="0"/>
        </a:xfrm>
      </p:grpSpPr>
      <p:sp>
        <p:nvSpPr>
          <p:cNvPr id="196" name="Google Shape;196;p33"/>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In the final column (H8–H28), the cells show the remaining stock. Apply conditional formatting to </a:t>
            </a:r>
            <a:r>
              <a:rPr lang="en-GB" sz="3300">
                <a:solidFill>
                  <a:srgbClr val="000000"/>
                </a:solidFill>
              </a:rPr>
              <a:t>highlight</a:t>
            </a:r>
            <a:r>
              <a:rPr lang="en-GB" sz="3300">
                <a:solidFill>
                  <a:srgbClr val="000000"/>
                </a:solidFill>
              </a:rPr>
              <a:t> negative stock levels.</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rPr lang="en-GB" sz="3300">
                <a:solidFill>
                  <a:srgbClr val="000000"/>
                </a:solidFill>
              </a:rPr>
              <a:t>A conditional format could be added to these cells to add a stronger visual reminder for the user.</a:t>
            </a:r>
            <a:endParaRPr sz="1800">
              <a:solidFill>
                <a:srgbClr val="5B5BA5"/>
              </a:solidFill>
              <a:latin typeface="Quicksand"/>
              <a:ea typeface="Quicksand"/>
              <a:cs typeface="Quicksand"/>
              <a:sym typeface="Quicksand"/>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197" name="Google Shape;197;p33"/>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4 - Conditional formatting - part 3</a:t>
            </a:r>
            <a:endParaRPr sz="4400"/>
          </a:p>
        </p:txBody>
      </p:sp>
      <p:pic>
        <p:nvPicPr>
          <p:cNvPr id="198" name="Google Shape;198;p33"/>
          <p:cNvPicPr preferRelativeResize="0"/>
          <p:nvPr/>
        </p:nvPicPr>
        <p:blipFill>
          <a:blip r:embed="rId3">
            <a:alphaModFix/>
          </a:blip>
          <a:stretch>
            <a:fillRect/>
          </a:stretch>
        </p:blipFill>
        <p:spPr>
          <a:xfrm>
            <a:off x="7521275" y="5155325"/>
            <a:ext cx="2380300" cy="20777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2" name="Shape 202"/>
        <p:cNvGrpSpPr/>
        <p:nvPr/>
      </p:nvGrpSpPr>
      <p:grpSpPr>
        <a:xfrm>
          <a:off x="0" y="0"/>
          <a:ext cx="0" cy="0"/>
          <a:chOff x="0" y="0"/>
          <a:chExt cx="0" cy="0"/>
        </a:xfrm>
      </p:grpSpPr>
      <p:sp>
        <p:nvSpPr>
          <p:cNvPr id="203" name="Google Shape;203;p34"/>
          <p:cNvSpPr txBox="1"/>
          <p:nvPr>
            <p:ph idx="1" type="body"/>
          </p:nvPr>
        </p:nvSpPr>
        <p:spPr>
          <a:xfrm>
            <a:off x="621800" y="2035400"/>
            <a:ext cx="9002100" cy="72069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Highlight the cells </a:t>
            </a:r>
            <a:r>
              <a:rPr b="1" lang="en-GB" sz="3300">
                <a:solidFill>
                  <a:srgbClr val="000000"/>
                </a:solidFill>
              </a:rPr>
              <a:t>H</a:t>
            </a:r>
            <a:r>
              <a:rPr b="1" lang="en-GB" sz="3300">
                <a:solidFill>
                  <a:srgbClr val="000000"/>
                </a:solidFill>
              </a:rPr>
              <a:t>8:H28</a:t>
            </a:r>
            <a:endParaRPr b="1"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Click </a:t>
            </a:r>
            <a:r>
              <a:rPr b="1" lang="en-GB" sz="3300">
                <a:solidFill>
                  <a:srgbClr val="000000"/>
                </a:solidFill>
              </a:rPr>
              <a:t>Format </a:t>
            </a:r>
            <a:r>
              <a:rPr lang="en-GB" sz="3300">
                <a:solidFill>
                  <a:srgbClr val="000000"/>
                </a:solidFill>
              </a:rPr>
              <a:t>-&gt; </a:t>
            </a:r>
            <a:r>
              <a:rPr b="1" lang="en-GB" sz="3300">
                <a:solidFill>
                  <a:srgbClr val="000000"/>
                </a:solidFill>
              </a:rPr>
              <a:t>Conditional formatting</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Under the </a:t>
            </a:r>
            <a:r>
              <a:rPr b="1" lang="en-GB" sz="3300">
                <a:solidFill>
                  <a:srgbClr val="000000"/>
                </a:solidFill>
              </a:rPr>
              <a:t>Format rules</a:t>
            </a:r>
            <a:r>
              <a:rPr lang="en-GB" sz="3300">
                <a:solidFill>
                  <a:srgbClr val="000000"/>
                </a:solidFill>
              </a:rPr>
              <a:t> section, click on the dropdown and select </a:t>
            </a:r>
            <a:r>
              <a:rPr b="1" lang="en-GB" sz="3300">
                <a:solidFill>
                  <a:srgbClr val="000000"/>
                </a:solidFill>
              </a:rPr>
              <a:t>Less</a:t>
            </a:r>
            <a:r>
              <a:rPr b="1" lang="en-GB" sz="3300">
                <a:solidFill>
                  <a:srgbClr val="000000"/>
                </a:solidFill>
              </a:rPr>
              <a:t>  than</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Enter the number </a:t>
            </a:r>
            <a:r>
              <a:rPr b="1" lang="en-GB" sz="3300">
                <a:solidFill>
                  <a:srgbClr val="000000"/>
                </a:solidFill>
              </a:rPr>
              <a:t>0</a:t>
            </a:r>
            <a:r>
              <a:rPr b="1" lang="en-GB" sz="3300">
                <a:solidFill>
                  <a:srgbClr val="000000"/>
                </a:solidFill>
              </a:rPr>
              <a:t> </a:t>
            </a:r>
            <a:r>
              <a:rPr lang="en-GB" sz="3300">
                <a:solidFill>
                  <a:srgbClr val="000000"/>
                </a:solidFill>
              </a:rPr>
              <a:t>in the field below.</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Under the </a:t>
            </a:r>
            <a:r>
              <a:rPr b="1" lang="en-GB" sz="3300">
                <a:solidFill>
                  <a:srgbClr val="000000"/>
                </a:solidFill>
              </a:rPr>
              <a:t>Format style</a:t>
            </a:r>
            <a:r>
              <a:rPr lang="en-GB" sz="3300">
                <a:solidFill>
                  <a:srgbClr val="000000"/>
                </a:solidFill>
              </a:rPr>
              <a:t> section, click on the paint bucket tool and select the colour </a:t>
            </a:r>
            <a:r>
              <a:rPr b="1" lang="en-GB" sz="3300">
                <a:solidFill>
                  <a:srgbClr val="000000"/>
                </a:solidFill>
              </a:rPr>
              <a:t>orange</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204" name="Google Shape;204;p34"/>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4 - Conditional formatting - part 4</a:t>
            </a:r>
            <a:endParaRPr sz="4400"/>
          </a:p>
        </p:txBody>
      </p:sp>
      <p:pic>
        <p:nvPicPr>
          <p:cNvPr id="205" name="Google Shape;205;p34"/>
          <p:cNvPicPr preferRelativeResize="0"/>
          <p:nvPr/>
        </p:nvPicPr>
        <p:blipFill>
          <a:blip r:embed="rId3">
            <a:alphaModFix/>
          </a:blip>
          <a:stretch>
            <a:fillRect/>
          </a:stretch>
        </p:blipFill>
        <p:spPr>
          <a:xfrm>
            <a:off x="11865850" y="1966925"/>
            <a:ext cx="3765575" cy="66977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9" name="Shape 209"/>
        <p:cNvGrpSpPr/>
        <p:nvPr/>
      </p:nvGrpSpPr>
      <p:grpSpPr>
        <a:xfrm>
          <a:off x="0" y="0"/>
          <a:ext cx="0" cy="0"/>
          <a:chOff x="0" y="0"/>
          <a:chExt cx="0" cy="0"/>
        </a:xfrm>
      </p:grpSpPr>
      <p:sp>
        <p:nvSpPr>
          <p:cNvPr id="210" name="Google Shape;210;p35"/>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In the final column (F8–F28), the cells show the remaining stock. Apply conditional formatting to highlight the </a:t>
            </a:r>
            <a:r>
              <a:rPr b="1" lang="en-GB" sz="3300">
                <a:solidFill>
                  <a:srgbClr val="000000"/>
                </a:solidFill>
              </a:rPr>
              <a:t>CHECK INPUT</a:t>
            </a:r>
            <a:r>
              <a:rPr lang="en-GB" sz="3300">
                <a:solidFill>
                  <a:srgbClr val="000000"/>
                </a:solidFill>
              </a:rPr>
              <a:t> text.</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rPr lang="en-GB" sz="3300">
                <a:solidFill>
                  <a:srgbClr val="000000"/>
                </a:solidFill>
              </a:rPr>
              <a:t>A conditional format could be added to these cells to add a stronger visual reminder for the user.</a:t>
            </a:r>
            <a:endParaRPr sz="1800">
              <a:solidFill>
                <a:srgbClr val="5B5BA5"/>
              </a:solidFill>
              <a:latin typeface="Quicksand"/>
              <a:ea typeface="Quicksand"/>
              <a:cs typeface="Quicksand"/>
              <a:sym typeface="Quicksand"/>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211" name="Google Shape;211;p35"/>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4 - Conditional formatting - part 5</a:t>
            </a:r>
            <a:endParaRPr sz="4400"/>
          </a:p>
        </p:txBody>
      </p:sp>
      <p:pic>
        <p:nvPicPr>
          <p:cNvPr id="212" name="Google Shape;212;p35"/>
          <p:cNvPicPr preferRelativeResize="0"/>
          <p:nvPr/>
        </p:nvPicPr>
        <p:blipFill>
          <a:blip r:embed="rId3">
            <a:alphaModFix/>
          </a:blip>
          <a:stretch>
            <a:fillRect/>
          </a:stretch>
        </p:blipFill>
        <p:spPr>
          <a:xfrm>
            <a:off x="7204600" y="5275850"/>
            <a:ext cx="2412050" cy="18567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6" name="Shape 216"/>
        <p:cNvGrpSpPr/>
        <p:nvPr/>
      </p:nvGrpSpPr>
      <p:grpSpPr>
        <a:xfrm>
          <a:off x="0" y="0"/>
          <a:ext cx="0" cy="0"/>
          <a:chOff x="0" y="0"/>
          <a:chExt cx="0" cy="0"/>
        </a:xfrm>
      </p:grpSpPr>
      <p:sp>
        <p:nvSpPr>
          <p:cNvPr id="217" name="Google Shape;217;p36"/>
          <p:cNvSpPr txBox="1"/>
          <p:nvPr>
            <p:ph idx="1" type="body"/>
          </p:nvPr>
        </p:nvSpPr>
        <p:spPr>
          <a:xfrm>
            <a:off x="621800" y="2035400"/>
            <a:ext cx="9002100" cy="72069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Highlight the cells </a:t>
            </a:r>
            <a:r>
              <a:rPr b="1" lang="en-GB" sz="3300">
                <a:solidFill>
                  <a:srgbClr val="000000"/>
                </a:solidFill>
              </a:rPr>
              <a:t>F</a:t>
            </a:r>
            <a:r>
              <a:rPr b="1" lang="en-GB" sz="3300">
                <a:solidFill>
                  <a:srgbClr val="000000"/>
                </a:solidFill>
              </a:rPr>
              <a:t>8:F28</a:t>
            </a:r>
            <a:endParaRPr b="1"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Click </a:t>
            </a:r>
            <a:r>
              <a:rPr b="1" lang="en-GB" sz="3300">
                <a:solidFill>
                  <a:srgbClr val="000000"/>
                </a:solidFill>
              </a:rPr>
              <a:t>Format </a:t>
            </a:r>
            <a:r>
              <a:rPr lang="en-GB" sz="3300">
                <a:solidFill>
                  <a:srgbClr val="000000"/>
                </a:solidFill>
              </a:rPr>
              <a:t>-&gt; </a:t>
            </a:r>
            <a:r>
              <a:rPr b="1" lang="en-GB" sz="3300">
                <a:solidFill>
                  <a:srgbClr val="000000"/>
                </a:solidFill>
              </a:rPr>
              <a:t>Conditional formatting</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Under the </a:t>
            </a:r>
            <a:r>
              <a:rPr b="1" lang="en-GB" sz="3300">
                <a:solidFill>
                  <a:srgbClr val="000000"/>
                </a:solidFill>
              </a:rPr>
              <a:t>Format rules</a:t>
            </a:r>
            <a:r>
              <a:rPr lang="en-GB" sz="3300">
                <a:solidFill>
                  <a:srgbClr val="000000"/>
                </a:solidFill>
              </a:rPr>
              <a:t> section, click on the dropdown and select </a:t>
            </a:r>
            <a:r>
              <a:rPr b="1" lang="en-GB" sz="3300">
                <a:solidFill>
                  <a:srgbClr val="000000"/>
                </a:solidFill>
              </a:rPr>
              <a:t>Is equal to</a:t>
            </a:r>
            <a:r>
              <a:rPr b="1" lang="en-GB" sz="3300">
                <a:solidFill>
                  <a:srgbClr val="000000"/>
                </a:solidFill>
              </a:rPr>
              <a:t> </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Enter the word </a:t>
            </a:r>
            <a:r>
              <a:rPr b="1" lang="en-GB" sz="3300">
                <a:solidFill>
                  <a:srgbClr val="000000"/>
                </a:solidFill>
              </a:rPr>
              <a:t>CHECK INPUT </a:t>
            </a:r>
            <a:r>
              <a:rPr lang="en-GB" sz="3300">
                <a:solidFill>
                  <a:srgbClr val="000000"/>
                </a:solidFill>
              </a:rPr>
              <a:t>in the field below.</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Under the </a:t>
            </a:r>
            <a:r>
              <a:rPr b="1" lang="en-GB" sz="3300">
                <a:solidFill>
                  <a:srgbClr val="000000"/>
                </a:solidFill>
              </a:rPr>
              <a:t>Format style</a:t>
            </a:r>
            <a:r>
              <a:rPr lang="en-GB" sz="3300">
                <a:solidFill>
                  <a:srgbClr val="000000"/>
                </a:solidFill>
              </a:rPr>
              <a:t> section, click on the paint bucket tool and select the colour </a:t>
            </a:r>
            <a:r>
              <a:rPr b="1" lang="en-GB" sz="3300">
                <a:solidFill>
                  <a:srgbClr val="000000"/>
                </a:solidFill>
              </a:rPr>
              <a:t>orange</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218" name="Google Shape;218;p36"/>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4 - Conditional formatting - part 6</a:t>
            </a:r>
            <a:endParaRPr sz="4400"/>
          </a:p>
        </p:txBody>
      </p:sp>
      <p:pic>
        <p:nvPicPr>
          <p:cNvPr id="219" name="Google Shape;219;p36"/>
          <p:cNvPicPr preferRelativeResize="0"/>
          <p:nvPr/>
        </p:nvPicPr>
        <p:blipFill>
          <a:blip r:embed="rId3">
            <a:alphaModFix/>
          </a:blip>
          <a:stretch>
            <a:fillRect/>
          </a:stretch>
        </p:blipFill>
        <p:spPr>
          <a:xfrm>
            <a:off x="12255975" y="2198700"/>
            <a:ext cx="3647318" cy="6640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917950" y="665325"/>
            <a:ext cx="119610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5600"/>
              <a:buFont typeface="Arial"/>
              <a:buNone/>
            </a:pPr>
            <a:r>
              <a:rPr lang="en-GB">
                <a:solidFill>
                  <a:srgbClr val="000000"/>
                </a:solidFill>
              </a:rPr>
              <a:t>Task 5 - Testing the database - part 1</a:t>
            </a:r>
            <a:endParaRPr b="0">
              <a:solidFill>
                <a:srgbClr val="000000"/>
              </a:solidFill>
            </a:endParaRPr>
          </a:p>
          <a:p>
            <a:pPr indent="0" lvl="0" marL="0" rtl="0" algn="l">
              <a:lnSpc>
                <a:spcPct val="100000"/>
              </a:lnSpc>
              <a:spcBef>
                <a:spcPts val="0"/>
              </a:spcBef>
              <a:spcAft>
                <a:spcPts val="0"/>
              </a:spcAft>
              <a:buClr>
                <a:srgbClr val="000000"/>
              </a:buClr>
              <a:buSzPts val="5600"/>
              <a:buFont typeface="Arial"/>
              <a:buNone/>
            </a:pPr>
            <a:r>
              <a:t/>
            </a:r>
            <a:endParaRPr b="0">
              <a:solidFill>
                <a:srgbClr val="000000"/>
              </a:solidFill>
            </a:endParaRPr>
          </a:p>
          <a:p>
            <a:pPr indent="0" lvl="0" marL="0" rtl="0" algn="l">
              <a:lnSpc>
                <a:spcPct val="100000"/>
              </a:lnSpc>
              <a:spcBef>
                <a:spcPts val="0"/>
              </a:spcBef>
              <a:spcAft>
                <a:spcPts val="0"/>
              </a:spcAft>
              <a:buClr>
                <a:srgbClr val="000000"/>
              </a:buClr>
              <a:buSzPts val="5600"/>
              <a:buFont typeface="Arial"/>
              <a:buNone/>
            </a:pPr>
            <a:r>
              <a:t/>
            </a:r>
            <a:endParaRPr b="0">
              <a:solidFill>
                <a:srgbClr val="000000"/>
              </a:solidFill>
            </a:endParaRPr>
          </a:p>
          <a:p>
            <a:pPr indent="0" lvl="0" marL="0" rtl="0" algn="l">
              <a:spcBef>
                <a:spcPts val="0"/>
              </a:spcBef>
              <a:spcAft>
                <a:spcPts val="0"/>
              </a:spcAft>
              <a:buNone/>
            </a:pPr>
            <a:r>
              <a:t/>
            </a:r>
            <a:endParaRPr>
              <a:solidFill>
                <a:schemeClr val="dk2"/>
              </a:solidFill>
            </a:endParaRPr>
          </a:p>
        </p:txBody>
      </p:sp>
      <p:sp>
        <p:nvSpPr>
          <p:cNvPr id="225" name="Google Shape;225;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226" name="Google Shape;226;p37"/>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b="1" lang="en-GB" sz="3300">
                <a:solidFill>
                  <a:srgbClr val="000000"/>
                </a:solidFill>
              </a:rPr>
              <a:t>Check</a:t>
            </a:r>
            <a:endParaRPr b="1" sz="3300">
              <a:solidFill>
                <a:srgbClr val="000000"/>
              </a:solidFill>
            </a:endParaRPr>
          </a:p>
          <a:p>
            <a:pPr indent="0" lvl="0" marL="0" marR="12700" rtl="0" algn="l">
              <a:lnSpc>
                <a:spcPct val="100000"/>
              </a:lnSpc>
              <a:spcBef>
                <a:spcPts val="0"/>
              </a:spcBef>
              <a:spcAft>
                <a:spcPts val="0"/>
              </a:spcAft>
              <a:buSzPts val="3600"/>
              <a:buNone/>
            </a:pPr>
            <a:r>
              <a:t/>
            </a:r>
            <a:endParaRPr b="1" sz="3300">
              <a:solidFill>
                <a:srgbClr val="000000"/>
              </a:solidFill>
            </a:endParaRPr>
          </a:p>
          <a:p>
            <a:pPr indent="0" lvl="0" marL="0" marR="12700" rtl="0" algn="l">
              <a:lnSpc>
                <a:spcPct val="100000"/>
              </a:lnSpc>
              <a:spcBef>
                <a:spcPts val="0"/>
              </a:spcBef>
              <a:spcAft>
                <a:spcPts val="0"/>
              </a:spcAft>
              <a:buSzPts val="3600"/>
              <a:buNone/>
            </a:pPr>
            <a:r>
              <a:rPr lang="en-GB" sz="3300">
                <a:solidFill>
                  <a:srgbClr val="000000"/>
                </a:solidFill>
              </a:rPr>
              <a:t>What happens if the item number entered is incorrect?</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Clr>
                <a:srgbClr val="000000"/>
              </a:buClr>
              <a:buSzPts val="3600"/>
              <a:buFont typeface="Arial"/>
              <a:buNone/>
            </a:pPr>
            <a:r>
              <a:rPr b="1" lang="en-GB" sz="3300">
                <a:solidFill>
                  <a:srgbClr val="000000"/>
                </a:solidFill>
              </a:rPr>
              <a:t>Change</a:t>
            </a:r>
            <a:endParaRPr b="1"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438150" lvl="0" marL="457200" marR="12700" rtl="0" algn="l">
              <a:lnSpc>
                <a:spcPct val="100000"/>
              </a:lnSpc>
              <a:spcBef>
                <a:spcPts val="0"/>
              </a:spcBef>
              <a:spcAft>
                <a:spcPts val="0"/>
              </a:spcAft>
              <a:buClr>
                <a:srgbClr val="000000"/>
              </a:buClr>
              <a:buSzPts val="3300"/>
              <a:buChar char="●"/>
            </a:pPr>
            <a:r>
              <a:rPr lang="en-GB" sz="3300">
                <a:solidFill>
                  <a:srgbClr val="000000"/>
                </a:solidFill>
              </a:rPr>
              <a:t>Change the VAT rate to 15%; change it to 21%. Check that each change correctly affects the cells in column E of ‘Lookup sheet’ and column D of ‘RSC merchandise sheet’. </a:t>
            </a:r>
            <a:endParaRPr sz="3300">
              <a:solidFill>
                <a:srgbClr val="000000"/>
              </a:solidFill>
            </a:endParaRPr>
          </a:p>
          <a:p>
            <a:pPr indent="0" lvl="0" marL="457200" marR="12700" rtl="0" algn="l">
              <a:lnSpc>
                <a:spcPct val="100000"/>
              </a:lnSpc>
              <a:spcBef>
                <a:spcPts val="0"/>
              </a:spcBef>
              <a:spcAft>
                <a:spcPts val="0"/>
              </a:spcAft>
              <a:buNone/>
            </a:pPr>
            <a:r>
              <a:t/>
            </a:r>
            <a:endParaRPr sz="3300">
              <a:solidFill>
                <a:srgbClr val="000000"/>
              </a:solidFill>
            </a:endParaRPr>
          </a:p>
          <a:p>
            <a:pPr indent="-438150" lvl="0" marL="457200" marR="12700" rtl="0" algn="l">
              <a:lnSpc>
                <a:spcPct val="100000"/>
              </a:lnSpc>
              <a:spcBef>
                <a:spcPts val="0"/>
              </a:spcBef>
              <a:spcAft>
                <a:spcPts val="0"/>
              </a:spcAft>
              <a:buClr>
                <a:srgbClr val="000000"/>
              </a:buClr>
              <a:buSzPts val="3300"/>
              <a:buChar char="●"/>
            </a:pPr>
            <a:r>
              <a:rPr lang="en-GB" sz="3300">
                <a:solidFill>
                  <a:srgbClr val="000000"/>
                </a:solidFill>
              </a:rPr>
              <a:t>Change the </a:t>
            </a:r>
            <a:r>
              <a:rPr b="1" lang="en-GB" sz="3300">
                <a:solidFill>
                  <a:srgbClr val="000000"/>
                </a:solidFill>
              </a:rPr>
              <a:t>IF </a:t>
            </a:r>
            <a:r>
              <a:rPr lang="en-GB" sz="3300">
                <a:solidFill>
                  <a:srgbClr val="000000"/>
                </a:solidFill>
              </a:rPr>
              <a:t>formula in </a:t>
            </a:r>
            <a:r>
              <a:rPr b="1" lang="en-GB" sz="3300">
                <a:solidFill>
                  <a:srgbClr val="000000"/>
                </a:solidFill>
              </a:rPr>
              <a:t>I8–I28</a:t>
            </a:r>
            <a:r>
              <a:rPr lang="en-GB" sz="3300">
                <a:solidFill>
                  <a:srgbClr val="000000"/>
                </a:solidFill>
              </a:rPr>
              <a:t> (‘RSC merchandise sheet’) to display a message when the stock level falls below 50.</a:t>
            </a:r>
            <a:endParaRPr sz="1100">
              <a:solidFill>
                <a:srgbClr val="000000"/>
              </a:solidFill>
              <a:latin typeface="Quicksand"/>
              <a:ea typeface="Quicksand"/>
              <a:cs typeface="Quicksand"/>
              <a:sym typeface="Quicksand"/>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917950" y="665325"/>
            <a:ext cx="119610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5600"/>
              <a:buFont typeface="Arial"/>
              <a:buNone/>
            </a:pPr>
            <a:r>
              <a:rPr lang="en-GB">
                <a:solidFill>
                  <a:srgbClr val="000000"/>
                </a:solidFill>
              </a:rPr>
              <a:t>Task 5 - Testing the database - part 2</a:t>
            </a:r>
            <a:endParaRPr b="0">
              <a:solidFill>
                <a:srgbClr val="000000"/>
              </a:solidFill>
            </a:endParaRPr>
          </a:p>
          <a:p>
            <a:pPr indent="0" lvl="0" marL="0" rtl="0" algn="l">
              <a:lnSpc>
                <a:spcPct val="100000"/>
              </a:lnSpc>
              <a:spcBef>
                <a:spcPts val="0"/>
              </a:spcBef>
              <a:spcAft>
                <a:spcPts val="0"/>
              </a:spcAft>
              <a:buClr>
                <a:srgbClr val="000000"/>
              </a:buClr>
              <a:buSzPts val="5600"/>
              <a:buFont typeface="Arial"/>
              <a:buNone/>
            </a:pPr>
            <a:r>
              <a:t/>
            </a:r>
            <a:endParaRPr b="0">
              <a:solidFill>
                <a:srgbClr val="000000"/>
              </a:solidFill>
            </a:endParaRPr>
          </a:p>
          <a:p>
            <a:pPr indent="0" lvl="0" marL="0" rtl="0" algn="l">
              <a:lnSpc>
                <a:spcPct val="100000"/>
              </a:lnSpc>
              <a:spcBef>
                <a:spcPts val="0"/>
              </a:spcBef>
              <a:spcAft>
                <a:spcPts val="0"/>
              </a:spcAft>
              <a:buClr>
                <a:srgbClr val="000000"/>
              </a:buClr>
              <a:buSzPts val="5600"/>
              <a:buFont typeface="Arial"/>
              <a:buNone/>
            </a:pPr>
            <a:r>
              <a:t/>
            </a:r>
            <a:endParaRPr b="0">
              <a:solidFill>
                <a:srgbClr val="000000"/>
              </a:solidFill>
            </a:endParaRPr>
          </a:p>
          <a:p>
            <a:pPr indent="0" lvl="0" marL="0" rtl="0" algn="l">
              <a:spcBef>
                <a:spcPts val="0"/>
              </a:spcBef>
              <a:spcAft>
                <a:spcPts val="0"/>
              </a:spcAft>
              <a:buNone/>
            </a:pPr>
            <a:r>
              <a:t/>
            </a:r>
            <a:endParaRPr>
              <a:solidFill>
                <a:schemeClr val="dk2"/>
              </a:solidFill>
            </a:endParaRPr>
          </a:p>
        </p:txBody>
      </p:sp>
      <p:sp>
        <p:nvSpPr>
          <p:cNvPr id="232" name="Google Shape;232;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233" name="Google Shape;233;p38"/>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1200"/>
              </a:spcBef>
              <a:spcAft>
                <a:spcPts val="0"/>
              </a:spcAft>
              <a:buNone/>
            </a:pPr>
            <a:r>
              <a:rPr lang="en-GB" sz="3300">
                <a:solidFill>
                  <a:srgbClr val="000000"/>
                </a:solidFill>
              </a:rPr>
              <a:t>Not all items need the same trigger level to reorder stock. Some items will sell in greater numbers than others, for example the cheaper items are likely to sell more than the more expensive items, and large t-shirts and hoodies will sell in lower numbers than the small and medium sizes. </a:t>
            </a:r>
            <a:endParaRPr sz="3300">
              <a:solidFill>
                <a:srgbClr val="000000"/>
              </a:solidFill>
            </a:endParaRPr>
          </a:p>
          <a:p>
            <a:pPr indent="0" lvl="0" marL="0" rtl="0" algn="l">
              <a:lnSpc>
                <a:spcPct val="115000"/>
              </a:lnSpc>
              <a:spcBef>
                <a:spcPts val="1200"/>
              </a:spcBef>
              <a:spcAft>
                <a:spcPts val="0"/>
              </a:spcAft>
              <a:buNone/>
            </a:pPr>
            <a:r>
              <a:t/>
            </a:r>
            <a:endParaRPr sz="3300">
              <a:solidFill>
                <a:srgbClr val="000000"/>
              </a:solidFill>
            </a:endParaRPr>
          </a:p>
          <a:p>
            <a:pPr indent="0" lvl="0" marL="0" rtl="0" algn="l">
              <a:lnSpc>
                <a:spcPct val="115000"/>
              </a:lnSpc>
              <a:spcBef>
                <a:spcPts val="1200"/>
              </a:spcBef>
              <a:spcAft>
                <a:spcPts val="0"/>
              </a:spcAft>
              <a:buNone/>
            </a:pPr>
            <a:r>
              <a:rPr lang="en-GB" sz="3300">
                <a:solidFill>
                  <a:srgbClr val="000000"/>
                </a:solidFill>
              </a:rPr>
              <a:t>Change the stock reorder levels for the cheaper items (keyrings, posters) and the expensive items (large hoodies and t-shirts) to reflect this. </a:t>
            </a:r>
            <a:endParaRPr sz="3300">
              <a:solidFill>
                <a:srgbClr val="000000"/>
              </a:solidFill>
            </a:endParaRPr>
          </a:p>
          <a:p>
            <a:pPr indent="0" lvl="0" marL="0" rtl="0" algn="l">
              <a:lnSpc>
                <a:spcPct val="115000"/>
              </a:lnSpc>
              <a:spcBef>
                <a:spcPts val="1200"/>
              </a:spcBef>
              <a:spcAft>
                <a:spcPts val="0"/>
              </a:spcAft>
              <a:buNone/>
            </a:pPr>
            <a:r>
              <a:t/>
            </a:r>
            <a:endParaRPr sz="3300">
              <a:solidFill>
                <a:srgbClr val="000000"/>
              </a:solidFill>
            </a:endParaRPr>
          </a:p>
          <a:p>
            <a:pPr indent="0" lvl="0" marL="0" marR="12700" rtl="0" algn="l">
              <a:lnSpc>
                <a:spcPct val="100000"/>
              </a:lnSpc>
              <a:spcBef>
                <a:spcPts val="120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917950" y="665325"/>
            <a:ext cx="119610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5600"/>
              <a:buFont typeface="Arial"/>
              <a:buNone/>
            </a:pPr>
            <a:r>
              <a:rPr lang="en-GB">
                <a:solidFill>
                  <a:srgbClr val="000000"/>
                </a:solidFill>
              </a:rPr>
              <a:t>Task 5 - Testing the database - part 3</a:t>
            </a:r>
            <a:endParaRPr b="0">
              <a:solidFill>
                <a:srgbClr val="000000"/>
              </a:solidFill>
            </a:endParaRPr>
          </a:p>
          <a:p>
            <a:pPr indent="0" lvl="0" marL="0" rtl="0" algn="l">
              <a:lnSpc>
                <a:spcPct val="100000"/>
              </a:lnSpc>
              <a:spcBef>
                <a:spcPts val="0"/>
              </a:spcBef>
              <a:spcAft>
                <a:spcPts val="0"/>
              </a:spcAft>
              <a:buClr>
                <a:srgbClr val="000000"/>
              </a:buClr>
              <a:buSzPts val="5600"/>
              <a:buFont typeface="Arial"/>
              <a:buNone/>
            </a:pPr>
            <a:r>
              <a:t/>
            </a:r>
            <a:endParaRPr b="0">
              <a:solidFill>
                <a:srgbClr val="000000"/>
              </a:solidFill>
            </a:endParaRPr>
          </a:p>
          <a:p>
            <a:pPr indent="0" lvl="0" marL="0" rtl="0" algn="l">
              <a:lnSpc>
                <a:spcPct val="100000"/>
              </a:lnSpc>
              <a:spcBef>
                <a:spcPts val="0"/>
              </a:spcBef>
              <a:spcAft>
                <a:spcPts val="0"/>
              </a:spcAft>
              <a:buClr>
                <a:srgbClr val="000000"/>
              </a:buClr>
              <a:buSzPts val="5600"/>
              <a:buFont typeface="Arial"/>
              <a:buNone/>
            </a:pPr>
            <a:r>
              <a:t/>
            </a:r>
            <a:endParaRPr b="0">
              <a:solidFill>
                <a:srgbClr val="000000"/>
              </a:solidFill>
            </a:endParaRPr>
          </a:p>
          <a:p>
            <a:pPr indent="0" lvl="0" marL="0" rtl="0" algn="l">
              <a:spcBef>
                <a:spcPts val="0"/>
              </a:spcBef>
              <a:spcAft>
                <a:spcPts val="0"/>
              </a:spcAft>
              <a:buNone/>
            </a:pPr>
            <a:r>
              <a:t/>
            </a:r>
            <a:endParaRPr>
              <a:solidFill>
                <a:schemeClr val="dk2"/>
              </a:solidFill>
            </a:endParaRPr>
          </a:p>
        </p:txBody>
      </p:sp>
      <p:sp>
        <p:nvSpPr>
          <p:cNvPr id="239" name="Google Shape;239;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240" name="Google Shape;240;p39"/>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1200"/>
              </a:spcBef>
              <a:spcAft>
                <a:spcPts val="0"/>
              </a:spcAft>
              <a:buNone/>
            </a:pPr>
            <a:r>
              <a:rPr b="1" lang="en-GB" sz="3300">
                <a:solidFill>
                  <a:srgbClr val="000000"/>
                </a:solidFill>
              </a:rPr>
              <a:t>Add</a:t>
            </a:r>
            <a:endParaRPr b="1" sz="3300">
              <a:solidFill>
                <a:srgbClr val="000000"/>
              </a:solidFill>
            </a:endParaRPr>
          </a:p>
          <a:p>
            <a:pPr indent="0" lvl="0" marL="0" rtl="0" algn="l">
              <a:lnSpc>
                <a:spcPct val="115000"/>
              </a:lnSpc>
              <a:spcBef>
                <a:spcPts val="1200"/>
              </a:spcBef>
              <a:spcAft>
                <a:spcPts val="0"/>
              </a:spcAft>
              <a:buNone/>
            </a:pPr>
            <a:r>
              <a:t/>
            </a:r>
            <a:endParaRPr sz="3300">
              <a:solidFill>
                <a:srgbClr val="000000"/>
              </a:solidFill>
            </a:endParaRPr>
          </a:p>
          <a:p>
            <a:pPr indent="0" lvl="0" marL="0" rtl="0" algn="l">
              <a:lnSpc>
                <a:spcPct val="115000"/>
              </a:lnSpc>
              <a:spcBef>
                <a:spcPts val="1200"/>
              </a:spcBef>
              <a:spcAft>
                <a:spcPts val="0"/>
              </a:spcAft>
              <a:buNone/>
            </a:pPr>
            <a:r>
              <a:rPr lang="en-GB" sz="3300">
                <a:solidFill>
                  <a:srgbClr val="000000"/>
                </a:solidFill>
              </a:rPr>
              <a:t>Add some more items to ‘Lookup sheet’, then add these items to ‘RSC merchandise sheet’. Ensure that all the necessary cells are formatted correctly, e.g. currency, etc. Check that the formulas work correctly.</a:t>
            </a:r>
            <a:endParaRPr sz="3300">
              <a:solidFill>
                <a:srgbClr val="000000"/>
              </a:solidFill>
            </a:endParaRPr>
          </a:p>
          <a:p>
            <a:pPr indent="0" lvl="0" marL="0" marR="12700" rtl="0" algn="l">
              <a:lnSpc>
                <a:spcPct val="100000"/>
              </a:lnSpc>
              <a:spcBef>
                <a:spcPts val="120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22"/>
          <p:cNvSpPr txBox="1"/>
          <p:nvPr>
            <p:ph idx="1" type="body"/>
          </p:nvPr>
        </p:nvSpPr>
        <p:spPr>
          <a:xfrm>
            <a:off x="621800" y="2035450"/>
            <a:ext cx="17044200" cy="57000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Clr>
                <a:srgbClr val="000000"/>
              </a:buClr>
              <a:buSzPts val="3600"/>
              <a:buFont typeface="Arial"/>
              <a:buNone/>
            </a:pPr>
            <a:r>
              <a:rPr lang="en-GB" sz="3300">
                <a:solidFill>
                  <a:srgbClr val="000000"/>
                </a:solidFill>
              </a:rPr>
              <a:t>Using the </a:t>
            </a:r>
            <a:r>
              <a:rPr b="1" lang="en-GB" sz="3300">
                <a:solidFill>
                  <a:srgbClr val="000000"/>
                </a:solidFill>
              </a:rPr>
              <a:t>Lesson 5 starter </a:t>
            </a:r>
            <a:r>
              <a:rPr lang="en-GB" sz="3300">
                <a:solidFill>
                  <a:srgbClr val="000000"/>
                </a:solidFill>
              </a:rPr>
              <a:t>spreadsheet</a:t>
            </a:r>
            <a:endParaRPr b="1" sz="3300">
              <a:solidFill>
                <a:srgbClr val="000000"/>
              </a:solidFill>
            </a:endParaRPr>
          </a:p>
          <a:p>
            <a:pPr indent="0" lvl="0" marL="0" marR="12700" rtl="0" algn="l">
              <a:lnSpc>
                <a:spcPct val="100000"/>
              </a:lnSpc>
              <a:spcBef>
                <a:spcPts val="0"/>
              </a:spcBef>
              <a:spcAft>
                <a:spcPts val="0"/>
              </a:spcAft>
              <a:buNone/>
            </a:pPr>
            <a:r>
              <a:t/>
            </a:r>
            <a:endParaRPr b="1" sz="3300">
              <a:solidFill>
                <a:srgbClr val="000000"/>
              </a:solidFill>
            </a:endParaRPr>
          </a:p>
          <a:p>
            <a:pPr indent="-438150" lvl="0" marL="457200" marR="12700" rtl="0" algn="l">
              <a:lnSpc>
                <a:spcPct val="100000"/>
              </a:lnSpc>
              <a:spcBef>
                <a:spcPts val="0"/>
              </a:spcBef>
              <a:spcAft>
                <a:spcPts val="0"/>
              </a:spcAft>
              <a:buClr>
                <a:srgbClr val="000000"/>
              </a:buClr>
              <a:buSzPts val="3300"/>
              <a:buChar char="●"/>
            </a:pPr>
            <a:r>
              <a:rPr lang="en-GB" sz="3300">
                <a:solidFill>
                  <a:srgbClr val="000000"/>
                </a:solidFill>
              </a:rPr>
              <a:t>On the left are statements about the advantages of barcodes</a:t>
            </a:r>
            <a:endParaRPr sz="3300">
              <a:solidFill>
                <a:srgbClr val="000000"/>
              </a:solidFill>
            </a:endParaRPr>
          </a:p>
          <a:p>
            <a:pPr indent="-438150" lvl="0" marL="457200" marR="12700" rtl="0" algn="l">
              <a:lnSpc>
                <a:spcPct val="100000"/>
              </a:lnSpc>
              <a:spcBef>
                <a:spcPts val="0"/>
              </a:spcBef>
              <a:spcAft>
                <a:spcPts val="0"/>
              </a:spcAft>
              <a:buClr>
                <a:srgbClr val="000000"/>
              </a:buClr>
              <a:buSzPts val="3300"/>
              <a:buChar char="●"/>
            </a:pPr>
            <a:r>
              <a:rPr lang="en-GB" sz="3300">
                <a:solidFill>
                  <a:srgbClr val="000000"/>
                </a:solidFill>
              </a:rPr>
              <a:t>Select a matching disadvantage from the drop-down list on the right</a:t>
            </a:r>
            <a:endParaRPr sz="3300">
              <a:solidFill>
                <a:srgbClr val="000000"/>
              </a:solidFill>
            </a:endParaRPr>
          </a:p>
          <a:p>
            <a:pPr indent="-438150" lvl="0" marL="457200" marR="12700" rtl="0" algn="l">
              <a:lnSpc>
                <a:spcPct val="100000"/>
              </a:lnSpc>
              <a:spcBef>
                <a:spcPts val="0"/>
              </a:spcBef>
              <a:spcAft>
                <a:spcPts val="0"/>
              </a:spcAft>
              <a:buClr>
                <a:srgbClr val="000000"/>
              </a:buClr>
              <a:buSzPts val="3300"/>
              <a:buChar char="●"/>
            </a:pPr>
            <a:r>
              <a:rPr lang="en-GB" sz="3300">
                <a:solidFill>
                  <a:srgbClr val="000000"/>
                </a:solidFill>
              </a:rPr>
              <a:t>The spreadsheet will show when a correct match is made</a:t>
            </a:r>
            <a:endParaRPr sz="3300">
              <a:solidFill>
                <a:srgbClr val="000000"/>
              </a:solidFill>
            </a:endParaRPr>
          </a:p>
          <a:p>
            <a:pPr indent="0" lvl="0" marL="0" rtl="0" algn="l">
              <a:lnSpc>
                <a:spcPct val="115000"/>
              </a:lnSpc>
              <a:spcBef>
                <a:spcPts val="0"/>
              </a:spcBef>
              <a:spcAft>
                <a:spcPts val="0"/>
              </a:spcAft>
              <a:buNone/>
            </a:pPr>
            <a:r>
              <a:t/>
            </a:r>
            <a:endParaRPr sz="3300">
              <a:solidFill>
                <a:srgbClr val="000000"/>
              </a:solidFill>
            </a:endParaRPr>
          </a:p>
          <a:p>
            <a:pPr indent="0" lvl="0" marL="0" rtl="0" algn="l">
              <a:lnSpc>
                <a:spcPct val="115000"/>
              </a:lnSpc>
              <a:spcBef>
                <a:spcPts val="0"/>
              </a:spcBef>
              <a:spcAft>
                <a:spcPts val="0"/>
              </a:spcAft>
              <a:buNone/>
            </a:pPr>
            <a:r>
              <a:t/>
            </a:r>
            <a:endParaRPr sz="3300">
              <a:solidFill>
                <a:srgbClr val="000000"/>
              </a:solidFill>
            </a:endParaRPr>
          </a:p>
          <a:p>
            <a:pPr indent="0" lvl="0" marL="0" rtl="0" algn="l">
              <a:lnSpc>
                <a:spcPct val="115000"/>
              </a:lnSpc>
              <a:spcBef>
                <a:spcPts val="0"/>
              </a:spcBef>
              <a:spcAft>
                <a:spcPts val="0"/>
              </a:spcAft>
              <a:buNone/>
            </a:pPr>
            <a:r>
              <a:t/>
            </a:r>
            <a:endParaRPr sz="3300">
              <a:solidFill>
                <a:srgbClr val="000000"/>
              </a:solidFill>
            </a:endParaRPr>
          </a:p>
        </p:txBody>
      </p:sp>
      <p:sp>
        <p:nvSpPr>
          <p:cNvPr id="124" name="Google Shape;124;p22"/>
          <p:cNvSpPr txBox="1"/>
          <p:nvPr>
            <p:ph type="title"/>
          </p:nvPr>
        </p:nvSpPr>
        <p:spPr>
          <a:xfrm>
            <a:off x="917950" y="890050"/>
            <a:ext cx="162405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sz="4400"/>
              <a:t>Task 1 - After the beep</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txBox="1"/>
          <p:nvPr>
            <p:ph type="title"/>
          </p:nvPr>
        </p:nvSpPr>
        <p:spPr>
          <a:xfrm>
            <a:off x="622800" y="385925"/>
            <a:ext cx="17042400" cy="13962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lang="en-GB" sz="4400"/>
              <a:t>Task 2 - </a:t>
            </a:r>
            <a:r>
              <a:rPr lang="en-GB" sz="4400"/>
              <a:t>Complete the model - part 1</a:t>
            </a:r>
            <a:endParaRPr b="0" sz="4400"/>
          </a:p>
        </p:txBody>
      </p:sp>
      <p:sp>
        <p:nvSpPr>
          <p:cNvPr id="130" name="Google Shape;130;p23"/>
          <p:cNvSpPr txBox="1"/>
          <p:nvPr>
            <p:ph idx="1" type="body"/>
          </p:nvPr>
        </p:nvSpPr>
        <p:spPr>
          <a:xfrm>
            <a:off x="621800" y="2187850"/>
            <a:ext cx="16576800" cy="67614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3600"/>
              <a:buNone/>
            </a:pPr>
            <a:r>
              <a:rPr lang="en-GB" sz="3300">
                <a:solidFill>
                  <a:srgbClr val="000000"/>
                </a:solidFill>
              </a:rPr>
              <a:t>Enter an item number in cell </a:t>
            </a:r>
            <a:r>
              <a:rPr b="1" lang="en-GB" sz="3300">
                <a:solidFill>
                  <a:srgbClr val="000000"/>
                </a:solidFill>
              </a:rPr>
              <a:t>A8 </a:t>
            </a:r>
            <a:r>
              <a:rPr lang="en-GB" sz="3300">
                <a:solidFill>
                  <a:srgbClr val="000000"/>
                </a:solidFill>
              </a:rPr>
              <a:t>of the ‘</a:t>
            </a:r>
            <a:r>
              <a:rPr b="1" lang="en-GB" sz="3300">
                <a:solidFill>
                  <a:srgbClr val="000000"/>
                </a:solidFill>
              </a:rPr>
              <a:t>RSC merchandise database</a:t>
            </a:r>
            <a:r>
              <a:rPr lang="en-GB" sz="3300">
                <a:solidFill>
                  <a:srgbClr val="000000"/>
                </a:solidFill>
              </a:rPr>
              <a:t>’ spreadsheet. There are lookup formulae already entered in cells B8, C8, and D8.</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 </a:t>
            </a:r>
            <a:endParaRPr sz="3300">
              <a:solidFill>
                <a:srgbClr val="000000"/>
              </a:solidFill>
            </a:endParaRPr>
          </a:p>
          <a:p>
            <a:pPr indent="0" lvl="0" marL="0" marR="0" rtl="0" algn="l">
              <a:lnSpc>
                <a:spcPct val="100000"/>
              </a:lnSpc>
              <a:spcBef>
                <a:spcPts val="0"/>
              </a:spcBef>
              <a:spcAft>
                <a:spcPts val="0"/>
              </a:spcAft>
              <a:buNone/>
            </a:pPr>
            <a:r>
              <a:rPr lang="en-GB" sz="3300">
                <a:solidFill>
                  <a:srgbClr val="000000"/>
                </a:solidFill>
              </a:rPr>
              <a:t>In the ‘RSC merchandise’ sheet, cell B8 has this formula:</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t/>
            </a:r>
            <a:endParaRPr sz="3300">
              <a:solidFill>
                <a:srgbClr val="000000"/>
              </a:solidFill>
            </a:endParaRPr>
          </a:p>
          <a:p>
            <a:pPr indent="0" lvl="0" marL="0" marR="0" rtl="0" algn="ctr">
              <a:lnSpc>
                <a:spcPct val="100000"/>
              </a:lnSpc>
              <a:spcBef>
                <a:spcPts val="0"/>
              </a:spcBef>
              <a:spcAft>
                <a:spcPts val="0"/>
              </a:spcAft>
              <a:buClr>
                <a:srgbClr val="000000"/>
              </a:buClr>
              <a:buSzPts val="3600"/>
              <a:buFont typeface="Arial"/>
              <a:buNone/>
            </a:pPr>
            <a:r>
              <a:rPr b="1" lang="en-GB" sz="3300">
                <a:solidFill>
                  <a:srgbClr val="000000"/>
                </a:solidFill>
              </a:rPr>
              <a:t>=VLOOKUP(A8,'Lookup sheet'!$A$2:$C$17,3,FALSE)</a:t>
            </a:r>
            <a:endParaRPr b="1"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 </a:t>
            </a:r>
            <a:endParaRPr sz="3300">
              <a:solidFill>
                <a:srgbClr val="000000"/>
              </a:solidFill>
            </a:endParaRPr>
          </a:p>
          <a:p>
            <a:pPr indent="0" lvl="0" marL="0" marR="0" rtl="0" algn="l">
              <a:lnSpc>
                <a:spcPct val="100000"/>
              </a:lnSpc>
              <a:spcBef>
                <a:spcPts val="0"/>
              </a:spcBef>
              <a:spcAft>
                <a:spcPts val="0"/>
              </a:spcAft>
              <a:buNone/>
            </a:pPr>
            <a:r>
              <a:rPr lang="en-GB" sz="3300">
                <a:solidFill>
                  <a:srgbClr val="000000"/>
                </a:solidFill>
              </a:rPr>
              <a:t>We are looking up the contents of cell </a:t>
            </a:r>
            <a:r>
              <a:rPr b="1" lang="en-GB" sz="3300">
                <a:solidFill>
                  <a:srgbClr val="000000"/>
                </a:solidFill>
              </a:rPr>
              <a:t>A8</a:t>
            </a:r>
            <a:r>
              <a:rPr lang="en-GB" sz="3300">
                <a:solidFill>
                  <a:srgbClr val="000000"/>
                </a:solidFill>
              </a:rPr>
              <a:t>.</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4" name="Shape 134"/>
        <p:cNvGrpSpPr/>
        <p:nvPr/>
      </p:nvGrpSpPr>
      <p:grpSpPr>
        <a:xfrm>
          <a:off x="0" y="0"/>
          <a:ext cx="0" cy="0"/>
          <a:chOff x="0" y="0"/>
          <a:chExt cx="0" cy="0"/>
        </a:xfrm>
      </p:grpSpPr>
      <p:sp>
        <p:nvSpPr>
          <p:cNvPr id="135" name="Google Shape;135;p24"/>
          <p:cNvSpPr txBox="1"/>
          <p:nvPr>
            <p:ph type="title"/>
          </p:nvPr>
        </p:nvSpPr>
        <p:spPr>
          <a:xfrm>
            <a:off x="622800" y="385925"/>
            <a:ext cx="17042400" cy="13962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lang="en-GB" sz="4400"/>
              <a:t>Task 2 - Complete the model - part 2</a:t>
            </a:r>
            <a:endParaRPr b="0" sz="4400"/>
          </a:p>
        </p:txBody>
      </p:sp>
      <p:sp>
        <p:nvSpPr>
          <p:cNvPr id="136" name="Google Shape;136;p24"/>
          <p:cNvSpPr txBox="1"/>
          <p:nvPr>
            <p:ph idx="1" type="body"/>
          </p:nvPr>
        </p:nvSpPr>
        <p:spPr>
          <a:xfrm>
            <a:off x="621800" y="2187850"/>
            <a:ext cx="16576800" cy="676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SzPts val="3600"/>
              <a:buNone/>
            </a:pPr>
            <a:r>
              <a:rPr lang="en-GB" sz="3300">
                <a:solidFill>
                  <a:srgbClr val="000000"/>
                </a:solidFill>
              </a:rPr>
              <a:t>You can use the fill handle to drag this formula down to the cells below. But, if you want to type it yourself: after typing the first comma, use the mouse to click on the ‘Lookup sheet’ and then select the cells </a:t>
            </a:r>
            <a:r>
              <a:rPr b="1" lang="en-GB" sz="3300">
                <a:solidFill>
                  <a:srgbClr val="000000"/>
                </a:solidFill>
              </a:rPr>
              <a:t>A2–C17</a:t>
            </a:r>
            <a:r>
              <a:rPr lang="en-GB" sz="3300">
                <a:solidFill>
                  <a:srgbClr val="000000"/>
                </a:solidFill>
              </a:rPr>
              <a:t>. </a:t>
            </a:r>
            <a:endParaRPr sz="3300">
              <a:solidFill>
                <a:srgbClr val="000000"/>
              </a:solidFill>
            </a:endParaRPr>
          </a:p>
          <a:p>
            <a:pPr indent="0" lvl="0" marL="0" marR="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SzPts val="3600"/>
              <a:buNone/>
            </a:pPr>
            <a:r>
              <a:rPr lang="en-GB" sz="3300">
                <a:solidFill>
                  <a:srgbClr val="000000"/>
                </a:solidFill>
              </a:rPr>
              <a:t>Click the mouse between </a:t>
            </a:r>
            <a:r>
              <a:rPr b="1" lang="en-GB" sz="3300">
                <a:solidFill>
                  <a:srgbClr val="000000"/>
                </a:solidFill>
              </a:rPr>
              <a:t>A </a:t>
            </a:r>
            <a:r>
              <a:rPr lang="en-GB" sz="3300">
                <a:solidFill>
                  <a:srgbClr val="000000"/>
                </a:solidFill>
              </a:rPr>
              <a:t>and </a:t>
            </a:r>
            <a:r>
              <a:rPr b="1" lang="en-GB" sz="3300">
                <a:solidFill>
                  <a:srgbClr val="000000"/>
                </a:solidFill>
              </a:rPr>
              <a:t>2 </a:t>
            </a:r>
            <a:r>
              <a:rPr lang="en-GB" sz="3300">
                <a:solidFill>
                  <a:srgbClr val="000000"/>
                </a:solidFill>
              </a:rPr>
              <a:t>in the formula and press the F4 key to make the range ABSOLUTE – or type it out, whichever you find easier!</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 </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The 3 refers to the third column of ‘Lookup sheet’.</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b="1" lang="en-GB" sz="3300">
                <a:solidFill>
                  <a:srgbClr val="000000"/>
                </a:solidFill>
              </a:rPr>
              <a:t>FALSE </a:t>
            </a:r>
            <a:r>
              <a:rPr lang="en-GB" sz="3300">
                <a:solidFill>
                  <a:srgbClr val="000000"/>
                </a:solidFill>
              </a:rPr>
              <a:t>asks for an exact match to be found.</a:t>
            </a:r>
            <a:endParaRPr sz="1100">
              <a:solidFill>
                <a:srgbClr val="000000"/>
              </a:solidFill>
              <a:latin typeface="Quicksand"/>
              <a:ea typeface="Quicksand"/>
              <a:cs typeface="Quicksand"/>
              <a:sym typeface="Quicksand"/>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0" name="Shape 140"/>
        <p:cNvGrpSpPr/>
        <p:nvPr/>
      </p:nvGrpSpPr>
      <p:grpSpPr>
        <a:xfrm>
          <a:off x="0" y="0"/>
          <a:ext cx="0" cy="0"/>
          <a:chOff x="0" y="0"/>
          <a:chExt cx="0" cy="0"/>
        </a:xfrm>
      </p:grpSpPr>
      <p:sp>
        <p:nvSpPr>
          <p:cNvPr id="141" name="Google Shape;141;p25"/>
          <p:cNvSpPr txBox="1"/>
          <p:nvPr>
            <p:ph type="title"/>
          </p:nvPr>
        </p:nvSpPr>
        <p:spPr>
          <a:xfrm>
            <a:off x="622800" y="385925"/>
            <a:ext cx="17042400" cy="13962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lang="en-GB" sz="4400"/>
              <a:t>Task 2 - Complete the model - part 3</a:t>
            </a:r>
            <a:endParaRPr b="0" sz="4400"/>
          </a:p>
        </p:txBody>
      </p:sp>
      <p:sp>
        <p:nvSpPr>
          <p:cNvPr id="142" name="Google Shape;142;p25"/>
          <p:cNvSpPr txBox="1"/>
          <p:nvPr>
            <p:ph idx="1" type="body"/>
          </p:nvPr>
        </p:nvSpPr>
        <p:spPr>
          <a:xfrm>
            <a:off x="621800" y="2187850"/>
            <a:ext cx="16576800" cy="676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SzPts val="3600"/>
              <a:buNone/>
            </a:pPr>
            <a:r>
              <a:rPr lang="en-GB" sz="3300">
                <a:solidFill>
                  <a:srgbClr val="000000"/>
                </a:solidFill>
              </a:rPr>
              <a:t>There is another lookup formula in cell C8:</a:t>
            </a:r>
            <a:endParaRPr sz="3300">
              <a:solidFill>
                <a:srgbClr val="000000"/>
              </a:solidFill>
            </a:endParaRPr>
          </a:p>
          <a:p>
            <a:pPr indent="0" lvl="0" marL="0" marR="0" rtl="0" algn="ctr">
              <a:lnSpc>
                <a:spcPct val="100000"/>
              </a:lnSpc>
              <a:spcBef>
                <a:spcPts val="0"/>
              </a:spcBef>
              <a:spcAft>
                <a:spcPts val="0"/>
              </a:spcAft>
              <a:buNone/>
            </a:pPr>
            <a:r>
              <a:rPr b="1" lang="en-GB" sz="3300">
                <a:solidFill>
                  <a:srgbClr val="000000"/>
                </a:solidFill>
              </a:rPr>
              <a:t>=VLOOKUP(A8,'Lookup sheet'!$A$2:$E$17,4,FALSE)</a:t>
            </a:r>
            <a:endParaRPr b="1"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t/>
            </a:r>
            <a:endParaRPr b="1"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This returns the selling price of the item including VAT.</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 </a:t>
            </a:r>
            <a:endParaRPr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lang="en-GB" sz="3300">
                <a:solidFill>
                  <a:srgbClr val="000000"/>
                </a:solidFill>
              </a:rPr>
              <a:t>There is another lookup formula in cell D8:</a:t>
            </a:r>
            <a:endParaRPr sz="3300">
              <a:solidFill>
                <a:srgbClr val="000000"/>
              </a:solidFill>
            </a:endParaRPr>
          </a:p>
          <a:p>
            <a:pPr indent="0" lvl="0" marL="0" marR="0" rtl="0" algn="ctr">
              <a:lnSpc>
                <a:spcPct val="100000"/>
              </a:lnSpc>
              <a:spcBef>
                <a:spcPts val="0"/>
              </a:spcBef>
              <a:spcAft>
                <a:spcPts val="0"/>
              </a:spcAft>
              <a:buNone/>
            </a:pPr>
            <a:r>
              <a:rPr b="1" lang="en-GB" sz="3300">
                <a:solidFill>
                  <a:srgbClr val="000000"/>
                </a:solidFill>
              </a:rPr>
              <a:t>=VLOOKUP(A8,'Lookup sheet'!$A$2:$E$17,5,FALSE)</a:t>
            </a:r>
            <a:endParaRPr b="1" sz="3300">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t/>
            </a:r>
            <a:endParaRPr b="1" sz="3300">
              <a:solidFill>
                <a:srgbClr val="000000"/>
              </a:solidFill>
            </a:endParaRPr>
          </a:p>
          <a:p>
            <a:pPr indent="0" lvl="0" marL="0" marR="0" rtl="0" algn="l">
              <a:lnSpc>
                <a:spcPct val="100000"/>
              </a:lnSpc>
              <a:spcBef>
                <a:spcPts val="0"/>
              </a:spcBef>
              <a:spcAft>
                <a:spcPts val="0"/>
              </a:spcAft>
              <a:buNone/>
            </a:pPr>
            <a:r>
              <a:rPr lang="en-GB" sz="3300">
                <a:solidFill>
                  <a:srgbClr val="000000"/>
                </a:solidFill>
              </a:rPr>
              <a:t>This returns the amount of VAT paid on the item.</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rtl="0" algn="l">
              <a:spcBef>
                <a:spcPts val="1200"/>
              </a:spcBef>
              <a:spcAft>
                <a:spcPts val="0"/>
              </a:spcAft>
              <a:buNone/>
            </a:pPr>
            <a:r>
              <a:rPr b="1" lang="en-GB" sz="3300">
                <a:solidFill>
                  <a:srgbClr val="000000"/>
                </a:solidFill>
              </a:rPr>
              <a:t>Note:</a:t>
            </a:r>
            <a:r>
              <a:rPr lang="en-GB" sz="3300">
                <a:solidFill>
                  <a:srgbClr val="000000"/>
                </a:solidFill>
              </a:rPr>
              <a:t> The lookup list must be sorted in ascending order on the lookup value, in this case column A of ‘Lookup sheet’, which holds the item number.</a:t>
            </a:r>
            <a:endParaRPr sz="1100">
              <a:solidFill>
                <a:srgbClr val="000000"/>
              </a:solidFill>
              <a:latin typeface="Quicksand"/>
              <a:ea typeface="Quicksand"/>
              <a:cs typeface="Quicksand"/>
              <a:sym typeface="Quicksand"/>
            </a:endParaRPr>
          </a:p>
          <a:p>
            <a:pPr indent="0" lvl="0" marL="0" marR="0" rtl="0" algn="l">
              <a:lnSpc>
                <a:spcPct val="100000"/>
              </a:lnSpc>
              <a:spcBef>
                <a:spcPts val="1200"/>
              </a:spcBef>
              <a:spcAft>
                <a:spcPts val="0"/>
              </a:spcAft>
              <a:buClr>
                <a:srgbClr val="000000"/>
              </a:buClr>
              <a:buSzPts val="3600"/>
              <a:buFont typeface="Arial"/>
              <a:buNone/>
            </a:pPr>
            <a:r>
              <a:t/>
            </a:r>
            <a:endParaRPr sz="3300">
              <a:solidFill>
                <a:srgbClr val="000000"/>
              </a:solidFill>
            </a:endParaRPr>
          </a:p>
          <a:p>
            <a:pPr indent="0" lvl="0" marL="0" marR="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6" name="Shape 146"/>
        <p:cNvGrpSpPr/>
        <p:nvPr/>
      </p:nvGrpSpPr>
      <p:grpSpPr>
        <a:xfrm>
          <a:off x="0" y="0"/>
          <a:ext cx="0" cy="0"/>
          <a:chOff x="0" y="0"/>
          <a:chExt cx="0" cy="0"/>
        </a:xfrm>
      </p:grpSpPr>
      <p:sp>
        <p:nvSpPr>
          <p:cNvPr id="147" name="Google Shape;147;p26"/>
          <p:cNvSpPr txBox="1"/>
          <p:nvPr>
            <p:ph type="title"/>
          </p:nvPr>
        </p:nvSpPr>
        <p:spPr>
          <a:xfrm>
            <a:off x="622800" y="385925"/>
            <a:ext cx="17042400" cy="13962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lang="en-GB" sz="4400"/>
              <a:t>Task 2 - Complete the model - part 4</a:t>
            </a:r>
            <a:endParaRPr b="0" sz="4400"/>
          </a:p>
        </p:txBody>
      </p:sp>
      <p:sp>
        <p:nvSpPr>
          <p:cNvPr id="148" name="Google Shape;148;p26"/>
          <p:cNvSpPr txBox="1"/>
          <p:nvPr>
            <p:ph idx="1" type="body"/>
          </p:nvPr>
        </p:nvSpPr>
        <p:spPr>
          <a:xfrm>
            <a:off x="621800" y="2187850"/>
            <a:ext cx="16576800" cy="676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SzPts val="3600"/>
              <a:buNone/>
            </a:pPr>
            <a:r>
              <a:rPr b="1" lang="en-GB" sz="3300">
                <a:solidFill>
                  <a:srgbClr val="000000"/>
                </a:solidFill>
              </a:rPr>
              <a:t>Enter some data </a:t>
            </a:r>
            <a:endParaRPr b="1" sz="3300">
              <a:solidFill>
                <a:srgbClr val="000000"/>
              </a:solidFill>
            </a:endParaRPr>
          </a:p>
          <a:p>
            <a:pPr indent="0" lvl="0" marL="0" marR="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SzPts val="3600"/>
              <a:buNone/>
            </a:pPr>
            <a:r>
              <a:rPr lang="en-GB" sz="3300">
                <a:solidFill>
                  <a:srgbClr val="000000"/>
                </a:solidFill>
              </a:rPr>
              <a:t>In cells E8–E28 enter a number to indicate how many of each item have been sold.</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p:txBody>
      </p:sp>
      <p:pic>
        <p:nvPicPr>
          <p:cNvPr id="149" name="Google Shape;149;p26"/>
          <p:cNvPicPr preferRelativeResize="0"/>
          <p:nvPr/>
        </p:nvPicPr>
        <p:blipFill>
          <a:blip r:embed="rId3">
            <a:alphaModFix/>
          </a:blip>
          <a:stretch>
            <a:fillRect/>
          </a:stretch>
        </p:blipFill>
        <p:spPr>
          <a:xfrm>
            <a:off x="3266650" y="4486825"/>
            <a:ext cx="2338950" cy="39152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3" name="Shape 153"/>
        <p:cNvGrpSpPr/>
        <p:nvPr/>
      </p:nvGrpSpPr>
      <p:grpSpPr>
        <a:xfrm>
          <a:off x="0" y="0"/>
          <a:ext cx="0" cy="0"/>
          <a:chOff x="0" y="0"/>
          <a:chExt cx="0" cy="0"/>
        </a:xfrm>
      </p:grpSpPr>
      <p:sp>
        <p:nvSpPr>
          <p:cNvPr id="154" name="Google Shape;154;p27"/>
          <p:cNvSpPr txBox="1"/>
          <p:nvPr>
            <p:ph type="title"/>
          </p:nvPr>
        </p:nvSpPr>
        <p:spPr>
          <a:xfrm>
            <a:off x="622800" y="385925"/>
            <a:ext cx="17042400" cy="13962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lang="en-GB" sz="4400"/>
              <a:t>Task 2 - Complete the model - part 5</a:t>
            </a:r>
            <a:endParaRPr b="0" sz="4400"/>
          </a:p>
        </p:txBody>
      </p:sp>
      <p:sp>
        <p:nvSpPr>
          <p:cNvPr id="155" name="Google Shape;155;p27"/>
          <p:cNvSpPr txBox="1"/>
          <p:nvPr>
            <p:ph idx="1" type="body"/>
          </p:nvPr>
        </p:nvSpPr>
        <p:spPr>
          <a:xfrm>
            <a:off x="621800" y="2187850"/>
            <a:ext cx="16576800" cy="676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SzPts val="3600"/>
              <a:buNone/>
            </a:pPr>
            <a:r>
              <a:rPr lang="en-GB" sz="3300">
                <a:solidFill>
                  <a:srgbClr val="000000"/>
                </a:solidFill>
              </a:rPr>
              <a:t>In cells </a:t>
            </a:r>
            <a:r>
              <a:rPr b="1" lang="en-GB" sz="3300">
                <a:solidFill>
                  <a:srgbClr val="000000"/>
                </a:solidFill>
              </a:rPr>
              <a:t>G8–G28</a:t>
            </a:r>
            <a:r>
              <a:rPr lang="en-GB" sz="3300">
                <a:solidFill>
                  <a:srgbClr val="000000"/>
                </a:solidFill>
              </a:rPr>
              <a:t> enter a number for an initial stock level; for example, we could start out with 1000 of each item.</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p:txBody>
      </p:sp>
      <p:pic>
        <p:nvPicPr>
          <p:cNvPr id="156" name="Google Shape;156;p27"/>
          <p:cNvPicPr preferRelativeResize="0"/>
          <p:nvPr/>
        </p:nvPicPr>
        <p:blipFill>
          <a:blip r:embed="rId3">
            <a:alphaModFix/>
          </a:blip>
          <a:stretch>
            <a:fillRect/>
          </a:stretch>
        </p:blipFill>
        <p:spPr>
          <a:xfrm>
            <a:off x="3588100" y="4044150"/>
            <a:ext cx="2277225" cy="39724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0" name="Shape 160"/>
        <p:cNvGrpSpPr/>
        <p:nvPr/>
      </p:nvGrpSpPr>
      <p:grpSpPr>
        <a:xfrm>
          <a:off x="0" y="0"/>
          <a:ext cx="0" cy="0"/>
          <a:chOff x="0" y="0"/>
          <a:chExt cx="0" cy="0"/>
        </a:xfrm>
      </p:grpSpPr>
      <p:sp>
        <p:nvSpPr>
          <p:cNvPr id="161" name="Google Shape;161;p28"/>
          <p:cNvSpPr txBox="1"/>
          <p:nvPr>
            <p:ph type="title"/>
          </p:nvPr>
        </p:nvSpPr>
        <p:spPr>
          <a:xfrm>
            <a:off x="622800" y="385925"/>
            <a:ext cx="17042400" cy="13962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lang="en-GB" sz="4400"/>
              <a:t>Task 2 - Complete the model - part 6</a:t>
            </a:r>
            <a:endParaRPr b="0" sz="4400"/>
          </a:p>
        </p:txBody>
      </p:sp>
      <p:sp>
        <p:nvSpPr>
          <p:cNvPr id="162" name="Google Shape;162;p28"/>
          <p:cNvSpPr txBox="1"/>
          <p:nvPr>
            <p:ph idx="1" type="body"/>
          </p:nvPr>
        </p:nvSpPr>
        <p:spPr>
          <a:xfrm>
            <a:off x="621800" y="2187850"/>
            <a:ext cx="16576800" cy="676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SzPts val="3600"/>
              <a:buNone/>
            </a:pPr>
            <a:r>
              <a:rPr lang="en-GB" sz="3300">
                <a:solidFill>
                  <a:srgbClr val="000000"/>
                </a:solidFill>
              </a:rPr>
              <a:t>There i</a:t>
            </a:r>
            <a:r>
              <a:rPr lang="en-GB" sz="3300">
                <a:solidFill>
                  <a:srgbClr val="000000"/>
                </a:solidFill>
              </a:rPr>
              <a:t>s a formula in cell </a:t>
            </a:r>
            <a:r>
              <a:rPr b="1" lang="en-GB" sz="3300">
                <a:solidFill>
                  <a:srgbClr val="000000"/>
                </a:solidFill>
              </a:rPr>
              <a:t>H8</a:t>
            </a:r>
            <a:r>
              <a:rPr lang="en-GB" sz="3300">
                <a:solidFill>
                  <a:srgbClr val="000000"/>
                </a:solidFill>
              </a:rPr>
              <a:t>, </a:t>
            </a:r>
            <a:r>
              <a:rPr b="1" lang="en-GB" sz="3300">
                <a:solidFill>
                  <a:srgbClr val="000000"/>
                </a:solidFill>
              </a:rPr>
              <a:t>=G8-E8</a:t>
            </a:r>
            <a:r>
              <a:rPr lang="en-GB" sz="3300">
                <a:solidFill>
                  <a:srgbClr val="000000"/>
                </a:solidFill>
              </a:rPr>
              <a:t>, which subtracts the number of each item sold from the amount in stock to calculate a remaining stock level.</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marR="0" rtl="0" algn="l">
              <a:lnSpc>
                <a:spcPct val="100000"/>
              </a:lnSpc>
              <a:spcBef>
                <a:spcPts val="0"/>
              </a:spcBef>
              <a:spcAft>
                <a:spcPts val="0"/>
              </a:spcAft>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a:p>
            <a:pPr indent="0" lvl="0" marL="0" rtl="0" algn="l">
              <a:lnSpc>
                <a:spcPct val="100000"/>
              </a:lnSpc>
              <a:spcBef>
                <a:spcPts val="0"/>
              </a:spcBef>
              <a:spcAft>
                <a:spcPts val="0"/>
              </a:spcAft>
              <a:buSzPts val="3600"/>
              <a:buNone/>
            </a:pPr>
            <a:r>
              <a:t/>
            </a:r>
            <a:endParaRPr b="1" sz="3300">
              <a:solidFill>
                <a:srgbClr val="000000"/>
              </a:solidFill>
            </a:endParaRPr>
          </a:p>
        </p:txBody>
      </p:sp>
      <p:pic>
        <p:nvPicPr>
          <p:cNvPr id="163" name="Google Shape;163;p28"/>
          <p:cNvPicPr preferRelativeResize="0"/>
          <p:nvPr/>
        </p:nvPicPr>
        <p:blipFill>
          <a:blip r:embed="rId3">
            <a:alphaModFix/>
          </a:blip>
          <a:stretch>
            <a:fillRect/>
          </a:stretch>
        </p:blipFill>
        <p:spPr>
          <a:xfrm>
            <a:off x="3568000" y="3901650"/>
            <a:ext cx="2640350" cy="33337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7" name="Shape 167"/>
        <p:cNvGrpSpPr/>
        <p:nvPr/>
      </p:nvGrpSpPr>
      <p:grpSpPr>
        <a:xfrm>
          <a:off x="0" y="0"/>
          <a:ext cx="0" cy="0"/>
          <a:chOff x="0" y="0"/>
          <a:chExt cx="0" cy="0"/>
        </a:xfrm>
      </p:grpSpPr>
      <p:sp>
        <p:nvSpPr>
          <p:cNvPr id="168" name="Google Shape;168;p29"/>
          <p:cNvSpPr txBox="1"/>
          <p:nvPr>
            <p:ph idx="1" type="body"/>
          </p:nvPr>
        </p:nvSpPr>
        <p:spPr>
          <a:xfrm>
            <a:off x="621800" y="2035400"/>
            <a:ext cx="17044200" cy="5700000"/>
          </a:xfrm>
          <a:prstGeom prst="rect">
            <a:avLst/>
          </a:prstGeom>
          <a:noFill/>
          <a:ln>
            <a:noFill/>
          </a:ln>
        </p:spPr>
        <p:txBody>
          <a:bodyPr anchorCtr="0" anchor="t" bIns="182850" lIns="182850" spcFirstLastPara="1" rIns="182850" wrap="square" tIns="182850">
            <a:noAutofit/>
          </a:bodyPr>
          <a:lstStyle/>
          <a:p>
            <a:pPr indent="0" lvl="0" marL="0" marR="12700" rtl="0" algn="l">
              <a:lnSpc>
                <a:spcPct val="100000"/>
              </a:lnSpc>
              <a:spcBef>
                <a:spcPts val="0"/>
              </a:spcBef>
              <a:spcAft>
                <a:spcPts val="0"/>
              </a:spcAft>
              <a:buSzPts val="3600"/>
              <a:buNone/>
            </a:pPr>
            <a:r>
              <a:rPr lang="en-GB" sz="3300">
                <a:solidFill>
                  <a:srgbClr val="000000"/>
                </a:solidFill>
              </a:rPr>
              <a:t>In the final column (I8–I28) we will flag up when an item needs to be reordered.</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marR="12700" rtl="0" algn="l">
              <a:lnSpc>
                <a:spcPct val="100000"/>
              </a:lnSpc>
              <a:spcBef>
                <a:spcPts val="0"/>
              </a:spcBef>
              <a:spcAft>
                <a:spcPts val="0"/>
              </a:spcAft>
              <a:buNone/>
            </a:pPr>
            <a:r>
              <a:rPr lang="en-GB" sz="3300">
                <a:solidFill>
                  <a:srgbClr val="000000"/>
                </a:solidFill>
              </a:rPr>
              <a:t>In cell I8 there is a formula for this; use the </a:t>
            </a:r>
            <a:r>
              <a:rPr b="1" lang="en-GB" sz="3300">
                <a:solidFill>
                  <a:srgbClr val="000000"/>
                </a:solidFill>
              </a:rPr>
              <a:t>fill handle</a:t>
            </a:r>
            <a:r>
              <a:rPr lang="en-GB" sz="3300">
                <a:solidFill>
                  <a:srgbClr val="000000"/>
                </a:solidFill>
              </a:rPr>
              <a:t> to drag it down to </a:t>
            </a:r>
            <a:r>
              <a:rPr b="1" lang="en-GB" sz="3300">
                <a:solidFill>
                  <a:srgbClr val="000000"/>
                </a:solidFill>
              </a:rPr>
              <a:t>I28</a:t>
            </a:r>
            <a:r>
              <a:rPr lang="en-GB" sz="3300">
                <a:solidFill>
                  <a:srgbClr val="000000"/>
                </a:solidFill>
              </a:rPr>
              <a:t>.</a:t>
            </a:r>
            <a:endParaRPr sz="3300">
              <a:solidFill>
                <a:srgbClr val="000000"/>
              </a:solidFill>
            </a:endParaRPr>
          </a:p>
          <a:p>
            <a:pPr indent="0" lvl="0" marL="0" marR="12700" rtl="0" algn="l">
              <a:lnSpc>
                <a:spcPct val="100000"/>
              </a:lnSpc>
              <a:spcBef>
                <a:spcPts val="0"/>
              </a:spcBef>
              <a:spcAft>
                <a:spcPts val="0"/>
              </a:spcAft>
              <a:buNone/>
            </a:pPr>
            <a:r>
              <a:t/>
            </a:r>
            <a:endParaRPr sz="3300">
              <a:solidFill>
                <a:srgbClr val="000000"/>
              </a:solidFill>
            </a:endParaRPr>
          </a:p>
          <a:p>
            <a:pPr indent="0" lvl="0" marL="0" rtl="0" algn="ctr">
              <a:spcBef>
                <a:spcPts val="0"/>
              </a:spcBef>
              <a:spcAft>
                <a:spcPts val="0"/>
              </a:spcAft>
              <a:buNone/>
            </a:pPr>
            <a:r>
              <a:rPr lang="en-GB" sz="3300">
                <a:solidFill>
                  <a:srgbClr val="000000"/>
                </a:solidFill>
              </a:rPr>
              <a:t>=IF(H8&lt;100,”Reorder”,””)</a:t>
            </a:r>
            <a:endParaRPr sz="1800">
              <a:solidFill>
                <a:srgbClr val="5B5BA5"/>
              </a:solidFill>
              <a:latin typeface="Roboto Mono"/>
              <a:ea typeface="Roboto Mono"/>
              <a:cs typeface="Roboto Mono"/>
              <a:sym typeface="Roboto Mono"/>
            </a:endParaRPr>
          </a:p>
          <a:p>
            <a:pPr indent="0" lvl="0" marL="0" marR="12700" rtl="0" algn="l">
              <a:lnSpc>
                <a:spcPct val="100000"/>
              </a:lnSpc>
              <a:spcBef>
                <a:spcPts val="0"/>
              </a:spcBef>
              <a:spcAft>
                <a:spcPts val="0"/>
              </a:spcAft>
              <a:buNone/>
            </a:pPr>
            <a:r>
              <a:t/>
            </a:r>
            <a:endParaRPr sz="3300">
              <a:solidFill>
                <a:srgbClr val="000000"/>
              </a:solidFill>
            </a:endParaRPr>
          </a:p>
          <a:p>
            <a:pPr indent="0" lvl="0" marL="0" marR="12700" rtl="0" algn="l">
              <a:lnSpc>
                <a:spcPct val="100000"/>
              </a:lnSpc>
              <a:spcBef>
                <a:spcPts val="0"/>
              </a:spcBef>
              <a:spcAft>
                <a:spcPts val="0"/>
              </a:spcAft>
              <a:buSzPts val="3600"/>
              <a:buNone/>
            </a:pPr>
            <a:r>
              <a:t/>
            </a:r>
            <a:endParaRPr sz="3300">
              <a:solidFill>
                <a:srgbClr val="000000"/>
              </a:solidFill>
            </a:endParaRPr>
          </a:p>
          <a:p>
            <a:pPr indent="0" lvl="0" marL="0" rtl="0" algn="l">
              <a:lnSpc>
                <a:spcPct val="115000"/>
              </a:lnSpc>
              <a:spcBef>
                <a:spcPts val="0"/>
              </a:spcBef>
              <a:spcAft>
                <a:spcPts val="0"/>
              </a:spcAft>
              <a:buSzPts val="3600"/>
              <a:buNone/>
            </a:pPr>
            <a:r>
              <a:t/>
            </a:r>
            <a:endParaRPr sz="3300">
              <a:solidFill>
                <a:srgbClr val="000000"/>
              </a:solidFill>
            </a:endParaRPr>
          </a:p>
        </p:txBody>
      </p:sp>
      <p:sp>
        <p:nvSpPr>
          <p:cNvPr id="169" name="Google Shape;169;p29"/>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p>
            <a:pPr indent="0" lvl="0" marL="0" rtl="0" algn="l">
              <a:spcBef>
                <a:spcPts val="0"/>
              </a:spcBef>
              <a:spcAft>
                <a:spcPts val="0"/>
              </a:spcAft>
              <a:buSzPts val="5600"/>
              <a:buNone/>
            </a:pPr>
            <a:r>
              <a:rPr lang="en-GB" sz="4400"/>
              <a:t>Task 3 - </a:t>
            </a:r>
            <a:r>
              <a:rPr lang="en-GB" sz="4400"/>
              <a:t>Add a status output - part 1</a:t>
            </a:r>
            <a:endParaRPr sz="4400"/>
          </a:p>
        </p:txBody>
      </p:sp>
      <p:sp>
        <p:nvSpPr>
          <p:cNvPr id="170" name="Google Shape;170;p29"/>
          <p:cNvSpPr/>
          <p:nvPr/>
        </p:nvSpPr>
        <p:spPr>
          <a:xfrm>
            <a:off x="6349000" y="5408450"/>
            <a:ext cx="5826600" cy="2025600"/>
          </a:xfrm>
          <a:prstGeom prst="wedgeRectCallout">
            <a:avLst>
              <a:gd fmla="val -1379" name="adj1"/>
              <a:gd fmla="val -78951" name="adj2"/>
            </a:avLst>
          </a:prstGeom>
          <a:solidFill>
            <a:srgbClr val="FFFFFF"/>
          </a:solidFill>
          <a:ln cap="flat" cmpd="sng" w="19050">
            <a:solidFill>
              <a:srgbClr val="000000"/>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15000"/>
              </a:lnSpc>
              <a:spcBef>
                <a:spcPts val="0"/>
              </a:spcBef>
              <a:spcAft>
                <a:spcPts val="0"/>
              </a:spcAft>
              <a:buNone/>
            </a:pPr>
            <a:r>
              <a:rPr lang="en-GB" sz="3300">
                <a:latin typeface="Montserrat"/>
                <a:ea typeface="Montserrat"/>
                <a:cs typeface="Montserrat"/>
                <a:sym typeface="Montserrat"/>
              </a:rPr>
              <a:t>If the ‘Remaining Stock’ is less than 100, output the text, else output nothing</a:t>
            </a:r>
            <a:endParaRPr sz="33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