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fa24c0fa6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fa24c0fa6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fa24c0fa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fa24c0fa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fa24c0fa6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fa24c0fa6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fa24c0fa6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fa24c0fa6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fa24c0fa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fa24c0fa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fa24c0fa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fa24c0fa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fa24c0fa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fa24c0fa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321475" y="482200"/>
            <a:ext cx="17640600" cy="2037000"/>
          </a:xfrm>
          <a:prstGeom prst="rect">
            <a:avLst/>
          </a:prstGeom>
          <a:effectLst>
            <a:outerShdw blurRad="57150" rotWithShape="0" algn="bl" dir="5400000" dist="19050">
              <a:srgbClr val="FFFFFF">
                <a:alpha val="50000"/>
              </a:srgbClr>
            </a:outerShdw>
          </a:effectLst>
        </p:spPr>
        <p:txBody>
          <a:bodyPr anchorCtr="0" anchor="t" bIns="0" lIns="0" spcFirstLastPara="1" rIns="0" wrap="square" tIns="0">
            <a:noAutofit/>
          </a:bodyPr>
          <a:lstStyle/>
          <a:p>
            <a:pPr indent="0" lvl="0" marL="0" marR="0" rtl="0" algn="l">
              <a:lnSpc>
                <a:spcPct val="115000"/>
              </a:lnSpc>
              <a:spcBef>
                <a:spcPts val="0"/>
              </a:spcBef>
              <a:spcAft>
                <a:spcPts val="0"/>
              </a:spcAft>
              <a:buNone/>
            </a:pPr>
            <a:r>
              <a:rPr b="1" lang="en-GB" sz="8000">
                <a:solidFill>
                  <a:srgbClr val="4B3241"/>
                </a:solidFill>
                <a:latin typeface="Montserrat"/>
                <a:ea typeface="Montserrat"/>
                <a:cs typeface="Montserrat"/>
                <a:sym typeface="Montserrat"/>
              </a:rPr>
              <a:t>How did Jewish people resist during the Holocaust?</a:t>
            </a:r>
            <a:endParaRPr b="1" sz="8000">
              <a:solidFill>
                <a:srgbClr val="4B3241"/>
              </a:solidFill>
              <a:latin typeface="Montserrat"/>
              <a:ea typeface="Montserrat"/>
              <a:cs typeface="Montserrat"/>
              <a:sym typeface="Montserrat"/>
            </a:endParaRPr>
          </a:p>
        </p:txBody>
      </p:sp>
      <p:sp>
        <p:nvSpPr>
          <p:cNvPr id="80" name="Google Shape;80;p14"/>
          <p:cNvSpPr txBox="1"/>
          <p:nvPr>
            <p:ph idx="1" type="body"/>
          </p:nvPr>
        </p:nvSpPr>
        <p:spPr>
          <a:xfrm>
            <a:off x="777325" y="320560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Lesson 4 of 4 lessons</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Mastin</a:t>
            </a:r>
            <a:endParaRPr>
              <a:solidFill>
                <a:srgbClr val="4B3241"/>
              </a:solidFill>
            </a:endParaRPr>
          </a:p>
        </p:txBody>
      </p:sp>
      <p:sp>
        <p:nvSpPr>
          <p:cNvPr id="82" name="Google Shape;82;p14"/>
          <p:cNvSpPr txBox="1"/>
          <p:nvPr>
            <p:ph idx="4294967295" type="ctrTitle"/>
          </p:nvPr>
        </p:nvSpPr>
        <p:spPr>
          <a:xfrm>
            <a:off x="594000" y="5282450"/>
            <a:ext cx="16452000" cy="3170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4400">
                <a:solidFill>
                  <a:srgbClr val="4B3241"/>
                </a:solidFill>
              </a:rPr>
              <a:t>Lesson 4: Jewish partisans in Vilna</a:t>
            </a:r>
            <a:endParaRPr sz="44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918000" y="445250"/>
            <a:ext cx="147066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 group of </a:t>
            </a:r>
            <a:r>
              <a:rPr lang="en-GB"/>
              <a:t>Jews formed a partisan group in Vilna</a:t>
            </a:r>
            <a:endParaRPr/>
          </a:p>
        </p:txBody>
      </p:sp>
      <p:sp>
        <p:nvSpPr>
          <p:cNvPr id="89" name="Google Shape;89;p15"/>
          <p:cNvSpPr txBox="1"/>
          <p:nvPr>
            <p:ph idx="1" type="body"/>
          </p:nvPr>
        </p:nvSpPr>
        <p:spPr>
          <a:xfrm>
            <a:off x="918000" y="20742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t>T</a:t>
            </a:r>
            <a:r>
              <a:rPr lang="en-GB" sz="3000"/>
              <a:t>he Jewish ghetto in the city of Vilna had a library with 45,000 books. There were cafes and theatres and a </a:t>
            </a:r>
            <a:r>
              <a:rPr b="1" lang="en-GB" sz="3000"/>
              <a:t>synagogue</a:t>
            </a:r>
            <a:r>
              <a:rPr lang="en-GB" sz="3000"/>
              <a:t> for Jews to worship. The original synagogue in Vilna had been destroyed by the Nazis. The Jewish people in the Vilna ghetto resisted in lots of non-violent ways. But some resisted in other ways.</a:t>
            </a:r>
            <a:endParaRPr sz="3000"/>
          </a:p>
          <a:p>
            <a:pPr indent="0" lvl="0" marL="0" rtl="0" algn="l">
              <a:lnSpc>
                <a:spcPct val="115000"/>
              </a:lnSpc>
              <a:spcBef>
                <a:spcPts val="1000"/>
              </a:spcBef>
              <a:spcAft>
                <a:spcPts val="0"/>
              </a:spcAft>
              <a:buNone/>
            </a:pPr>
            <a:r>
              <a:rPr lang="en-GB" sz="3000"/>
              <a:t>In 1942, an organisation was formed, an armed resistance group who wanted to use self-defence. This is called a </a:t>
            </a:r>
            <a:r>
              <a:rPr b="1" lang="en-GB" sz="3000"/>
              <a:t>partisan</a:t>
            </a:r>
            <a:r>
              <a:rPr lang="en-GB" sz="3000"/>
              <a:t> organisation. These Jewish </a:t>
            </a:r>
            <a:r>
              <a:rPr b="1" lang="en-GB" sz="3000"/>
              <a:t>partisans</a:t>
            </a:r>
            <a:r>
              <a:rPr lang="en-GB" sz="3000"/>
              <a:t> had a motto. Their motto was </a:t>
            </a:r>
            <a:endParaRPr sz="3000"/>
          </a:p>
          <a:p>
            <a:pPr indent="0" lvl="0" marL="0" rtl="0" algn="ctr">
              <a:lnSpc>
                <a:spcPct val="115000"/>
              </a:lnSpc>
              <a:spcBef>
                <a:spcPts val="1000"/>
              </a:spcBef>
              <a:spcAft>
                <a:spcPts val="0"/>
              </a:spcAft>
              <a:buNone/>
            </a:pPr>
            <a:r>
              <a:rPr lang="en-GB" sz="3000"/>
              <a:t>“</a:t>
            </a:r>
            <a:r>
              <a:rPr i="1" lang="en-GB" sz="3000"/>
              <a:t>we will not go like sheep to the slaughter</a:t>
            </a:r>
            <a:r>
              <a:rPr lang="en-GB" sz="3000"/>
              <a:t>.” </a:t>
            </a:r>
            <a:endParaRPr sz="3000"/>
          </a:p>
          <a:p>
            <a:pPr indent="0" lvl="0" marL="0" rtl="0" algn="l">
              <a:lnSpc>
                <a:spcPct val="115000"/>
              </a:lnSpc>
              <a:spcBef>
                <a:spcPts val="1000"/>
              </a:spcBef>
              <a:spcAft>
                <a:spcPts val="0"/>
              </a:spcAft>
              <a:buNone/>
            </a:pPr>
            <a:r>
              <a:t/>
            </a:r>
            <a:endParaRPr sz="3000"/>
          </a:p>
          <a:p>
            <a:pPr indent="0" lvl="0" marL="0" rtl="0" algn="l">
              <a:lnSpc>
                <a:spcPct val="130000"/>
              </a:lnSpc>
              <a:spcBef>
                <a:spcPts val="1000"/>
              </a:spcBef>
              <a:spcAft>
                <a:spcPts val="1000"/>
              </a:spcAft>
              <a:buNone/>
            </a:pPr>
            <a:r>
              <a:rPr lang="en-GB" sz="3000"/>
              <a:t>There were resistance groups in other ghettos organised by the Jewish leaders of the ghettos. But in the Vilna ghetto it was different. The partisan organisation in Vilna was made up of young Jewish men and women. </a:t>
            </a:r>
            <a:endParaRPr sz="3000"/>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7950" y="322225"/>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Jewish partisans’ aims</a:t>
            </a:r>
            <a:endParaRPr/>
          </a:p>
        </p:txBody>
      </p:sp>
      <p:sp>
        <p:nvSpPr>
          <p:cNvPr id="96" name="Google Shape;96;p16"/>
          <p:cNvSpPr txBox="1"/>
          <p:nvPr>
            <p:ph idx="1" type="body"/>
          </p:nvPr>
        </p:nvSpPr>
        <p:spPr>
          <a:xfrm>
            <a:off x="851675" y="1724075"/>
            <a:ext cx="16452000" cy="6319500"/>
          </a:xfrm>
          <a:prstGeom prst="rect">
            <a:avLst/>
          </a:prstGeom>
        </p:spPr>
        <p:txBody>
          <a:bodyPr anchorCtr="0" anchor="t" bIns="0" lIns="0" spcFirstLastPara="1" rIns="0" wrap="square" tIns="0">
            <a:noAutofit/>
          </a:bodyPr>
          <a:lstStyle/>
          <a:p>
            <a:pPr indent="0" lvl="0" marL="0" rtl="0" algn="l">
              <a:lnSpc>
                <a:spcPct val="120000"/>
              </a:lnSpc>
              <a:spcBef>
                <a:spcPts val="0"/>
              </a:spcBef>
              <a:spcAft>
                <a:spcPts val="0"/>
              </a:spcAft>
              <a:buNone/>
            </a:pPr>
            <a:r>
              <a:rPr lang="en-GB" sz="3000"/>
              <a:t>The aims of these young Jewish partisans were to organise self-defence in the ghetto, to </a:t>
            </a:r>
            <a:r>
              <a:rPr b="1" lang="en-GB" sz="3000"/>
              <a:t>sabotage</a:t>
            </a:r>
            <a:r>
              <a:rPr lang="en-GB" sz="3000"/>
              <a:t> German industrial production and military activities to make it more difficult for the Germans to fight the War. Their ultimate aim was to join wider partisan groups as well as the army of the Soviet Union to fight against the Nazis. </a:t>
            </a:r>
            <a:endParaRPr sz="3000"/>
          </a:p>
          <a:p>
            <a:pPr indent="0" lvl="0" marL="0" rtl="0" algn="l">
              <a:lnSpc>
                <a:spcPct val="120000"/>
              </a:lnSpc>
              <a:spcBef>
                <a:spcPts val="1000"/>
              </a:spcBef>
              <a:spcAft>
                <a:spcPts val="1000"/>
              </a:spcAft>
              <a:buNone/>
            </a:pPr>
            <a:r>
              <a:rPr lang="en-GB" sz="3000"/>
              <a:t>Jews were sent to work each day in factories, making artillery shells and other weapons for the German army. The partisans used this as a way to sabotage the Germans’ weapons. Then news arrived in Vilna of the uprising in the Warsaw Ghetto. This inspired Jewish partisans like 20 year-old Hirsh Glick to write resistance poetry and songs. </a:t>
            </a:r>
            <a:r>
              <a:rPr lang="en-GB" sz="3000">
                <a:solidFill>
                  <a:srgbClr val="000000"/>
                </a:solidFill>
              </a:rPr>
              <a:t>Hirsh Glick and other partisans needed weapons. Collecting weapons was extremely difficult and dangerous. Slowly buying or stealing weapons, risking their lives every day for carrying or hiding, the Vilna partisans were able to collect a small stash of weapons. The weapons were hidden all over the ghetto - in walls, underground, even under a false bottom of a water bucket.</a:t>
            </a:r>
            <a:endParaRPr sz="3000"/>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416875"/>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Jewish partisans fight for survival</a:t>
            </a:r>
            <a:endParaRPr/>
          </a:p>
        </p:txBody>
      </p:sp>
      <p:sp>
        <p:nvSpPr>
          <p:cNvPr id="103" name="Google Shape;103;p17"/>
          <p:cNvSpPr txBox="1"/>
          <p:nvPr>
            <p:ph idx="1" type="body"/>
          </p:nvPr>
        </p:nvSpPr>
        <p:spPr>
          <a:xfrm>
            <a:off x="917950" y="1858775"/>
            <a:ext cx="16788600" cy="6319500"/>
          </a:xfrm>
          <a:prstGeom prst="rect">
            <a:avLst/>
          </a:prstGeom>
        </p:spPr>
        <p:txBody>
          <a:bodyPr anchorCtr="0" anchor="t" bIns="0" lIns="0" spcFirstLastPara="1" rIns="0" wrap="square" tIns="0">
            <a:noAutofit/>
          </a:bodyPr>
          <a:lstStyle/>
          <a:p>
            <a:pPr indent="0" lvl="0" marL="0" rtl="0" algn="l">
              <a:lnSpc>
                <a:spcPct val="120000"/>
              </a:lnSpc>
              <a:spcBef>
                <a:spcPts val="0"/>
              </a:spcBef>
              <a:spcAft>
                <a:spcPts val="0"/>
              </a:spcAft>
              <a:buNone/>
            </a:pPr>
            <a:r>
              <a:rPr lang="en-GB" sz="3000">
                <a:solidFill>
                  <a:srgbClr val="000000"/>
                </a:solidFill>
              </a:rPr>
              <a:t>The resistance fighters were preparing to fight during the final liquidation of the Vilna Ghetto. No one knew when that was going to happen - it could be days, weeks, perhaps even months. So every day, the members of the Vilna partisans practised.</a:t>
            </a:r>
            <a:endParaRPr sz="3000">
              <a:solidFill>
                <a:srgbClr val="000000"/>
              </a:solidFill>
            </a:endParaRPr>
          </a:p>
          <a:p>
            <a:pPr indent="0" lvl="0" marL="0" rtl="0" algn="l">
              <a:lnSpc>
                <a:spcPct val="120000"/>
              </a:lnSpc>
              <a:spcBef>
                <a:spcPts val="1000"/>
              </a:spcBef>
              <a:spcAft>
                <a:spcPts val="0"/>
              </a:spcAft>
              <a:buNone/>
            </a:pPr>
            <a:r>
              <a:rPr lang="en-GB" sz="3000">
                <a:solidFill>
                  <a:srgbClr val="000000"/>
                </a:solidFill>
              </a:rPr>
              <a:t>Some Jews in the ghetto heard about the partisans and thought that all Jews in the ghetto would be punished if the partisan group was discovered by the Nazis. To save his other partisans and the other Jews in the ghetto, the partisans’ leader gave himself up to the Nazis. </a:t>
            </a:r>
            <a:endParaRPr sz="3000">
              <a:solidFill>
                <a:srgbClr val="000000"/>
              </a:solidFill>
            </a:endParaRPr>
          </a:p>
          <a:p>
            <a:pPr indent="0" lvl="0" marL="0" rtl="0" algn="l">
              <a:lnSpc>
                <a:spcPct val="120000"/>
              </a:lnSpc>
              <a:spcBef>
                <a:spcPts val="1000"/>
              </a:spcBef>
              <a:spcAft>
                <a:spcPts val="0"/>
              </a:spcAft>
              <a:buNone/>
            </a:pPr>
            <a:r>
              <a:rPr lang="en-GB" sz="3000"/>
              <a:t>In</a:t>
            </a:r>
            <a:r>
              <a:rPr lang="en-GB" sz="3000"/>
              <a:t> September 1943, the Nazis surrounded the ghetto to clear it of all Jews, either killing them in the ghetto or transporting them to be murdered in the death camps. The partisans reluctantly decided not to begin a fight to the death because they feared that those older Jewish men and women living in the ghetto might be killed in the fighting. The only way out of the ghetto and into the forest was through the underground sewers.</a:t>
            </a:r>
            <a:endParaRPr sz="3000"/>
          </a:p>
          <a:p>
            <a:pPr indent="0" lvl="0" marL="0" rtl="0" algn="l">
              <a:lnSpc>
                <a:spcPct val="120000"/>
              </a:lnSpc>
              <a:spcBef>
                <a:spcPts val="1000"/>
              </a:spcBef>
              <a:spcAft>
                <a:spcPts val="1000"/>
              </a:spcAft>
              <a:buNone/>
            </a:pPr>
            <a:r>
              <a:t/>
            </a:r>
            <a:endParaRPr sz="3000"/>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final results of the partisans’ resistance</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0" name="Google Shape;110;p18"/>
          <p:cNvSpPr txBox="1"/>
          <p:nvPr>
            <p:ph idx="1" type="body"/>
          </p:nvPr>
        </p:nvSpPr>
        <p:spPr>
          <a:xfrm>
            <a:off x="917950" y="1937975"/>
            <a:ext cx="16722600" cy="5684700"/>
          </a:xfrm>
          <a:prstGeom prst="rect">
            <a:avLst/>
          </a:prstGeom>
        </p:spPr>
        <p:txBody>
          <a:bodyPr anchorCtr="0" anchor="t" bIns="0" lIns="0" spcFirstLastPara="1" rIns="0" wrap="square" tIns="0">
            <a:noAutofit/>
          </a:bodyPr>
          <a:lstStyle/>
          <a:p>
            <a:pPr indent="0" lvl="0" marL="0" rtl="0" algn="l">
              <a:lnSpc>
                <a:spcPct val="120000"/>
              </a:lnSpc>
              <a:spcBef>
                <a:spcPts val="0"/>
              </a:spcBef>
              <a:spcAft>
                <a:spcPts val="0"/>
              </a:spcAft>
              <a:buNone/>
            </a:pPr>
            <a:r>
              <a:rPr lang="en-GB" sz="3000"/>
              <a:t>The way to the forest was full of danger. From the ghetto the underground members were taken to the cemetery and from there marched to the forests. They walked only at night. One of the partisans describes their journey:</a:t>
            </a:r>
            <a:endParaRPr sz="3000"/>
          </a:p>
          <a:p>
            <a:pPr indent="0" lvl="0" marL="457200" rtl="0" algn="l">
              <a:lnSpc>
                <a:spcPct val="120000"/>
              </a:lnSpc>
              <a:spcBef>
                <a:spcPts val="1000"/>
              </a:spcBef>
              <a:spcAft>
                <a:spcPts val="0"/>
              </a:spcAft>
              <a:buNone/>
            </a:pPr>
            <a:r>
              <a:rPr i="1" lang="en-GB" sz="3000"/>
              <a:t>During the day we hid among the trees and the shrubs, avoiding any unnecessary movement so we wouldn’t encounter people that were passing through the forests. If they had discovered us, they might have called the Germans.</a:t>
            </a:r>
            <a:endParaRPr i="1" sz="3000"/>
          </a:p>
          <a:p>
            <a:pPr indent="0" lvl="0" marL="457200" rtl="0" algn="l">
              <a:lnSpc>
                <a:spcPct val="120000"/>
              </a:lnSpc>
              <a:spcBef>
                <a:spcPts val="1000"/>
              </a:spcBef>
              <a:spcAft>
                <a:spcPts val="0"/>
              </a:spcAft>
              <a:buNone/>
            </a:pPr>
            <a:r>
              <a:rPr i="1" lang="en-GB" sz="3000"/>
              <a:t>We had to eat and we had only one way to get food: steal it. We were armed. When food supplies were low, a partisan would take a team to a farmer’s house, kock on the door and inform them that this was a burglary and it was best for them to give us the food so that we would not need to use our weapons. More than once, I threatened non-Jewish farmers with my weapons and took eggs, vegetables and bread - anything we could take to live.</a:t>
            </a:r>
            <a:endParaRPr i="1" sz="3000"/>
          </a:p>
          <a:p>
            <a:pPr indent="0" lvl="0" marL="0" rtl="0" algn="l">
              <a:lnSpc>
                <a:spcPct val="120000"/>
              </a:lnSpc>
              <a:spcBef>
                <a:spcPts val="1000"/>
              </a:spcBef>
              <a:spcAft>
                <a:spcPts val="1000"/>
              </a:spcAft>
              <a:buNone/>
            </a:pPr>
            <a:r>
              <a:rPr lang="en-GB" sz="1900"/>
              <a:t>Credit: Nissan Reznik, </a:t>
            </a:r>
            <a:r>
              <a:rPr i="1" lang="en-GB" sz="1900"/>
              <a:t>Nitsanim Me'afar – Sipuro Shel Chaver Hanoar Hatzioni Mi'mekimi Irgun Ha'FPO Ba'ghetto Vilna,</a:t>
            </a:r>
            <a:r>
              <a:rPr lang="en-GB" sz="1900"/>
              <a:t> p. 133</a:t>
            </a:r>
            <a:r>
              <a:rPr lang="en-GB" sz="3000"/>
              <a:t> </a:t>
            </a:r>
            <a:endParaRPr sz="3000"/>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idx="1" type="body"/>
          </p:nvPr>
        </p:nvSpPr>
        <p:spPr>
          <a:xfrm>
            <a:off x="917950" y="539450"/>
            <a:ext cx="16452000" cy="7428900"/>
          </a:xfrm>
          <a:prstGeom prst="rect">
            <a:avLst/>
          </a:prstGeom>
        </p:spPr>
        <p:txBody>
          <a:bodyPr anchorCtr="0" anchor="t" bIns="0" lIns="0" spcFirstLastPara="1" rIns="0" wrap="square" tIns="0">
            <a:noAutofit/>
          </a:bodyPr>
          <a:lstStyle/>
          <a:p>
            <a:pPr indent="0" lvl="0" marL="0" rtl="0" algn="l">
              <a:lnSpc>
                <a:spcPct val="120000"/>
              </a:lnSpc>
              <a:spcBef>
                <a:spcPts val="0"/>
              </a:spcBef>
              <a:spcAft>
                <a:spcPts val="0"/>
              </a:spcAft>
              <a:buNone/>
            </a:pPr>
            <a:r>
              <a:rPr lang="en-GB" sz="3000">
                <a:solidFill>
                  <a:srgbClr val="000000"/>
                </a:solidFill>
              </a:rPr>
              <a:t>T</a:t>
            </a:r>
            <a:r>
              <a:rPr lang="en-GB" sz="3000">
                <a:solidFill>
                  <a:srgbClr val="000000"/>
                </a:solidFill>
              </a:rPr>
              <a:t>he fighters performed many acts of sabotage. The partisans destroyed power and water supplies, freed groups of prisoners from a prison camp, and even blew up some German military trains. Although very brave, the efforts of the partisans did not prevent the ghetto’s destruction. By the end of 1943, the ghetto was gone, with thousands of women and children moved to death camps to be murdered.</a:t>
            </a:r>
            <a:endParaRPr sz="3000">
              <a:solidFill>
                <a:srgbClr val="000000"/>
              </a:solidFill>
            </a:endParaRPr>
          </a:p>
          <a:p>
            <a:pPr indent="0" lvl="0" marL="0" rtl="0" algn="l">
              <a:lnSpc>
                <a:spcPct val="115000"/>
              </a:lnSpc>
              <a:spcBef>
                <a:spcPts val="1000"/>
              </a:spcBef>
              <a:spcAft>
                <a:spcPts val="0"/>
              </a:spcAft>
              <a:buNone/>
            </a:pPr>
            <a:r>
              <a:rPr lang="en-GB" sz="3000"/>
              <a:t>Hirsh wrote a song about Jewish resistance, about Jews standing up for themselves. </a:t>
            </a:r>
            <a:endParaRPr sz="3000"/>
          </a:p>
          <a:p>
            <a:pPr indent="0" lvl="0" marL="3200400" rtl="0" algn="l">
              <a:lnSpc>
                <a:spcPct val="100000"/>
              </a:lnSpc>
              <a:spcBef>
                <a:spcPts val="2000"/>
              </a:spcBef>
              <a:spcAft>
                <a:spcPts val="0"/>
              </a:spcAft>
              <a:buNone/>
            </a:pPr>
            <a:r>
              <a:rPr i="1" lang="en-GB" sz="2800">
                <a:solidFill>
                  <a:srgbClr val="202122"/>
                </a:solidFill>
                <a:highlight>
                  <a:srgbClr val="FFFFFF"/>
                </a:highlight>
              </a:rPr>
              <a:t>Never say that you're going your last way</a:t>
            </a:r>
            <a:endParaRPr i="1" sz="2800">
              <a:solidFill>
                <a:srgbClr val="202122"/>
              </a:solidFill>
              <a:highlight>
                <a:srgbClr val="FFFFFF"/>
              </a:highlight>
            </a:endParaRPr>
          </a:p>
          <a:p>
            <a:pPr indent="0" lvl="0" marL="3200400" rtl="0" algn="l">
              <a:lnSpc>
                <a:spcPct val="100000"/>
              </a:lnSpc>
              <a:spcBef>
                <a:spcPts val="2000"/>
              </a:spcBef>
              <a:spcAft>
                <a:spcPts val="0"/>
              </a:spcAft>
              <a:buNone/>
            </a:pPr>
            <a:r>
              <a:rPr i="1" lang="en-GB" sz="2800">
                <a:solidFill>
                  <a:srgbClr val="202122"/>
                </a:solidFill>
                <a:highlight>
                  <a:srgbClr val="FFFFFF"/>
                </a:highlight>
              </a:rPr>
              <a:t>Although the skies filled with lead cover blue days</a:t>
            </a:r>
            <a:endParaRPr i="1" sz="2800">
              <a:solidFill>
                <a:srgbClr val="202122"/>
              </a:solidFill>
              <a:highlight>
                <a:srgbClr val="FFFFFF"/>
              </a:highlight>
            </a:endParaRPr>
          </a:p>
          <a:p>
            <a:pPr indent="0" lvl="0" marL="3200400" rtl="0" algn="l">
              <a:lnSpc>
                <a:spcPct val="100000"/>
              </a:lnSpc>
              <a:spcBef>
                <a:spcPts val="2000"/>
              </a:spcBef>
              <a:spcAft>
                <a:spcPts val="0"/>
              </a:spcAft>
              <a:buNone/>
            </a:pPr>
            <a:r>
              <a:rPr i="1" lang="en-GB" sz="2800">
                <a:solidFill>
                  <a:srgbClr val="202122"/>
                </a:solidFill>
                <a:highlight>
                  <a:srgbClr val="FFFFFF"/>
                </a:highlight>
              </a:rPr>
              <a:t>Our promised hour will soon come</a:t>
            </a:r>
            <a:endParaRPr i="1" sz="2800">
              <a:solidFill>
                <a:srgbClr val="202122"/>
              </a:solidFill>
              <a:highlight>
                <a:srgbClr val="FFFFFF"/>
              </a:highlight>
            </a:endParaRPr>
          </a:p>
          <a:p>
            <a:pPr indent="0" lvl="0" marL="3200400" rtl="0" algn="l">
              <a:lnSpc>
                <a:spcPct val="100000"/>
              </a:lnSpc>
              <a:spcBef>
                <a:spcPts val="2000"/>
              </a:spcBef>
              <a:spcAft>
                <a:spcPts val="0"/>
              </a:spcAft>
              <a:buNone/>
            </a:pPr>
            <a:r>
              <a:rPr i="1" lang="en-GB" sz="2800">
                <a:solidFill>
                  <a:srgbClr val="202122"/>
                </a:solidFill>
                <a:highlight>
                  <a:srgbClr val="FFFFFF"/>
                </a:highlight>
              </a:rPr>
              <a:t>Our marching steps ring out: “We survived!”</a:t>
            </a:r>
            <a:endParaRPr i="1" sz="2800">
              <a:solidFill>
                <a:srgbClr val="000000"/>
              </a:solidFill>
            </a:endParaRPr>
          </a:p>
          <a:p>
            <a:pPr indent="0" lvl="0" marL="3200400" rtl="0" algn="l">
              <a:lnSpc>
                <a:spcPct val="100000"/>
              </a:lnSpc>
              <a:spcBef>
                <a:spcPts val="2000"/>
              </a:spcBef>
              <a:spcAft>
                <a:spcPts val="0"/>
              </a:spcAft>
              <a:buNone/>
            </a:pPr>
            <a:r>
              <a:rPr i="1" lang="en-GB" sz="2800">
                <a:solidFill>
                  <a:srgbClr val="202122"/>
                </a:solidFill>
                <a:highlight>
                  <a:srgbClr val="FFFFFF"/>
                </a:highlight>
              </a:rPr>
              <a:t>This song is written with blood and not with a pencil</a:t>
            </a:r>
            <a:endParaRPr i="1" sz="2800">
              <a:solidFill>
                <a:srgbClr val="202122"/>
              </a:solidFill>
              <a:highlight>
                <a:srgbClr val="FFFFFF"/>
              </a:highlight>
            </a:endParaRPr>
          </a:p>
          <a:p>
            <a:pPr indent="0" lvl="0" marL="3200400" rtl="0" algn="l">
              <a:lnSpc>
                <a:spcPct val="100000"/>
              </a:lnSpc>
              <a:spcBef>
                <a:spcPts val="2000"/>
              </a:spcBef>
              <a:spcAft>
                <a:spcPts val="0"/>
              </a:spcAft>
              <a:buNone/>
            </a:pPr>
            <a:r>
              <a:rPr i="1" lang="en-GB" sz="2800">
                <a:solidFill>
                  <a:srgbClr val="202122"/>
                </a:solidFill>
                <a:highlight>
                  <a:srgbClr val="FFFFFF"/>
                </a:highlight>
              </a:rPr>
              <a:t>It's not a tune sung by birds in the wild</a:t>
            </a:r>
            <a:endParaRPr i="1" sz="2800">
              <a:solidFill>
                <a:srgbClr val="202122"/>
              </a:solidFill>
              <a:highlight>
                <a:srgbClr val="FFFFFF"/>
              </a:highlight>
            </a:endParaRPr>
          </a:p>
          <a:p>
            <a:pPr indent="0" lvl="0" marL="3200400" rtl="0" algn="l">
              <a:lnSpc>
                <a:spcPct val="100000"/>
              </a:lnSpc>
              <a:spcBef>
                <a:spcPts val="2000"/>
              </a:spcBef>
              <a:spcAft>
                <a:spcPts val="0"/>
              </a:spcAft>
              <a:buNone/>
            </a:pPr>
            <a:r>
              <a:rPr i="1" lang="en-GB" sz="2800">
                <a:solidFill>
                  <a:srgbClr val="202122"/>
                </a:solidFill>
                <a:highlight>
                  <a:srgbClr val="FFFFFF"/>
                </a:highlight>
              </a:rPr>
              <a:t>This song was sung by people amidst collapsing walls</a:t>
            </a:r>
            <a:endParaRPr i="1" sz="2800">
              <a:solidFill>
                <a:srgbClr val="202122"/>
              </a:solidFill>
              <a:highlight>
                <a:srgbClr val="FFFFFF"/>
              </a:highlight>
            </a:endParaRPr>
          </a:p>
          <a:p>
            <a:pPr indent="0" lvl="0" marL="3200400" rtl="0" algn="l">
              <a:lnSpc>
                <a:spcPct val="100000"/>
              </a:lnSpc>
              <a:spcBef>
                <a:spcPts val="2000"/>
              </a:spcBef>
              <a:spcAft>
                <a:spcPts val="2000"/>
              </a:spcAft>
              <a:buNone/>
            </a:pPr>
            <a:r>
              <a:rPr i="1" lang="en-GB" sz="2800">
                <a:solidFill>
                  <a:srgbClr val="202122"/>
                </a:solidFill>
                <a:highlight>
                  <a:srgbClr val="FFFFFF"/>
                </a:highlight>
              </a:rPr>
              <a:t>Sung with rifles in their hands</a:t>
            </a:r>
            <a:endParaRPr i="1" sz="2800"/>
          </a:p>
        </p:txBody>
      </p:sp>
      <p:sp>
        <p:nvSpPr>
          <p:cNvPr id="117" name="Google Shape;117;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3" name="Google Shape;123;p20"/>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Synagogue: </a:t>
            </a:r>
            <a:r>
              <a:rPr lang="en-GB"/>
              <a:t>A Jewish building used for worship.</a:t>
            </a:r>
            <a:endParaRPr/>
          </a:p>
          <a:p>
            <a:pPr indent="0" lvl="0" marL="0" rtl="0" algn="l">
              <a:spcBef>
                <a:spcPts val="2000"/>
              </a:spcBef>
              <a:spcAft>
                <a:spcPts val="0"/>
              </a:spcAft>
              <a:buNone/>
            </a:pPr>
            <a:r>
              <a:rPr b="1" lang="en-GB"/>
              <a:t>Partisan: </a:t>
            </a:r>
            <a:r>
              <a:rPr lang="en-GB"/>
              <a:t> A member of an armed secret group, formed to fight against an occupying force. </a:t>
            </a:r>
            <a:endParaRPr/>
          </a:p>
          <a:p>
            <a:pPr indent="0" lvl="0" marL="0" rtl="0" algn="l">
              <a:spcBef>
                <a:spcPts val="2000"/>
              </a:spcBef>
              <a:spcAft>
                <a:spcPts val="2000"/>
              </a:spcAft>
              <a:buNone/>
            </a:pPr>
            <a:r>
              <a:rPr b="1" lang="en-GB"/>
              <a:t>Sabotage:</a:t>
            </a:r>
            <a:r>
              <a:rPr lang="en-GB"/>
              <a:t> To damage or destroy something </a:t>
            </a:r>
            <a:r>
              <a:rPr i="1" lang="en-GB"/>
              <a:t>deliberately</a:t>
            </a:r>
            <a:r>
              <a:rPr lang="en-GB"/>
              <a:t>; to wreck something to make something more difficult for your enemy to achieve.</a:t>
            </a:r>
            <a:endParaRPr/>
          </a:p>
        </p:txBody>
      </p:sp>
      <p:sp>
        <p:nvSpPr>
          <p:cNvPr id="124" name="Google Shape;124;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