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CAEAF8-6B6B-4482-8322-50E8D174D991}">
  <a:tblStyle styleId="{9ECAEAF8-6B6B-4482-8322-50E8D174D9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8F4EF7E5-6A7A-41C0-A70C-1C55C175D30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800d91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800d91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dc212e26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dc212e26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ddc212e26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ddc212e26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dc212e26_0_4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dc212e26_0_4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c81a47b1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c81a47b1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dd1139f2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dd1139f2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Opportunities for Communication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2 of 14 on Using Language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child’s opportunities for choice making in the day to day: 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 Sensory Strategies for Choices </a:t>
            </a:r>
            <a:endParaRPr/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917950" y="1937100"/>
            <a:ext cx="6858000" cy="48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Sign or gesture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Symbols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Photos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Objects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917950" y="890050"/>
            <a:ext cx="16129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/>
              <a:t>Choosing Board - Insert pictures or symbols of choices available for each activity  </a:t>
            </a:r>
            <a:endParaRPr sz="3800"/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2" name="Google Shape;102;p17"/>
          <p:cNvGraphicFramePr/>
          <p:nvPr/>
        </p:nvGraphicFramePr>
        <p:xfrm>
          <a:off x="1974525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{9ECAEAF8-6B6B-4482-8322-50E8D174D991}</a:tableStyleId>
              </a:tblPr>
              <a:tblGrid>
                <a:gridCol w="4779650"/>
                <a:gridCol w="4779650"/>
                <a:gridCol w="4779650"/>
              </a:tblGrid>
              <a:tr h="204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Activity: </a:t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want …… </a:t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204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204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8"/>
          <p:cNvSpPr txBox="1"/>
          <p:nvPr>
            <p:ph idx="1" type="subTitle"/>
          </p:nvPr>
        </p:nvSpPr>
        <p:spPr>
          <a:xfrm>
            <a:off x="917950" y="1704700"/>
            <a:ext cx="3589800" cy="14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Stop, Look, Listen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9" name="Google Shape;109;p18"/>
          <p:cNvSpPr txBox="1"/>
          <p:nvPr>
            <p:ph idx="2" type="body"/>
          </p:nvPr>
        </p:nvSpPr>
        <p:spPr>
          <a:xfrm>
            <a:off x="917950" y="3465600"/>
            <a:ext cx="35898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What are they </a:t>
            </a:r>
            <a:r>
              <a:rPr b="1" lang="en-GB" sz="2400"/>
              <a:t>focused</a:t>
            </a:r>
            <a:r>
              <a:rPr lang="en-GB" sz="2400"/>
              <a:t> on, </a:t>
            </a:r>
            <a:r>
              <a:rPr b="1" lang="en-GB" sz="2400"/>
              <a:t>interested</a:t>
            </a:r>
            <a:r>
              <a:rPr lang="en-GB" sz="2400"/>
              <a:t> in and/or </a:t>
            </a:r>
            <a:r>
              <a:rPr b="1" lang="en-GB" sz="2400"/>
              <a:t>telling</a:t>
            </a:r>
            <a:r>
              <a:rPr lang="en-GB" sz="2400"/>
              <a:t> you? </a:t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/>
              <a:t>(With their facial expression, body and nonverbal communication)</a:t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10" name="Google Shape;110;p18"/>
          <p:cNvSpPr txBox="1"/>
          <p:nvPr>
            <p:ph idx="3" type="subTitle"/>
          </p:nvPr>
        </p:nvSpPr>
        <p:spPr>
          <a:xfrm>
            <a:off x="12507300" y="1746150"/>
            <a:ext cx="4492500" cy="142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Join in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1" name="Google Shape;111;p18"/>
          <p:cNvSpPr txBox="1"/>
          <p:nvPr>
            <p:ph idx="4" type="body"/>
          </p:nvPr>
        </p:nvSpPr>
        <p:spPr>
          <a:xfrm>
            <a:off x="12732325" y="3465700"/>
            <a:ext cx="44925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Get down to the child’s level, face-to-face and find a way to </a:t>
            </a:r>
            <a:r>
              <a:rPr b="1" lang="en-GB" sz="2200"/>
              <a:t>playfully join in</a:t>
            </a:r>
            <a:r>
              <a:rPr lang="en-GB" sz="2200"/>
              <a:t>. </a:t>
            </a:r>
            <a:endParaRPr sz="22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200"/>
              <a:t>Try and </a:t>
            </a:r>
            <a:r>
              <a:rPr b="1" lang="en-GB" sz="2200"/>
              <a:t>copy</a:t>
            </a:r>
            <a:r>
              <a:rPr lang="en-GB" sz="2200"/>
              <a:t> whatever the child does with the toy. Then </a:t>
            </a:r>
            <a:r>
              <a:rPr b="1" lang="en-GB" sz="2200"/>
              <a:t>wait, observe</a:t>
            </a:r>
            <a:r>
              <a:rPr lang="en-GB" sz="2200"/>
              <a:t> copy again to start building turns.</a:t>
            </a:r>
            <a:endParaRPr sz="2200"/>
          </a:p>
          <a:p>
            <a:pPr indent="0" lvl="0" marL="0" rtl="0" algn="l">
              <a:spcBef>
                <a:spcPts val="20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12" name="Google Shape;112;p18"/>
          <p:cNvSpPr txBox="1"/>
          <p:nvPr>
            <p:ph idx="5" type="subTitle"/>
          </p:nvPr>
        </p:nvSpPr>
        <p:spPr>
          <a:xfrm>
            <a:off x="8763375" y="1704550"/>
            <a:ext cx="3589800" cy="14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Respond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3" name="Google Shape;113;p18"/>
          <p:cNvSpPr txBox="1"/>
          <p:nvPr>
            <p:ph idx="6" type="body"/>
          </p:nvPr>
        </p:nvSpPr>
        <p:spPr>
          <a:xfrm>
            <a:off x="4815300" y="3465600"/>
            <a:ext cx="35898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/>
              <a:t>Wait</a:t>
            </a:r>
            <a:r>
              <a:rPr lang="en-GB" sz="2300"/>
              <a:t> for any </a:t>
            </a:r>
            <a:r>
              <a:rPr b="1" lang="en-GB" sz="2300"/>
              <a:t>lead</a:t>
            </a:r>
            <a:r>
              <a:rPr lang="en-GB" sz="2300"/>
              <a:t> from the child. </a:t>
            </a:r>
            <a:endParaRPr sz="23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300"/>
              <a:t>Wait 1 1⁄2 -2 times your usual waiting time. </a:t>
            </a:r>
            <a:endParaRPr sz="23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2300"/>
              <a:t>Listen</a:t>
            </a:r>
            <a:r>
              <a:rPr lang="en-GB" sz="2300"/>
              <a:t> to messages your child is trying to convey (With their facial expression, body and nonverbal communication)</a:t>
            </a:r>
            <a:endParaRPr sz="23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114" name="Google Shape;114;p18"/>
          <p:cNvSpPr txBox="1"/>
          <p:nvPr>
            <p:ph idx="6" type="body"/>
          </p:nvPr>
        </p:nvSpPr>
        <p:spPr>
          <a:xfrm>
            <a:off x="8763375" y="3465600"/>
            <a:ext cx="35898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/>
              <a:t>Respond</a:t>
            </a:r>
            <a:r>
              <a:rPr lang="en-GB" sz="2400"/>
              <a:t> to any messages your child is trying to make (e.g. I like / I want / I don’t like this).</a:t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400"/>
              <a:t>Follow the child’s lead. </a:t>
            </a:r>
            <a:endParaRPr sz="2400"/>
          </a:p>
        </p:txBody>
      </p:sp>
      <p:sp>
        <p:nvSpPr>
          <p:cNvPr id="115" name="Google Shape;115;p18"/>
          <p:cNvSpPr txBox="1"/>
          <p:nvPr>
            <p:ph idx="5" type="subTitle"/>
          </p:nvPr>
        </p:nvSpPr>
        <p:spPr>
          <a:xfrm>
            <a:off x="4815300" y="1704550"/>
            <a:ext cx="3424800" cy="14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Wait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16" name="Google Shape;116;p18"/>
          <p:cNvSpPr txBox="1"/>
          <p:nvPr>
            <p:ph type="title"/>
          </p:nvPr>
        </p:nvSpPr>
        <p:spPr>
          <a:xfrm>
            <a:off x="7766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Play builds the way to language!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917950" y="890050"/>
            <a:ext cx="9333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Using</a:t>
            </a:r>
            <a:r>
              <a:rPr lang="en-GB" sz="4100"/>
              <a:t> Language Diary </a:t>
            </a:r>
            <a:endParaRPr sz="4100"/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3" name="Google Shape;123;p19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{8F4EF7E5-6A7A-41C0-A70C-1C55C175D301}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24" name="Google Shape;124;p19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