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287000" cx="18288000"/>
  <p:notesSz cx="6858000" cy="9144000"/>
  <p:embeddedFontLst>
    <p:embeddedFont>
      <p:font typeface="Montserrat SemiBold"/>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5839">
          <p15:clr>
            <a:srgbClr val="9AA0A6"/>
          </p15:clr>
        </p15:guide>
        <p15:guide id="2"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7407F3D-6225-4B4A-B6FA-D00C3C20A6F1}">
  <a:tblStyle styleId="{77407F3D-6225-4B4A-B6FA-D00C3C20A6F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839"/>
        <p:guide pos="324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4.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Sem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MontserratSemiBold-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MontserratMedium-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MontserratMedium-italic.fntdata"/><Relationship Id="rId14" Type="http://schemas.openxmlformats.org/officeDocument/2006/relationships/slide" Target="slides/slide8.xml"/><Relationship Id="rId36" Type="http://schemas.openxmlformats.org/officeDocument/2006/relationships/font" Target="fonts/MontserratMedium-bold.fntdata"/><Relationship Id="rId17" Type="http://schemas.openxmlformats.org/officeDocument/2006/relationships/slide" Target="slides/slide11.xml"/><Relationship Id="rId39" Type="http://schemas.openxmlformats.org/officeDocument/2006/relationships/font" Target="fonts/CenturyGothic-regular.fntdata"/><Relationship Id="rId16" Type="http://schemas.openxmlformats.org/officeDocument/2006/relationships/slide" Target="slides/slide10.xml"/><Relationship Id="rId38" Type="http://schemas.openxmlformats.org/officeDocument/2006/relationships/font" Target="fonts/MontserratMedium-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ca2c59ca8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ca2c59ca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8ca2c59ca8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ca2c59ca8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8ca2c59ca8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ca2c59ca8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ca2c59ca8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ca2c59ca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8ca2c59ca8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8ca2c59ca8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ca2c59ca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ca2c59ca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eb01504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eb01504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Opportunity for you to bring yourself in and explain the next task very briefly.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8b850cff9a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8b850cff9a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ca2c59ca8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ca2c59ca8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8ba57f25ae_4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8ba57f25ae_4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e9fac7751_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e9fac7751_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8ca2c59ca8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8ca2c59ca8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b9dbb7727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b9dbb7727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ca2c59ca8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ca2c59ca8_0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ca2c59ca8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ca2c59ca8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8b850cff9a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b850cff9a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ba5e37f2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ba5e37f2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ca2c59ca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ca2c59ca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8ca2c59ca8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8ca2c59ca8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idx="4294967295" type="ctrTitle"/>
          </p:nvPr>
        </p:nvSpPr>
        <p:spPr>
          <a:xfrm>
            <a:off x="917950" y="2876300"/>
            <a:ext cx="155364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Social problems affecting young people [1 / 3]</a:t>
            </a:r>
            <a:endParaRPr>
              <a:solidFill>
                <a:srgbClr val="4B3241"/>
              </a:solidFill>
            </a:endParaRPr>
          </a:p>
          <a:p>
            <a:pPr indent="-508000" lvl="0" marL="457200" marR="0" rtl="0" algn="l">
              <a:lnSpc>
                <a:spcPct val="115000"/>
              </a:lnSpc>
              <a:spcBef>
                <a:spcPts val="0"/>
              </a:spcBef>
              <a:spcAft>
                <a:spcPts val="0"/>
              </a:spcAft>
              <a:buClr>
                <a:srgbClr val="4B3241"/>
              </a:buClr>
              <a:buSzPts val="4400"/>
              <a:buChar char="-"/>
            </a:pPr>
            <a:r>
              <a:rPr lang="en-GB">
                <a:solidFill>
                  <a:srgbClr val="4B3241"/>
                </a:solidFill>
              </a:rPr>
              <a:t>Adjectives with etwas, nichts, viel and wenig </a:t>
            </a:r>
            <a:endParaRPr>
              <a:solidFill>
                <a:srgbClr val="4B3241"/>
              </a:solidFill>
            </a:endParaRPr>
          </a:p>
        </p:txBody>
      </p:sp>
      <p:sp>
        <p:nvSpPr>
          <p:cNvPr id="80" name="Google Shape;80;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German </a:t>
            </a:r>
            <a:endParaRPr b="1">
              <a:solidFill>
                <a:srgbClr val="4B3241"/>
              </a:solidFill>
            </a:endParaRPr>
          </a:p>
        </p:txBody>
      </p:sp>
      <p:sp>
        <p:nvSpPr>
          <p:cNvPr id="81" name="Google Shape;81;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Frau Hopper</a:t>
            </a:r>
            <a:endParaRPr>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3.	</a:t>
            </a:r>
            <a:r>
              <a:rPr lang="en-GB" sz="4700">
                <a:solidFill>
                  <a:schemeClr val="accent3"/>
                </a:solidFill>
              </a:rPr>
              <a:t>Wie sagt man auf Deutsch…..? </a:t>
            </a:r>
            <a:endParaRPr sz="4700">
              <a:solidFill>
                <a:schemeClr val="accent3"/>
              </a:solidFill>
            </a:endParaRPr>
          </a:p>
        </p:txBody>
      </p:sp>
      <p:sp>
        <p:nvSpPr>
          <p:cNvPr id="181" name="Google Shape;181;p23"/>
          <p:cNvSpPr txBox="1"/>
          <p:nvPr>
            <p:ph idx="1" type="body"/>
          </p:nvPr>
        </p:nvSpPr>
        <p:spPr>
          <a:xfrm>
            <a:off x="918000" y="2876300"/>
            <a:ext cx="85500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 Nothing exciting </a:t>
            </a:r>
            <a:endParaRPr i="1" sz="5000"/>
          </a:p>
        </p:txBody>
      </p:sp>
      <p:sp>
        <p:nvSpPr>
          <p:cNvPr id="182" name="Google Shape;182;p23"/>
          <p:cNvSpPr txBox="1"/>
          <p:nvPr/>
        </p:nvSpPr>
        <p:spPr>
          <a:xfrm>
            <a:off x="13907625" y="2647500"/>
            <a:ext cx="2646600" cy="9987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lt1"/>
                </a:solidFill>
                <a:latin typeface="Montserrat"/>
                <a:ea typeface="Montserrat"/>
                <a:cs typeface="Montserrat"/>
                <a:sym typeface="Montserrat"/>
              </a:rPr>
              <a:t>Brauchst du Hilfe?</a:t>
            </a:r>
            <a:endParaRPr sz="2800">
              <a:solidFill>
                <a:schemeClr val="lt1"/>
              </a:solidFill>
              <a:latin typeface="Montserrat"/>
              <a:ea typeface="Montserrat"/>
              <a:cs typeface="Montserrat"/>
              <a:sym typeface="Montserrat"/>
            </a:endParaRPr>
          </a:p>
        </p:txBody>
      </p:sp>
      <p:sp>
        <p:nvSpPr>
          <p:cNvPr id="183" name="Google Shape;183;p23"/>
          <p:cNvSpPr txBox="1"/>
          <p:nvPr/>
        </p:nvSpPr>
        <p:spPr>
          <a:xfrm>
            <a:off x="13907625" y="3646200"/>
            <a:ext cx="2646600" cy="2222100"/>
          </a:xfrm>
          <a:prstGeom prst="rect">
            <a:avLst/>
          </a:prstGeom>
          <a:solidFill>
            <a:srgbClr val="FFFFFF"/>
          </a:solid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etwas</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ni</a:t>
            </a:r>
            <a:r>
              <a:rPr lang="en-GB" sz="2800">
                <a:solidFill>
                  <a:schemeClr val="dk2"/>
                </a:solidFill>
                <a:latin typeface="Montserrat"/>
                <a:ea typeface="Montserrat"/>
                <a:cs typeface="Montserrat"/>
                <a:sym typeface="Montserrat"/>
              </a:rPr>
              <a:t>chts</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viel</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wenig</a:t>
            </a:r>
            <a:endParaRPr sz="2800">
              <a:solidFill>
                <a:schemeClr val="dk2"/>
              </a:solidFill>
              <a:latin typeface="Montserrat"/>
              <a:ea typeface="Montserrat"/>
              <a:cs typeface="Montserrat"/>
              <a:sym typeface="Montserrat"/>
            </a:endParaRPr>
          </a:p>
        </p:txBody>
      </p:sp>
      <p:sp>
        <p:nvSpPr>
          <p:cNvPr id="184" name="Google Shape;184;p23"/>
          <p:cNvSpPr txBox="1"/>
          <p:nvPr/>
        </p:nvSpPr>
        <p:spPr>
          <a:xfrm>
            <a:off x="918000" y="7416500"/>
            <a:ext cx="95379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nichts</a:t>
            </a:r>
            <a:r>
              <a:rPr i="1" lang="en-GB" sz="5000">
                <a:latin typeface="Montserrat"/>
                <a:ea typeface="Montserrat"/>
                <a:cs typeface="Montserrat"/>
                <a:sym typeface="Montserrat"/>
              </a:rPr>
              <a:t> </a:t>
            </a:r>
            <a:r>
              <a:rPr b="1" i="1" lang="en-GB" sz="5000">
                <a:solidFill>
                  <a:schemeClr val="accent6"/>
                </a:solidFill>
                <a:latin typeface="Montserrat"/>
                <a:ea typeface="Montserrat"/>
                <a:cs typeface="Montserrat"/>
                <a:sym typeface="Montserrat"/>
              </a:rPr>
              <a:t>S</a:t>
            </a:r>
            <a:r>
              <a:rPr i="1" lang="en-GB" sz="5000">
                <a:solidFill>
                  <a:schemeClr val="dk2"/>
                </a:solidFill>
                <a:latin typeface="Montserrat"/>
                <a:ea typeface="Montserrat"/>
                <a:cs typeface="Montserrat"/>
                <a:sym typeface="Montserrat"/>
              </a:rPr>
              <a:t>pannend</a:t>
            </a:r>
            <a:r>
              <a:rPr b="1" i="1" lang="en-GB" sz="5000">
                <a:solidFill>
                  <a:schemeClr val="accent5"/>
                </a:solidFill>
                <a:latin typeface="Montserrat"/>
                <a:ea typeface="Montserrat"/>
                <a:cs typeface="Montserrat"/>
                <a:sym typeface="Montserrat"/>
              </a:rPr>
              <a:t>es</a:t>
            </a:r>
            <a:endParaRPr b="1" i="1" sz="5000">
              <a:solidFill>
                <a:schemeClr val="accent5"/>
              </a:solidFill>
              <a:latin typeface="Montserrat"/>
              <a:ea typeface="Montserrat"/>
              <a:cs typeface="Montserrat"/>
              <a:sym typeface="Montserrat"/>
            </a:endParaRPr>
          </a:p>
        </p:txBody>
      </p:sp>
      <p:pic>
        <p:nvPicPr>
          <p:cNvPr id="185" name="Google Shape;185;p23"/>
          <p:cNvPicPr preferRelativeResize="0"/>
          <p:nvPr/>
        </p:nvPicPr>
        <p:blipFill>
          <a:blip r:embed="rId3">
            <a:alphaModFix/>
          </a:blip>
          <a:stretch>
            <a:fillRect/>
          </a:stretch>
        </p:blipFill>
        <p:spPr>
          <a:xfrm>
            <a:off x="16378967" y="299625"/>
            <a:ext cx="1624033" cy="1629000"/>
          </a:xfrm>
          <a:prstGeom prst="rect">
            <a:avLst/>
          </a:prstGeom>
          <a:noFill/>
          <a:ln>
            <a:noFill/>
          </a:ln>
        </p:spPr>
      </p:pic>
      <p:pic>
        <p:nvPicPr>
          <p:cNvPr id="186" name="Google Shape;186;p23"/>
          <p:cNvPicPr preferRelativeResize="0"/>
          <p:nvPr/>
        </p:nvPicPr>
        <p:blipFill>
          <a:blip r:embed="rId4">
            <a:alphaModFix/>
          </a:blip>
          <a:stretch>
            <a:fillRect/>
          </a:stretch>
        </p:blipFill>
        <p:spPr>
          <a:xfrm>
            <a:off x="917950" y="4183350"/>
            <a:ext cx="7704260" cy="273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4"/>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4. </a:t>
            </a:r>
            <a:r>
              <a:rPr lang="en-GB" sz="4700">
                <a:solidFill>
                  <a:schemeClr val="accent3"/>
                </a:solidFill>
              </a:rPr>
              <a:t>Wie sagt man auf Deutsch…..? </a:t>
            </a:r>
            <a:endParaRPr sz="4700">
              <a:solidFill>
                <a:schemeClr val="accent3"/>
              </a:solidFill>
            </a:endParaRPr>
          </a:p>
        </p:txBody>
      </p:sp>
      <p:sp>
        <p:nvSpPr>
          <p:cNvPr id="192" name="Google Shape;192;p24"/>
          <p:cNvSpPr txBox="1"/>
          <p:nvPr>
            <p:ph idx="1" type="body"/>
          </p:nvPr>
        </p:nvSpPr>
        <p:spPr>
          <a:xfrm>
            <a:off x="918000" y="2876300"/>
            <a:ext cx="106926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I want to try out something new</a:t>
            </a:r>
            <a:endParaRPr i="1" sz="5000"/>
          </a:p>
        </p:txBody>
      </p:sp>
      <p:sp>
        <p:nvSpPr>
          <p:cNvPr id="193" name="Google Shape;193;p24"/>
          <p:cNvSpPr txBox="1"/>
          <p:nvPr/>
        </p:nvSpPr>
        <p:spPr>
          <a:xfrm>
            <a:off x="1067800" y="6093175"/>
            <a:ext cx="119160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Ich will </a:t>
            </a:r>
            <a:r>
              <a:rPr i="1" lang="en-GB" sz="5000">
                <a:solidFill>
                  <a:schemeClr val="dk2"/>
                </a:solidFill>
                <a:latin typeface="Montserrat"/>
                <a:ea typeface="Montserrat"/>
                <a:cs typeface="Montserrat"/>
                <a:sym typeface="Montserrat"/>
              </a:rPr>
              <a:t>etwas </a:t>
            </a:r>
            <a:r>
              <a:rPr b="1" i="1" lang="en-GB" sz="5000">
                <a:solidFill>
                  <a:schemeClr val="accent6"/>
                </a:solidFill>
                <a:latin typeface="Montserrat"/>
                <a:ea typeface="Montserrat"/>
                <a:cs typeface="Montserrat"/>
                <a:sym typeface="Montserrat"/>
              </a:rPr>
              <a:t>N</a:t>
            </a:r>
            <a:r>
              <a:rPr i="1" lang="en-GB" sz="5000">
                <a:solidFill>
                  <a:schemeClr val="dk2"/>
                </a:solidFill>
                <a:latin typeface="Montserrat"/>
                <a:ea typeface="Montserrat"/>
                <a:cs typeface="Montserrat"/>
                <a:sym typeface="Montserrat"/>
              </a:rPr>
              <a:t>eu</a:t>
            </a:r>
            <a:r>
              <a:rPr b="1" i="1" lang="en-GB" sz="5000">
                <a:solidFill>
                  <a:schemeClr val="accent5"/>
                </a:solidFill>
                <a:latin typeface="Montserrat"/>
                <a:ea typeface="Montserrat"/>
                <a:cs typeface="Montserrat"/>
                <a:sym typeface="Montserrat"/>
              </a:rPr>
              <a:t>es </a:t>
            </a:r>
            <a:r>
              <a:rPr b="1" i="1" lang="en-GB" sz="5000">
                <a:solidFill>
                  <a:schemeClr val="accent3"/>
                </a:solidFill>
                <a:latin typeface="Montserrat"/>
                <a:ea typeface="Montserrat"/>
                <a:cs typeface="Montserrat"/>
                <a:sym typeface="Montserrat"/>
              </a:rPr>
              <a:t>ausprobieren</a:t>
            </a:r>
            <a:endParaRPr b="1" i="1" sz="5000">
              <a:solidFill>
                <a:schemeClr val="accent3"/>
              </a:solidFill>
              <a:latin typeface="Montserrat"/>
              <a:ea typeface="Montserrat"/>
              <a:cs typeface="Montserrat"/>
              <a:sym typeface="Montserrat"/>
            </a:endParaRPr>
          </a:p>
        </p:txBody>
      </p:sp>
      <p:pic>
        <p:nvPicPr>
          <p:cNvPr id="194" name="Google Shape;194;p24"/>
          <p:cNvPicPr preferRelativeResize="0"/>
          <p:nvPr/>
        </p:nvPicPr>
        <p:blipFill>
          <a:blip r:embed="rId3">
            <a:alphaModFix/>
          </a:blip>
          <a:stretch>
            <a:fillRect/>
          </a:stretch>
        </p:blipFill>
        <p:spPr>
          <a:xfrm>
            <a:off x="16354017" y="199750"/>
            <a:ext cx="1624033" cy="1629000"/>
          </a:xfrm>
          <a:prstGeom prst="rect">
            <a:avLst/>
          </a:prstGeom>
          <a:noFill/>
          <a:ln>
            <a:noFill/>
          </a:ln>
        </p:spPr>
      </p:pic>
      <p:sp>
        <p:nvSpPr>
          <p:cNvPr id="195" name="Google Shape;195;p24"/>
          <p:cNvSpPr txBox="1"/>
          <p:nvPr/>
        </p:nvSpPr>
        <p:spPr>
          <a:xfrm>
            <a:off x="13907625" y="2647500"/>
            <a:ext cx="2721600" cy="9987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lt1"/>
                </a:solidFill>
                <a:latin typeface="Montserrat"/>
                <a:ea typeface="Montserrat"/>
                <a:cs typeface="Montserrat"/>
                <a:sym typeface="Montserrat"/>
              </a:rPr>
              <a:t>Brauchst du Hilfe?</a:t>
            </a:r>
            <a:endParaRPr sz="2800">
              <a:solidFill>
                <a:schemeClr val="lt1"/>
              </a:solidFill>
              <a:latin typeface="Montserrat"/>
              <a:ea typeface="Montserrat"/>
              <a:cs typeface="Montserrat"/>
              <a:sym typeface="Montserrat"/>
            </a:endParaRPr>
          </a:p>
        </p:txBody>
      </p:sp>
      <p:sp>
        <p:nvSpPr>
          <p:cNvPr id="196" name="Google Shape;196;p24"/>
          <p:cNvSpPr txBox="1"/>
          <p:nvPr/>
        </p:nvSpPr>
        <p:spPr>
          <a:xfrm>
            <a:off x="13982525" y="3646250"/>
            <a:ext cx="2646600" cy="2421900"/>
          </a:xfrm>
          <a:prstGeom prst="rect">
            <a:avLst/>
          </a:prstGeom>
          <a:no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ausprobieren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aufgeben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rauchen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vapen</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nehmen</a:t>
            </a:r>
            <a:endParaRPr sz="2800">
              <a:solidFill>
                <a:schemeClr val="dk2"/>
              </a:solidFill>
              <a:latin typeface="Montserrat"/>
              <a:ea typeface="Montserrat"/>
              <a:cs typeface="Montserrat"/>
              <a:sym typeface="Montserrat"/>
            </a:endParaRPr>
          </a:p>
        </p:txBody>
      </p:sp>
      <p:sp>
        <p:nvSpPr>
          <p:cNvPr id="197" name="Google Shape;197;p24"/>
          <p:cNvSpPr txBox="1"/>
          <p:nvPr/>
        </p:nvSpPr>
        <p:spPr>
          <a:xfrm>
            <a:off x="924025" y="4395300"/>
            <a:ext cx="9388200" cy="12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accent5"/>
                </a:solidFill>
                <a:latin typeface="Montserrat"/>
                <a:ea typeface="Montserrat"/>
                <a:cs typeface="Montserrat"/>
                <a:sym typeface="Montserrat"/>
              </a:rPr>
              <a:t>Ich will…...</a:t>
            </a:r>
            <a:endParaRPr i="1" sz="5000">
              <a:solidFill>
                <a:schemeClr val="accent5"/>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5"/>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700">
                <a:solidFill>
                  <a:schemeClr val="accent3"/>
                </a:solidFill>
              </a:rPr>
              <a:t>4. </a:t>
            </a:r>
            <a:r>
              <a:rPr lang="en-GB" sz="4700">
                <a:solidFill>
                  <a:schemeClr val="accent3"/>
                </a:solidFill>
              </a:rPr>
              <a:t>Wie sagt man auf Deutsch…...? </a:t>
            </a:r>
            <a:endParaRPr sz="4700">
              <a:solidFill>
                <a:schemeClr val="accent3"/>
              </a:solidFill>
            </a:endParaRPr>
          </a:p>
        </p:txBody>
      </p:sp>
      <p:sp>
        <p:nvSpPr>
          <p:cNvPr id="203" name="Google Shape;203;p25"/>
          <p:cNvSpPr txBox="1"/>
          <p:nvPr>
            <p:ph idx="1" type="body"/>
          </p:nvPr>
        </p:nvSpPr>
        <p:spPr>
          <a:xfrm>
            <a:off x="918000" y="2876300"/>
            <a:ext cx="119910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I shouldn’t  do anything dangerous!</a:t>
            </a:r>
            <a:endParaRPr i="1" sz="5000"/>
          </a:p>
        </p:txBody>
      </p:sp>
      <p:sp>
        <p:nvSpPr>
          <p:cNvPr id="204" name="Google Shape;204;p25"/>
          <p:cNvSpPr txBox="1"/>
          <p:nvPr/>
        </p:nvSpPr>
        <p:spPr>
          <a:xfrm>
            <a:off x="1067800" y="6093175"/>
            <a:ext cx="128397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Ich sollte nichts</a:t>
            </a:r>
            <a:r>
              <a:rPr i="1" lang="en-GB" sz="5000">
                <a:latin typeface="Montserrat"/>
                <a:ea typeface="Montserrat"/>
                <a:cs typeface="Montserrat"/>
                <a:sym typeface="Montserrat"/>
              </a:rPr>
              <a:t> </a:t>
            </a:r>
            <a:r>
              <a:rPr b="1" i="1" lang="en-GB" sz="5000">
                <a:solidFill>
                  <a:schemeClr val="accent6"/>
                </a:solidFill>
                <a:latin typeface="Montserrat"/>
                <a:ea typeface="Montserrat"/>
                <a:cs typeface="Montserrat"/>
                <a:sym typeface="Montserrat"/>
              </a:rPr>
              <a:t>G</a:t>
            </a:r>
            <a:r>
              <a:rPr i="1" lang="en-GB" sz="5000">
                <a:solidFill>
                  <a:schemeClr val="dk2"/>
                </a:solidFill>
                <a:latin typeface="Montserrat"/>
                <a:ea typeface="Montserrat"/>
                <a:cs typeface="Montserrat"/>
                <a:sym typeface="Montserrat"/>
              </a:rPr>
              <a:t>efährlich</a:t>
            </a:r>
            <a:r>
              <a:rPr b="1" i="1" lang="en-GB" sz="5000">
                <a:solidFill>
                  <a:schemeClr val="accent5"/>
                </a:solidFill>
                <a:latin typeface="Montserrat"/>
                <a:ea typeface="Montserrat"/>
                <a:cs typeface="Montserrat"/>
                <a:sym typeface="Montserrat"/>
              </a:rPr>
              <a:t>es </a:t>
            </a:r>
            <a:r>
              <a:rPr i="1" lang="en-GB" sz="5000">
                <a:solidFill>
                  <a:schemeClr val="dk2"/>
                </a:solidFill>
                <a:latin typeface="Montserrat"/>
                <a:ea typeface="Montserrat"/>
                <a:cs typeface="Montserrat"/>
                <a:sym typeface="Montserrat"/>
              </a:rPr>
              <a:t>machen</a:t>
            </a:r>
            <a:endParaRPr i="1" sz="5000">
              <a:solidFill>
                <a:schemeClr val="dk2"/>
              </a:solidFill>
              <a:latin typeface="Montserrat"/>
              <a:ea typeface="Montserrat"/>
              <a:cs typeface="Montserrat"/>
              <a:sym typeface="Montserrat"/>
            </a:endParaRPr>
          </a:p>
        </p:txBody>
      </p:sp>
      <p:sp>
        <p:nvSpPr>
          <p:cNvPr id="205" name="Google Shape;205;p25"/>
          <p:cNvSpPr txBox="1"/>
          <p:nvPr/>
        </p:nvSpPr>
        <p:spPr>
          <a:xfrm>
            <a:off x="949000" y="4420275"/>
            <a:ext cx="12009900" cy="13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5000">
                <a:solidFill>
                  <a:schemeClr val="dk2"/>
                </a:solidFill>
                <a:latin typeface="Montserrat"/>
                <a:ea typeface="Montserrat"/>
                <a:cs typeface="Montserrat"/>
                <a:sym typeface="Montserrat"/>
              </a:rPr>
              <a:t>(I should  do nothing dangerous!)</a:t>
            </a:r>
            <a:endParaRPr sz="5000">
              <a:solidFill>
                <a:schemeClr val="dk2"/>
              </a:solidFill>
              <a:latin typeface="Montserrat"/>
              <a:ea typeface="Montserrat"/>
              <a:cs typeface="Montserrat"/>
              <a:sym typeface="Montserrat"/>
            </a:endParaRPr>
          </a:p>
        </p:txBody>
      </p:sp>
      <p:pic>
        <p:nvPicPr>
          <p:cNvPr id="206" name="Google Shape;206;p25"/>
          <p:cNvPicPr preferRelativeResize="0"/>
          <p:nvPr/>
        </p:nvPicPr>
        <p:blipFill>
          <a:blip r:embed="rId3">
            <a:alphaModFix/>
          </a:blip>
          <a:stretch>
            <a:fillRect/>
          </a:stretch>
        </p:blipFill>
        <p:spPr>
          <a:xfrm>
            <a:off x="16354017" y="199750"/>
            <a:ext cx="1624033" cy="16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5.	</a:t>
            </a:r>
            <a:r>
              <a:rPr lang="en-GB" sz="4700">
                <a:solidFill>
                  <a:schemeClr val="accent3"/>
                </a:solidFill>
              </a:rPr>
              <a:t>Wie sagt man auf Deutsch…...? </a:t>
            </a:r>
            <a:endParaRPr sz="4700">
              <a:solidFill>
                <a:schemeClr val="accent3"/>
              </a:solidFill>
            </a:endParaRPr>
          </a:p>
        </p:txBody>
      </p:sp>
      <p:sp>
        <p:nvSpPr>
          <p:cNvPr id="212" name="Google Shape;212;p26"/>
          <p:cNvSpPr txBox="1"/>
          <p:nvPr>
            <p:ph idx="1" type="body"/>
          </p:nvPr>
        </p:nvSpPr>
        <p:spPr>
          <a:xfrm>
            <a:off x="374700" y="2876300"/>
            <a:ext cx="133581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There are few positives with smoking.</a:t>
            </a:r>
            <a:endParaRPr i="1" sz="5000"/>
          </a:p>
        </p:txBody>
      </p:sp>
      <p:sp>
        <p:nvSpPr>
          <p:cNvPr id="213" name="Google Shape;213;p26"/>
          <p:cNvSpPr txBox="1"/>
          <p:nvPr/>
        </p:nvSpPr>
        <p:spPr>
          <a:xfrm>
            <a:off x="374700" y="5783350"/>
            <a:ext cx="128397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Beim Rauchen gibt es wenig</a:t>
            </a:r>
            <a:r>
              <a:rPr i="1" lang="en-GB" sz="5000">
                <a:latin typeface="Montserrat"/>
                <a:ea typeface="Montserrat"/>
                <a:cs typeface="Montserrat"/>
                <a:sym typeface="Montserrat"/>
              </a:rPr>
              <a:t> </a:t>
            </a:r>
            <a:r>
              <a:rPr b="1" i="1" lang="en-GB" sz="5000">
                <a:solidFill>
                  <a:schemeClr val="accent6"/>
                </a:solidFill>
                <a:latin typeface="Montserrat"/>
                <a:ea typeface="Montserrat"/>
                <a:cs typeface="Montserrat"/>
                <a:sym typeface="Montserrat"/>
              </a:rPr>
              <a:t>Po</a:t>
            </a:r>
            <a:r>
              <a:rPr i="1" lang="en-GB" sz="5000">
                <a:solidFill>
                  <a:schemeClr val="dk2"/>
                </a:solidFill>
                <a:latin typeface="Montserrat"/>
                <a:ea typeface="Montserrat"/>
                <a:cs typeface="Montserrat"/>
                <a:sym typeface="Montserrat"/>
              </a:rPr>
              <a:t>sitiv</a:t>
            </a:r>
            <a:r>
              <a:rPr b="1" i="1" lang="en-GB" sz="5000">
                <a:solidFill>
                  <a:schemeClr val="accent5"/>
                </a:solidFill>
                <a:latin typeface="Montserrat"/>
                <a:ea typeface="Montserrat"/>
                <a:cs typeface="Montserrat"/>
                <a:sym typeface="Montserrat"/>
              </a:rPr>
              <a:t>es</a:t>
            </a:r>
            <a:endParaRPr i="1" sz="5000">
              <a:solidFill>
                <a:schemeClr val="accent5"/>
              </a:solidFill>
              <a:latin typeface="Montserrat"/>
              <a:ea typeface="Montserrat"/>
              <a:cs typeface="Montserrat"/>
              <a:sym typeface="Montserrat"/>
            </a:endParaRPr>
          </a:p>
        </p:txBody>
      </p:sp>
      <p:sp>
        <p:nvSpPr>
          <p:cNvPr id="214" name="Google Shape;214;p26"/>
          <p:cNvSpPr txBox="1"/>
          <p:nvPr/>
        </p:nvSpPr>
        <p:spPr>
          <a:xfrm>
            <a:off x="949000" y="4420275"/>
            <a:ext cx="12009900" cy="132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(Beim Rauchen……</a:t>
            </a:r>
            <a:r>
              <a:rPr i="1" lang="en-GB" sz="5000">
                <a:solidFill>
                  <a:schemeClr val="dk2"/>
                </a:solidFill>
                <a:latin typeface="Montserrat"/>
                <a:ea typeface="Montserrat"/>
                <a:cs typeface="Montserrat"/>
                <a:sym typeface="Montserrat"/>
              </a:rPr>
              <a:t>)</a:t>
            </a:r>
            <a:endParaRPr i="1" sz="5000">
              <a:solidFill>
                <a:schemeClr val="dk2"/>
              </a:solidFill>
              <a:latin typeface="Montserrat"/>
              <a:ea typeface="Montserrat"/>
              <a:cs typeface="Montserrat"/>
              <a:sym typeface="Montserrat"/>
            </a:endParaRPr>
          </a:p>
        </p:txBody>
      </p:sp>
      <p:sp>
        <p:nvSpPr>
          <p:cNvPr id="215" name="Google Shape;215;p26"/>
          <p:cNvSpPr txBox="1"/>
          <p:nvPr/>
        </p:nvSpPr>
        <p:spPr>
          <a:xfrm>
            <a:off x="1073825" y="7915850"/>
            <a:ext cx="12958500" cy="15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16" name="Google Shape;216;p26"/>
          <p:cNvSpPr txBox="1"/>
          <p:nvPr/>
        </p:nvSpPr>
        <p:spPr>
          <a:xfrm>
            <a:off x="2771675" y="6020700"/>
            <a:ext cx="174900" cy="9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pic>
        <p:nvPicPr>
          <p:cNvPr id="217" name="Google Shape;217;p26"/>
          <p:cNvPicPr preferRelativeResize="0"/>
          <p:nvPr/>
        </p:nvPicPr>
        <p:blipFill>
          <a:blip r:embed="rId3">
            <a:alphaModFix/>
          </a:blip>
          <a:stretch>
            <a:fillRect/>
          </a:stretch>
        </p:blipFill>
        <p:spPr>
          <a:xfrm>
            <a:off x="16354017" y="199750"/>
            <a:ext cx="1624033" cy="16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1" name="Shape 221"/>
        <p:cNvGrpSpPr/>
        <p:nvPr/>
      </p:nvGrpSpPr>
      <p:grpSpPr>
        <a:xfrm>
          <a:off x="0" y="0"/>
          <a:ext cx="0" cy="0"/>
          <a:chOff x="0" y="0"/>
          <a:chExt cx="0" cy="0"/>
        </a:xfrm>
      </p:grpSpPr>
      <p:pic>
        <p:nvPicPr>
          <p:cNvPr id="222" name="Google Shape;222;p27"/>
          <p:cNvPicPr preferRelativeResize="0"/>
          <p:nvPr/>
        </p:nvPicPr>
        <p:blipFill>
          <a:blip r:embed="rId3">
            <a:alphaModFix/>
          </a:blip>
          <a:stretch>
            <a:fillRect/>
          </a:stretch>
        </p:blipFill>
        <p:spPr>
          <a:xfrm>
            <a:off x="761575" y="552275"/>
            <a:ext cx="3031725" cy="3031725"/>
          </a:xfrm>
          <a:prstGeom prst="rect">
            <a:avLst/>
          </a:prstGeom>
          <a:noFill/>
          <a:ln>
            <a:noFill/>
          </a:ln>
        </p:spPr>
      </p:pic>
      <p:sp>
        <p:nvSpPr>
          <p:cNvPr id="223" name="Google Shape;223;p27"/>
          <p:cNvSpPr txBox="1"/>
          <p:nvPr>
            <p:ph idx="4294967295" type="title"/>
          </p:nvPr>
        </p:nvSpPr>
        <p:spPr>
          <a:xfrm>
            <a:off x="917950" y="4329900"/>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solidFill>
                  <a:schemeClr val="dk2"/>
                </a:solidFill>
              </a:rPr>
              <a:t>Lesen</a:t>
            </a:r>
            <a:endParaRPr sz="7200">
              <a:solidFill>
                <a:schemeClr val="dk2"/>
              </a:solidFill>
            </a:endParaRPr>
          </a:p>
        </p:txBody>
      </p:sp>
      <p:sp>
        <p:nvSpPr>
          <p:cNvPr id="224" name="Google Shape;224;p27"/>
          <p:cNvSpPr txBox="1"/>
          <p:nvPr/>
        </p:nvSpPr>
        <p:spPr>
          <a:xfrm>
            <a:off x="1132675" y="5957100"/>
            <a:ext cx="16452000" cy="218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3200">
                <a:solidFill>
                  <a:schemeClr val="dk2"/>
                </a:solidFill>
                <a:highlight>
                  <a:schemeClr val="lt1"/>
                </a:highlight>
                <a:latin typeface="Montserrat"/>
                <a:ea typeface="Montserrat"/>
                <a:cs typeface="Montserrat"/>
                <a:sym typeface="Montserrat"/>
              </a:rPr>
              <a:t>The text we're about to read contains reference to alcohol and drugs. For some people this will be a sensitive topic. If that applies to you, you may want to do the rest of this lesson with a trusted adult nearby who can support. Remember too, that there are external organisations that can also offer support, for example Young MInds. </a:t>
            </a:r>
            <a:endParaRPr sz="3200">
              <a:solidFill>
                <a:schemeClr val="dk2"/>
              </a:solidFill>
              <a:highlight>
                <a:schemeClr val="lt1"/>
              </a:highlight>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8" name="Shape 228"/>
        <p:cNvGrpSpPr/>
        <p:nvPr/>
      </p:nvGrpSpPr>
      <p:grpSpPr>
        <a:xfrm>
          <a:off x="0" y="0"/>
          <a:ext cx="0" cy="0"/>
          <a:chOff x="0" y="0"/>
          <a:chExt cx="0" cy="0"/>
        </a:xfrm>
      </p:grpSpPr>
      <p:pic>
        <p:nvPicPr>
          <p:cNvPr id="229" name="Google Shape;229;p28"/>
          <p:cNvPicPr preferRelativeResize="0"/>
          <p:nvPr/>
        </p:nvPicPr>
        <p:blipFill>
          <a:blip r:embed="rId3">
            <a:alphaModFix/>
          </a:blip>
          <a:stretch>
            <a:fillRect/>
          </a:stretch>
        </p:blipFill>
        <p:spPr>
          <a:xfrm>
            <a:off x="15333825" y="552275"/>
            <a:ext cx="2324025" cy="2324025"/>
          </a:xfrm>
          <a:prstGeom prst="rect">
            <a:avLst/>
          </a:prstGeom>
          <a:noFill/>
          <a:ln>
            <a:noFill/>
          </a:ln>
        </p:spPr>
      </p:pic>
      <p:sp>
        <p:nvSpPr>
          <p:cNvPr id="230" name="Google Shape;230;p28"/>
          <p:cNvSpPr txBox="1"/>
          <p:nvPr>
            <p:ph type="title"/>
          </p:nvPr>
        </p:nvSpPr>
        <p:spPr>
          <a:xfrm>
            <a:off x="1026100" y="588607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t>Lesen</a:t>
            </a:r>
            <a:endParaRPr sz="7200">
              <a:solidFill>
                <a:schemeClr val="lt1"/>
              </a:solidFill>
            </a:endParaRPr>
          </a:p>
        </p:txBody>
      </p:sp>
      <p:sp>
        <p:nvSpPr>
          <p:cNvPr id="231" name="Google Shape;231;p28"/>
          <p:cNvSpPr txBox="1"/>
          <p:nvPr/>
        </p:nvSpPr>
        <p:spPr>
          <a:xfrm>
            <a:off x="336300" y="1374125"/>
            <a:ext cx="8483700" cy="76389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Hallo! Ich bin die Brigitte. Meine Freundin Klara hat Probleme! Wenn wir zusammen auf Partys gehen, trinkt sie immer zu viel Alkohol!</a:t>
            </a:r>
            <a:endParaRPr sz="3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600">
                <a:solidFill>
                  <a:schemeClr val="dk2"/>
                </a:solidFill>
                <a:latin typeface="Montserrat"/>
                <a:ea typeface="Montserrat"/>
                <a:cs typeface="Montserrat"/>
                <a:sym typeface="Montserrat"/>
              </a:rPr>
              <a:t>Und neulich hat sie begonnen, Drogen zu nehmen. Sie wollte etwas Neues ausprobieren. Das bringt viel Negatives mit sich, glaube ich! Sie könnte wohl süchtig werden! Ich brauche Hilfe! Was kannst du vorschlagen? Etwas Positives, bitte, damit ich ihr helfen kann! Danke!</a:t>
            </a:r>
            <a:endParaRPr sz="3600">
              <a:solidFill>
                <a:schemeClr val="dk2"/>
              </a:solidFill>
              <a:latin typeface="Montserrat"/>
              <a:ea typeface="Montserrat"/>
              <a:cs typeface="Montserrat"/>
              <a:sym typeface="Montserrat"/>
            </a:endParaRPr>
          </a:p>
        </p:txBody>
      </p:sp>
      <p:sp>
        <p:nvSpPr>
          <p:cNvPr id="232" name="Google Shape;232;p28"/>
          <p:cNvSpPr txBox="1"/>
          <p:nvPr/>
        </p:nvSpPr>
        <p:spPr>
          <a:xfrm>
            <a:off x="9054250" y="2199450"/>
            <a:ext cx="8315700" cy="68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33" name="Google Shape;233;p28"/>
          <p:cNvSpPr txBox="1"/>
          <p:nvPr/>
        </p:nvSpPr>
        <p:spPr>
          <a:xfrm>
            <a:off x="336300" y="178450"/>
            <a:ext cx="8483700" cy="14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chemeClr val="accent4"/>
                </a:solidFill>
                <a:latin typeface="Montserrat"/>
                <a:ea typeface="Montserrat"/>
                <a:cs typeface="Montserrat"/>
                <a:sym typeface="Montserrat"/>
              </a:rPr>
              <a:t>Lesen</a:t>
            </a:r>
            <a:endParaRPr b="1" sz="6000">
              <a:solidFill>
                <a:schemeClr val="accent4"/>
              </a:solidFill>
              <a:latin typeface="Montserrat"/>
              <a:ea typeface="Montserrat"/>
              <a:cs typeface="Montserrat"/>
              <a:sym typeface="Montserrat"/>
            </a:endParaRPr>
          </a:p>
        </p:txBody>
      </p:sp>
      <p:sp>
        <p:nvSpPr>
          <p:cNvPr id="234" name="Google Shape;234;p28"/>
          <p:cNvSpPr txBox="1"/>
          <p:nvPr/>
        </p:nvSpPr>
        <p:spPr>
          <a:xfrm>
            <a:off x="9054250" y="1374125"/>
            <a:ext cx="6616500" cy="76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4"/>
                </a:solidFill>
                <a:latin typeface="Montserrat"/>
                <a:ea typeface="Montserrat"/>
                <a:cs typeface="Montserrat"/>
                <a:sym typeface="Montserrat"/>
              </a:rPr>
              <a:t>Fragen.</a:t>
            </a:r>
            <a:endParaRPr sz="3600">
              <a:solidFill>
                <a:schemeClr val="accent4"/>
              </a:solidFill>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latin typeface="Montserrat"/>
                <a:ea typeface="Montserrat"/>
                <a:cs typeface="Montserrat"/>
                <a:sym typeface="Montserrat"/>
              </a:rPr>
              <a:t>Why is Brigitte concerned about Klara?</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latin typeface="Montserrat"/>
                <a:ea typeface="Montserrat"/>
                <a:cs typeface="Montserrat"/>
                <a:sym typeface="Montserrat"/>
              </a:rPr>
              <a:t>What is the most recent problem, according to Brigitte?</a:t>
            </a:r>
            <a:endParaRPr sz="30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3.	Why has Klara started this new habit?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4.  What does Brigitte think of Klara’s new activity?</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5. What does Brigitte ask for?</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6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8" name="Shape 238"/>
        <p:cNvGrpSpPr/>
        <p:nvPr/>
      </p:nvGrpSpPr>
      <p:grpSpPr>
        <a:xfrm>
          <a:off x="0" y="0"/>
          <a:ext cx="0" cy="0"/>
          <a:chOff x="0" y="0"/>
          <a:chExt cx="0" cy="0"/>
        </a:xfrm>
      </p:grpSpPr>
      <p:pic>
        <p:nvPicPr>
          <p:cNvPr id="239" name="Google Shape;239;p29"/>
          <p:cNvPicPr preferRelativeResize="0"/>
          <p:nvPr/>
        </p:nvPicPr>
        <p:blipFill>
          <a:blip r:embed="rId3">
            <a:alphaModFix/>
          </a:blip>
          <a:stretch>
            <a:fillRect/>
          </a:stretch>
        </p:blipFill>
        <p:spPr>
          <a:xfrm>
            <a:off x="15333825" y="552275"/>
            <a:ext cx="2324025" cy="2324025"/>
          </a:xfrm>
          <a:prstGeom prst="rect">
            <a:avLst/>
          </a:prstGeom>
          <a:noFill/>
          <a:ln>
            <a:noFill/>
          </a:ln>
        </p:spPr>
      </p:pic>
      <p:sp>
        <p:nvSpPr>
          <p:cNvPr id="240" name="Google Shape;240;p29"/>
          <p:cNvSpPr txBox="1"/>
          <p:nvPr>
            <p:ph type="title"/>
          </p:nvPr>
        </p:nvSpPr>
        <p:spPr>
          <a:xfrm>
            <a:off x="1026100" y="5886075"/>
            <a:ext cx="139578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200"/>
              <a:t>Lesen</a:t>
            </a:r>
            <a:endParaRPr sz="7200">
              <a:solidFill>
                <a:schemeClr val="lt1"/>
              </a:solidFill>
            </a:endParaRPr>
          </a:p>
        </p:txBody>
      </p:sp>
      <p:sp>
        <p:nvSpPr>
          <p:cNvPr id="241" name="Google Shape;241;p29"/>
          <p:cNvSpPr txBox="1"/>
          <p:nvPr/>
        </p:nvSpPr>
        <p:spPr>
          <a:xfrm>
            <a:off x="336300" y="1606025"/>
            <a:ext cx="8483700" cy="75831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Hallo! Ich bin die Brigitte!! Meine Freundin Klara hat Probleme! Wenn wir zusammen auf Partys gehen, trinkt sie immer zu viel Alkohol!</a:t>
            </a:r>
            <a:endParaRPr sz="3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2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600">
                <a:solidFill>
                  <a:schemeClr val="dk2"/>
                </a:solidFill>
                <a:latin typeface="Montserrat"/>
                <a:ea typeface="Montserrat"/>
                <a:cs typeface="Montserrat"/>
                <a:sym typeface="Montserrat"/>
              </a:rPr>
              <a:t>Und neulich hat sie begonnen, Drogen zu nehmen. Sie wollte etwas Neues ausprobieren. Das bringt viel Negatives mit sich, glaube ich!   Sie könnte wohl süchtig werden!Ich brauche Hilfe! Was kannst du vorschlagen? Etwas Positives, bitte, damit ich ihr helfen kann! Danke!</a:t>
            </a:r>
            <a:endParaRPr sz="3600">
              <a:solidFill>
                <a:schemeClr val="dk2"/>
              </a:solidFill>
              <a:latin typeface="Montserrat"/>
              <a:ea typeface="Montserrat"/>
              <a:cs typeface="Montserrat"/>
              <a:sym typeface="Montserrat"/>
            </a:endParaRPr>
          </a:p>
        </p:txBody>
      </p:sp>
      <p:sp>
        <p:nvSpPr>
          <p:cNvPr id="242" name="Google Shape;242;p29"/>
          <p:cNvSpPr txBox="1"/>
          <p:nvPr/>
        </p:nvSpPr>
        <p:spPr>
          <a:xfrm>
            <a:off x="9054250" y="2199450"/>
            <a:ext cx="8315700" cy="68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43" name="Google Shape;243;p29"/>
          <p:cNvSpPr txBox="1"/>
          <p:nvPr/>
        </p:nvSpPr>
        <p:spPr>
          <a:xfrm>
            <a:off x="336300" y="182825"/>
            <a:ext cx="8483700" cy="142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0">
                <a:solidFill>
                  <a:schemeClr val="accent4"/>
                </a:solidFill>
                <a:latin typeface="Montserrat"/>
                <a:ea typeface="Montserrat"/>
                <a:cs typeface="Montserrat"/>
                <a:sym typeface="Montserrat"/>
              </a:rPr>
              <a:t>Lesen</a:t>
            </a:r>
            <a:endParaRPr b="1" sz="6000">
              <a:solidFill>
                <a:schemeClr val="accent4"/>
              </a:solidFill>
              <a:latin typeface="Montserrat"/>
              <a:ea typeface="Montserrat"/>
              <a:cs typeface="Montserrat"/>
              <a:sym typeface="Montserrat"/>
            </a:endParaRPr>
          </a:p>
        </p:txBody>
      </p:sp>
      <p:sp>
        <p:nvSpPr>
          <p:cNvPr id="244" name="Google Shape;244;p29"/>
          <p:cNvSpPr txBox="1"/>
          <p:nvPr/>
        </p:nvSpPr>
        <p:spPr>
          <a:xfrm>
            <a:off x="9013800" y="1948400"/>
            <a:ext cx="6616500" cy="70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Fragen.</a:t>
            </a:r>
            <a:endParaRPr sz="3600">
              <a:solidFill>
                <a:schemeClr val="dk2"/>
              </a:solidFill>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latin typeface="Montserrat"/>
                <a:ea typeface="Montserrat"/>
                <a:cs typeface="Montserrat"/>
                <a:sym typeface="Montserrat"/>
              </a:rPr>
              <a:t>Why is Brigitte concerned about Klara?</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419100" lvl="0" marL="457200" rtl="0" algn="l">
              <a:spcBef>
                <a:spcPts val="0"/>
              </a:spcBef>
              <a:spcAft>
                <a:spcPts val="0"/>
              </a:spcAft>
              <a:buClr>
                <a:schemeClr val="dk2"/>
              </a:buClr>
              <a:buSzPts val="3000"/>
              <a:buFont typeface="Montserrat"/>
              <a:buAutoNum type="arabicPeriod"/>
            </a:pPr>
            <a:r>
              <a:rPr lang="en-GB" sz="3000">
                <a:solidFill>
                  <a:schemeClr val="dk2"/>
                </a:solidFill>
                <a:latin typeface="Montserrat"/>
                <a:ea typeface="Montserrat"/>
                <a:cs typeface="Montserrat"/>
                <a:sym typeface="Montserrat"/>
              </a:rPr>
              <a:t>What is the most recent problem, according to Brigitte?</a:t>
            </a:r>
            <a:endParaRPr sz="3000">
              <a:solidFill>
                <a:schemeClr val="dk2"/>
              </a:solidFill>
              <a:latin typeface="Montserrat"/>
              <a:ea typeface="Montserrat"/>
              <a:cs typeface="Montserrat"/>
              <a:sym typeface="Montserrat"/>
            </a:endParaRPr>
          </a:p>
          <a:p>
            <a:pPr indent="0" lvl="0" marL="45720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3.	Why has Klara started this new habit?</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4.  What does Brigitte think of Klara’s new activity?</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3000">
                <a:solidFill>
                  <a:schemeClr val="dk2"/>
                </a:solidFill>
                <a:latin typeface="Montserrat"/>
                <a:ea typeface="Montserrat"/>
                <a:cs typeface="Montserrat"/>
                <a:sym typeface="Montserrat"/>
              </a:rPr>
              <a:t>5. What does Brigitte ask for?</a:t>
            </a:r>
            <a:endParaRPr sz="3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6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3600">
              <a:solidFill>
                <a:schemeClr val="dk2"/>
              </a:solidFill>
              <a:latin typeface="Montserrat"/>
              <a:ea typeface="Montserrat"/>
              <a:cs typeface="Montserrat"/>
              <a:sym typeface="Montserrat"/>
            </a:endParaRPr>
          </a:p>
        </p:txBody>
      </p:sp>
      <p:cxnSp>
        <p:nvCxnSpPr>
          <p:cNvPr id="245" name="Google Shape;245;p29"/>
          <p:cNvCxnSpPr/>
          <p:nvPr/>
        </p:nvCxnSpPr>
        <p:spPr>
          <a:xfrm>
            <a:off x="574475" y="3935200"/>
            <a:ext cx="7041000" cy="24900"/>
          </a:xfrm>
          <a:prstGeom prst="straightConnector1">
            <a:avLst/>
          </a:prstGeom>
          <a:noFill/>
          <a:ln cap="flat" cmpd="sng" w="38100">
            <a:solidFill>
              <a:schemeClr val="accent5"/>
            </a:solidFill>
            <a:prstDash val="solid"/>
            <a:round/>
            <a:headEnd len="med" w="med" type="none"/>
            <a:tailEnd len="med" w="med" type="none"/>
          </a:ln>
        </p:spPr>
      </p:cxnSp>
      <p:cxnSp>
        <p:nvCxnSpPr>
          <p:cNvPr id="246" name="Google Shape;246;p29"/>
          <p:cNvCxnSpPr/>
          <p:nvPr/>
        </p:nvCxnSpPr>
        <p:spPr>
          <a:xfrm>
            <a:off x="736775" y="3300388"/>
            <a:ext cx="7191000" cy="49800"/>
          </a:xfrm>
          <a:prstGeom prst="straightConnector1">
            <a:avLst/>
          </a:prstGeom>
          <a:noFill/>
          <a:ln cap="flat" cmpd="sng" w="38100">
            <a:solidFill>
              <a:schemeClr val="accent5"/>
            </a:solidFill>
            <a:prstDash val="solid"/>
            <a:round/>
            <a:headEnd len="med" w="med" type="none"/>
            <a:tailEnd len="med" w="med" type="none"/>
          </a:ln>
        </p:spPr>
      </p:cxnSp>
      <p:sp>
        <p:nvSpPr>
          <p:cNvPr id="247" name="Google Shape;247;p29"/>
          <p:cNvSpPr txBox="1"/>
          <p:nvPr/>
        </p:nvSpPr>
        <p:spPr>
          <a:xfrm>
            <a:off x="9270000" y="3385900"/>
            <a:ext cx="60204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5"/>
                </a:solidFill>
                <a:latin typeface="Montserrat"/>
                <a:ea typeface="Montserrat"/>
                <a:cs typeface="Montserrat"/>
                <a:sym typeface="Montserrat"/>
              </a:rPr>
              <a:t>She drinks too much at parties</a:t>
            </a:r>
            <a:endParaRPr b="1" sz="2800">
              <a:solidFill>
                <a:schemeClr val="accent5"/>
              </a:solidFill>
              <a:latin typeface="Montserrat"/>
              <a:ea typeface="Montserrat"/>
              <a:cs typeface="Montserrat"/>
              <a:sym typeface="Montserrat"/>
            </a:endParaRPr>
          </a:p>
        </p:txBody>
      </p:sp>
      <p:cxnSp>
        <p:nvCxnSpPr>
          <p:cNvPr id="248" name="Google Shape;248;p29"/>
          <p:cNvCxnSpPr/>
          <p:nvPr/>
        </p:nvCxnSpPr>
        <p:spPr>
          <a:xfrm>
            <a:off x="349750" y="5334888"/>
            <a:ext cx="4757400" cy="300"/>
          </a:xfrm>
          <a:prstGeom prst="straightConnector1">
            <a:avLst/>
          </a:prstGeom>
          <a:noFill/>
          <a:ln cap="flat" cmpd="sng" w="38100">
            <a:solidFill>
              <a:schemeClr val="accent6"/>
            </a:solidFill>
            <a:prstDash val="solid"/>
            <a:round/>
            <a:headEnd len="med" w="med" type="none"/>
            <a:tailEnd len="med" w="med" type="none"/>
          </a:ln>
        </p:spPr>
      </p:cxnSp>
      <p:cxnSp>
        <p:nvCxnSpPr>
          <p:cNvPr id="249" name="Google Shape;249;p29"/>
          <p:cNvCxnSpPr/>
          <p:nvPr/>
        </p:nvCxnSpPr>
        <p:spPr>
          <a:xfrm flipH="1" rot="10800000">
            <a:off x="3470800" y="4789388"/>
            <a:ext cx="3895200" cy="24900"/>
          </a:xfrm>
          <a:prstGeom prst="straightConnector1">
            <a:avLst/>
          </a:prstGeom>
          <a:noFill/>
          <a:ln cap="flat" cmpd="sng" w="38100">
            <a:solidFill>
              <a:schemeClr val="accent6"/>
            </a:solidFill>
            <a:prstDash val="solid"/>
            <a:round/>
            <a:headEnd len="med" w="med" type="none"/>
            <a:tailEnd len="med" w="med" type="none"/>
          </a:ln>
        </p:spPr>
      </p:cxnSp>
      <p:sp>
        <p:nvSpPr>
          <p:cNvPr id="250" name="Google Shape;250;p29"/>
          <p:cNvSpPr txBox="1"/>
          <p:nvPr/>
        </p:nvSpPr>
        <p:spPr>
          <a:xfrm>
            <a:off x="1506325" y="4209788"/>
            <a:ext cx="1747800" cy="574200"/>
          </a:xfrm>
          <a:prstGeom prst="rect">
            <a:avLst/>
          </a:prstGeom>
          <a:noFill/>
          <a:ln cap="flat" cmpd="sng" w="38100">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51" name="Google Shape;251;p29"/>
          <p:cNvSpPr txBox="1"/>
          <p:nvPr/>
        </p:nvSpPr>
        <p:spPr>
          <a:xfrm>
            <a:off x="9435675" y="4843425"/>
            <a:ext cx="58677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6"/>
                </a:solidFill>
                <a:latin typeface="Montserrat"/>
                <a:ea typeface="Montserrat"/>
                <a:cs typeface="Montserrat"/>
                <a:sym typeface="Montserrat"/>
              </a:rPr>
              <a:t>She has begun to take drugs</a:t>
            </a:r>
            <a:endParaRPr b="1" sz="2800">
              <a:solidFill>
                <a:schemeClr val="accent6"/>
              </a:solidFill>
              <a:latin typeface="Montserrat"/>
              <a:ea typeface="Montserrat"/>
              <a:cs typeface="Montserrat"/>
              <a:sym typeface="Montserrat"/>
            </a:endParaRPr>
          </a:p>
        </p:txBody>
      </p:sp>
      <p:sp>
        <p:nvSpPr>
          <p:cNvPr id="252" name="Google Shape;252;p29"/>
          <p:cNvSpPr txBox="1"/>
          <p:nvPr/>
        </p:nvSpPr>
        <p:spPr>
          <a:xfrm>
            <a:off x="9518725" y="6145675"/>
            <a:ext cx="66165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3"/>
                </a:solidFill>
                <a:latin typeface="Montserrat"/>
                <a:ea typeface="Montserrat"/>
                <a:cs typeface="Montserrat"/>
                <a:sym typeface="Montserrat"/>
              </a:rPr>
              <a:t>She wanted to try something new</a:t>
            </a:r>
            <a:endParaRPr b="1" sz="2800">
              <a:solidFill>
                <a:schemeClr val="accent3"/>
              </a:solidFill>
              <a:latin typeface="Montserrat"/>
              <a:ea typeface="Montserrat"/>
              <a:cs typeface="Montserrat"/>
              <a:sym typeface="Montserrat"/>
            </a:endParaRPr>
          </a:p>
        </p:txBody>
      </p:sp>
      <p:cxnSp>
        <p:nvCxnSpPr>
          <p:cNvPr id="253" name="Google Shape;253;p29"/>
          <p:cNvCxnSpPr/>
          <p:nvPr/>
        </p:nvCxnSpPr>
        <p:spPr>
          <a:xfrm>
            <a:off x="574475" y="6313450"/>
            <a:ext cx="6417000" cy="24900"/>
          </a:xfrm>
          <a:prstGeom prst="straightConnector1">
            <a:avLst/>
          </a:prstGeom>
          <a:noFill/>
          <a:ln cap="flat" cmpd="sng" w="38100">
            <a:solidFill>
              <a:schemeClr val="accent1"/>
            </a:solidFill>
            <a:prstDash val="solid"/>
            <a:round/>
            <a:headEnd len="med" w="med" type="none"/>
            <a:tailEnd len="med" w="med" type="none"/>
          </a:ln>
        </p:spPr>
      </p:cxnSp>
      <p:sp>
        <p:nvSpPr>
          <p:cNvPr id="254" name="Google Shape;254;p29"/>
          <p:cNvSpPr txBox="1"/>
          <p:nvPr/>
        </p:nvSpPr>
        <p:spPr>
          <a:xfrm>
            <a:off x="9606550" y="7537150"/>
            <a:ext cx="70410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1"/>
                </a:solidFill>
                <a:latin typeface="Montserrat"/>
                <a:ea typeface="Montserrat"/>
                <a:cs typeface="Montserrat"/>
                <a:sym typeface="Montserrat"/>
              </a:rPr>
              <a:t>It has a lot of negatives/downsides</a:t>
            </a:r>
            <a:endParaRPr b="1" sz="2800">
              <a:solidFill>
                <a:schemeClr val="accent1"/>
              </a:solidFill>
              <a:latin typeface="Montserrat"/>
              <a:ea typeface="Montserrat"/>
              <a:cs typeface="Montserrat"/>
              <a:sym typeface="Montserrat"/>
            </a:endParaRPr>
          </a:p>
        </p:txBody>
      </p:sp>
      <p:sp>
        <p:nvSpPr>
          <p:cNvPr id="255" name="Google Shape;255;p29"/>
          <p:cNvSpPr txBox="1"/>
          <p:nvPr/>
        </p:nvSpPr>
        <p:spPr>
          <a:xfrm>
            <a:off x="3907750" y="7578800"/>
            <a:ext cx="3021300" cy="574200"/>
          </a:xfrm>
          <a:prstGeom prst="rect">
            <a:avLst/>
          </a:prstGeom>
          <a:noFill/>
          <a:ln cap="flat" cmpd="sng" w="7620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cxnSp>
        <p:nvCxnSpPr>
          <p:cNvPr id="256" name="Google Shape;256;p29"/>
          <p:cNvCxnSpPr/>
          <p:nvPr/>
        </p:nvCxnSpPr>
        <p:spPr>
          <a:xfrm>
            <a:off x="336300" y="8612375"/>
            <a:ext cx="2072400" cy="0"/>
          </a:xfrm>
          <a:prstGeom prst="straightConnector1">
            <a:avLst/>
          </a:prstGeom>
          <a:noFill/>
          <a:ln cap="flat" cmpd="sng" w="38100">
            <a:solidFill>
              <a:schemeClr val="dk2"/>
            </a:solidFill>
            <a:prstDash val="solid"/>
            <a:round/>
            <a:headEnd len="med" w="med" type="none"/>
            <a:tailEnd len="med" w="med" type="none"/>
          </a:ln>
        </p:spPr>
      </p:cxnSp>
      <p:cxnSp>
        <p:nvCxnSpPr>
          <p:cNvPr id="257" name="Google Shape;257;p29"/>
          <p:cNvCxnSpPr/>
          <p:nvPr/>
        </p:nvCxnSpPr>
        <p:spPr>
          <a:xfrm flipH="1" rot="10800000">
            <a:off x="7069075" y="8036675"/>
            <a:ext cx="1639200" cy="10800"/>
          </a:xfrm>
          <a:prstGeom prst="straightConnector1">
            <a:avLst/>
          </a:prstGeom>
          <a:noFill/>
          <a:ln cap="flat" cmpd="sng" w="38100">
            <a:solidFill>
              <a:schemeClr val="dk2"/>
            </a:solidFill>
            <a:prstDash val="solid"/>
            <a:round/>
            <a:headEnd len="med" w="med" type="none"/>
            <a:tailEnd len="med" w="med" type="none"/>
          </a:ln>
        </p:spPr>
      </p:cxnSp>
      <p:sp>
        <p:nvSpPr>
          <p:cNvPr id="258" name="Google Shape;258;p29"/>
          <p:cNvSpPr txBox="1"/>
          <p:nvPr/>
        </p:nvSpPr>
        <p:spPr>
          <a:xfrm>
            <a:off x="9613050" y="8536175"/>
            <a:ext cx="6816300" cy="5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800">
                <a:solidFill>
                  <a:schemeClr val="accent4"/>
                </a:solidFill>
                <a:latin typeface="Montserrat"/>
                <a:ea typeface="Montserrat"/>
                <a:cs typeface="Montserrat"/>
                <a:sym typeface="Montserrat"/>
              </a:rPr>
              <a:t>Suggestions - something positive</a:t>
            </a:r>
            <a:endParaRPr b="1" sz="2800">
              <a:solidFill>
                <a:schemeClr val="accent4"/>
              </a:solidFill>
              <a:latin typeface="Montserrat"/>
              <a:ea typeface="Montserrat"/>
              <a:cs typeface="Montserrat"/>
              <a:sym typeface="Montserrat"/>
            </a:endParaRPr>
          </a:p>
        </p:txBody>
      </p:sp>
      <p:cxnSp>
        <p:nvCxnSpPr>
          <p:cNvPr id="259" name="Google Shape;259;p29"/>
          <p:cNvCxnSpPr/>
          <p:nvPr/>
        </p:nvCxnSpPr>
        <p:spPr>
          <a:xfrm>
            <a:off x="6016575" y="5239350"/>
            <a:ext cx="1062900" cy="0"/>
          </a:xfrm>
          <a:prstGeom prst="straightConnector1">
            <a:avLst/>
          </a:prstGeom>
          <a:noFill/>
          <a:ln cap="flat" cmpd="sng" w="38100">
            <a:solidFill>
              <a:schemeClr val="accent3"/>
            </a:solidFill>
            <a:prstDash val="solid"/>
            <a:round/>
            <a:headEnd len="med" w="med" type="none"/>
            <a:tailEnd len="med" w="med" type="none"/>
          </a:ln>
        </p:spPr>
      </p:cxnSp>
      <p:cxnSp>
        <p:nvCxnSpPr>
          <p:cNvPr id="260" name="Google Shape;260;p29"/>
          <p:cNvCxnSpPr/>
          <p:nvPr/>
        </p:nvCxnSpPr>
        <p:spPr>
          <a:xfrm>
            <a:off x="379600" y="5808725"/>
            <a:ext cx="6016500" cy="57000"/>
          </a:xfrm>
          <a:prstGeom prst="straightConnector1">
            <a:avLst/>
          </a:prstGeom>
          <a:noFill/>
          <a:ln cap="flat" cmpd="sng" w="38100">
            <a:solidFill>
              <a:schemeClr val="accent3"/>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0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0"/>
          <p:cNvSpPr txBox="1"/>
          <p:nvPr>
            <p:ph idx="1" type="body"/>
          </p:nvPr>
        </p:nvSpPr>
        <p:spPr>
          <a:xfrm>
            <a:off x="686750" y="1688250"/>
            <a:ext cx="16660500" cy="102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600">
                <a:solidFill>
                  <a:schemeClr val="accent3"/>
                </a:solidFill>
              </a:rPr>
              <a:t>I ______ ____ give up __________</a:t>
            </a:r>
            <a:endParaRPr sz="3600">
              <a:solidFill>
                <a:schemeClr val="accent3"/>
              </a:solidFill>
            </a:endParaRPr>
          </a:p>
          <a:p>
            <a:pPr indent="0" lvl="0" marL="0" rtl="0" algn="l">
              <a:spcBef>
                <a:spcPts val="2000"/>
              </a:spcBef>
              <a:spcAft>
                <a:spcPts val="0"/>
              </a:spcAft>
              <a:buNone/>
            </a:pPr>
            <a:r>
              <a:t/>
            </a:r>
            <a:endParaRPr sz="4800"/>
          </a:p>
          <a:p>
            <a:pPr indent="0" lvl="0" marL="914400" rtl="0" algn="l">
              <a:spcBef>
                <a:spcPts val="2000"/>
              </a:spcBef>
              <a:spcAft>
                <a:spcPts val="0"/>
              </a:spcAft>
              <a:buNone/>
            </a:pPr>
            <a:r>
              <a:t/>
            </a:r>
            <a:endParaRPr sz="4800"/>
          </a:p>
          <a:p>
            <a:pPr indent="0" lvl="0" marL="0" rtl="0" algn="l">
              <a:spcBef>
                <a:spcPts val="2000"/>
              </a:spcBef>
              <a:spcAft>
                <a:spcPts val="0"/>
              </a:spcAft>
              <a:buNone/>
            </a:pPr>
            <a:r>
              <a:t/>
            </a:r>
            <a:endParaRPr sz="4800"/>
          </a:p>
          <a:p>
            <a:pPr indent="0" lvl="0" marL="0" rtl="0" algn="l">
              <a:spcBef>
                <a:spcPts val="2000"/>
              </a:spcBef>
              <a:spcAft>
                <a:spcPts val="0"/>
              </a:spcAft>
              <a:buNone/>
            </a:pPr>
            <a:r>
              <a:t/>
            </a:r>
            <a:endParaRPr sz="4800"/>
          </a:p>
          <a:p>
            <a:pPr indent="0" lvl="0" marL="0" rtl="0" algn="l">
              <a:spcBef>
                <a:spcPts val="2000"/>
              </a:spcBef>
              <a:spcAft>
                <a:spcPts val="2000"/>
              </a:spcAft>
              <a:buNone/>
            </a:pPr>
            <a:r>
              <a:t/>
            </a:r>
            <a:endParaRPr sz="4800"/>
          </a:p>
        </p:txBody>
      </p:sp>
      <p:sp>
        <p:nvSpPr>
          <p:cNvPr id="266" name="Google Shape;266;p30"/>
          <p:cNvSpPr txBox="1"/>
          <p:nvPr/>
        </p:nvSpPr>
        <p:spPr>
          <a:xfrm>
            <a:off x="1236700" y="422500"/>
            <a:ext cx="127722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6000">
                <a:solidFill>
                  <a:schemeClr val="accent3"/>
                </a:solidFill>
                <a:latin typeface="Montserrat"/>
                <a:ea typeface="Montserrat"/>
                <a:cs typeface="Montserrat"/>
                <a:sym typeface="Montserrat"/>
              </a:rPr>
              <a:t>Tandem Translation</a:t>
            </a:r>
            <a:endParaRPr b="1" sz="6000">
              <a:solidFill>
                <a:schemeClr val="accent3"/>
              </a:solidFill>
              <a:latin typeface="Montserrat"/>
              <a:ea typeface="Montserrat"/>
              <a:cs typeface="Montserrat"/>
              <a:sym typeface="Montserrat"/>
            </a:endParaRPr>
          </a:p>
        </p:txBody>
      </p:sp>
      <p:pic>
        <p:nvPicPr>
          <p:cNvPr id="267" name="Google Shape;267;p30"/>
          <p:cNvPicPr preferRelativeResize="0"/>
          <p:nvPr/>
        </p:nvPicPr>
        <p:blipFill>
          <a:blip r:embed="rId3">
            <a:alphaModFix/>
          </a:blip>
          <a:stretch>
            <a:fillRect/>
          </a:stretch>
        </p:blipFill>
        <p:spPr>
          <a:xfrm>
            <a:off x="15675784" y="238000"/>
            <a:ext cx="2275015" cy="2282000"/>
          </a:xfrm>
          <a:prstGeom prst="rect">
            <a:avLst/>
          </a:prstGeom>
          <a:noFill/>
          <a:ln>
            <a:noFill/>
          </a:ln>
        </p:spPr>
      </p:pic>
      <p:sp>
        <p:nvSpPr>
          <p:cNvPr id="268" name="Google Shape;268;p30"/>
          <p:cNvSpPr txBox="1"/>
          <p:nvPr/>
        </p:nvSpPr>
        <p:spPr>
          <a:xfrm>
            <a:off x="799175" y="3371600"/>
            <a:ext cx="16570800" cy="12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69" name="Google Shape;269;p30"/>
          <p:cNvSpPr txBox="1"/>
          <p:nvPr/>
        </p:nvSpPr>
        <p:spPr>
          <a:xfrm>
            <a:off x="303950" y="2302100"/>
            <a:ext cx="16570800" cy="11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3"/>
                </a:solidFill>
                <a:latin typeface="Montserrat"/>
                <a:ea typeface="Montserrat"/>
                <a:cs typeface="Montserrat"/>
                <a:sym typeface="Montserrat"/>
              </a:rPr>
              <a:t>Ich will  rauchen ______________</a:t>
            </a:r>
            <a:endParaRPr sz="3600">
              <a:solidFill>
                <a:schemeClr val="accent3"/>
              </a:solidFill>
              <a:latin typeface="Montserrat"/>
              <a:ea typeface="Montserrat"/>
              <a:cs typeface="Montserrat"/>
              <a:sym typeface="Montserrat"/>
            </a:endParaRPr>
          </a:p>
        </p:txBody>
      </p:sp>
      <p:sp>
        <p:nvSpPr>
          <p:cNvPr id="270" name="Google Shape;270;p30"/>
          <p:cNvSpPr txBox="1"/>
          <p:nvPr/>
        </p:nvSpPr>
        <p:spPr>
          <a:xfrm>
            <a:off x="412250" y="3320550"/>
            <a:ext cx="16354200" cy="10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My friend (m) ____________ too many _________________</a:t>
            </a:r>
            <a:endParaRPr sz="3600">
              <a:solidFill>
                <a:schemeClr val="dk2"/>
              </a:solidFill>
              <a:latin typeface="Montserrat"/>
              <a:ea typeface="Montserrat"/>
              <a:cs typeface="Montserrat"/>
              <a:sym typeface="Montserrat"/>
            </a:endParaRPr>
          </a:p>
        </p:txBody>
      </p:sp>
      <p:sp>
        <p:nvSpPr>
          <p:cNvPr id="271" name="Google Shape;271;p30"/>
          <p:cNvSpPr txBox="1"/>
          <p:nvPr/>
        </p:nvSpPr>
        <p:spPr>
          <a:xfrm>
            <a:off x="362300" y="4098025"/>
            <a:ext cx="16079700" cy="12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_____   ___________ raucht ___  ________ Zigaretten</a:t>
            </a:r>
            <a:endParaRPr sz="3600">
              <a:solidFill>
                <a:schemeClr val="dk2"/>
              </a:solidFill>
              <a:latin typeface="Montserrat"/>
              <a:ea typeface="Montserrat"/>
              <a:cs typeface="Montserrat"/>
              <a:sym typeface="Montserrat"/>
            </a:endParaRPr>
          </a:p>
        </p:txBody>
      </p:sp>
      <p:sp>
        <p:nvSpPr>
          <p:cNvPr id="272" name="Google Shape;272;p30"/>
          <p:cNvSpPr txBox="1"/>
          <p:nvPr/>
        </p:nvSpPr>
        <p:spPr>
          <a:xfrm>
            <a:off x="549500" y="5101013"/>
            <a:ext cx="160797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5"/>
                </a:solidFill>
                <a:latin typeface="Montserrat"/>
                <a:ea typeface="Montserrat"/>
                <a:cs typeface="Montserrat"/>
                <a:sym typeface="Montserrat"/>
              </a:rPr>
              <a:t>There  is nothing positive about smoking</a:t>
            </a:r>
            <a:endParaRPr sz="3600">
              <a:solidFill>
                <a:schemeClr val="accent5"/>
              </a:solidFill>
              <a:latin typeface="Montserrat"/>
              <a:ea typeface="Montserrat"/>
              <a:cs typeface="Montserrat"/>
              <a:sym typeface="Montserrat"/>
            </a:endParaRPr>
          </a:p>
        </p:txBody>
      </p:sp>
      <p:sp>
        <p:nvSpPr>
          <p:cNvPr id="273" name="Google Shape;273;p30"/>
          <p:cNvSpPr txBox="1"/>
          <p:nvPr/>
        </p:nvSpPr>
        <p:spPr>
          <a:xfrm>
            <a:off x="441200" y="5968938"/>
            <a:ext cx="15979800" cy="10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5"/>
                </a:solidFill>
                <a:latin typeface="Montserrat"/>
                <a:ea typeface="Montserrat"/>
                <a:cs typeface="Montserrat"/>
                <a:sym typeface="Montserrat"/>
              </a:rPr>
              <a:t>__  ___   _________   ______________      beim Rauchen</a:t>
            </a:r>
            <a:r>
              <a:rPr lang="en-GB" sz="3600">
                <a:latin typeface="Montserrat"/>
                <a:ea typeface="Montserrat"/>
                <a:cs typeface="Montserrat"/>
                <a:sym typeface="Montserrat"/>
              </a:rPr>
              <a:t> </a:t>
            </a:r>
            <a:endParaRPr sz="3600">
              <a:latin typeface="Montserrat"/>
              <a:ea typeface="Montserrat"/>
              <a:cs typeface="Montserrat"/>
              <a:sym typeface="Montserrat"/>
            </a:endParaRPr>
          </a:p>
        </p:txBody>
      </p:sp>
      <p:sp>
        <p:nvSpPr>
          <p:cNvPr id="274" name="Google Shape;274;p30"/>
          <p:cNvSpPr txBox="1"/>
          <p:nvPr/>
        </p:nvSpPr>
        <p:spPr>
          <a:xfrm>
            <a:off x="549500" y="8365275"/>
            <a:ext cx="157053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75" name="Google Shape;275;p30"/>
          <p:cNvSpPr txBox="1"/>
          <p:nvPr/>
        </p:nvSpPr>
        <p:spPr>
          <a:xfrm>
            <a:off x="416450" y="6733000"/>
            <a:ext cx="17086500" cy="10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1"/>
                </a:solidFill>
                <a:latin typeface="Montserrat"/>
                <a:ea typeface="Montserrat"/>
                <a:cs typeface="Montserrat"/>
                <a:sym typeface="Montserrat"/>
              </a:rPr>
              <a:t>__  ___ dangerous to ______ drugs, because it has (brings) many negatives</a:t>
            </a:r>
            <a:endParaRPr sz="3600">
              <a:solidFill>
                <a:schemeClr val="accent1"/>
              </a:solidFill>
              <a:latin typeface="Montserrat"/>
              <a:ea typeface="Montserrat"/>
              <a:cs typeface="Montserrat"/>
              <a:sym typeface="Montserrat"/>
            </a:endParaRPr>
          </a:p>
        </p:txBody>
      </p:sp>
      <p:sp>
        <p:nvSpPr>
          <p:cNvPr id="276" name="Google Shape;276;p30"/>
          <p:cNvSpPr txBox="1"/>
          <p:nvPr/>
        </p:nvSpPr>
        <p:spPr>
          <a:xfrm>
            <a:off x="393200" y="7541975"/>
            <a:ext cx="166605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1"/>
                </a:solidFill>
                <a:latin typeface="Montserrat"/>
                <a:ea typeface="Montserrat"/>
                <a:cs typeface="Montserrat"/>
                <a:sym typeface="Montserrat"/>
              </a:rPr>
              <a:t>Es ist  ___________, Drogen zu ________, denn es bringt _____  ________ mit sich. </a:t>
            </a:r>
            <a:endParaRPr sz="3600">
              <a:solidFill>
                <a:schemeClr val="accent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1"/>
          <p:cNvSpPr txBox="1"/>
          <p:nvPr>
            <p:ph idx="1" type="body"/>
          </p:nvPr>
        </p:nvSpPr>
        <p:spPr>
          <a:xfrm>
            <a:off x="686750" y="1688250"/>
            <a:ext cx="16660500" cy="1022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600">
                <a:solidFill>
                  <a:schemeClr val="accent3"/>
                </a:solidFill>
              </a:rPr>
              <a:t>I ______ ____ give up __________</a:t>
            </a:r>
            <a:endParaRPr sz="3600">
              <a:solidFill>
                <a:schemeClr val="accent3"/>
              </a:solidFill>
            </a:endParaRPr>
          </a:p>
          <a:p>
            <a:pPr indent="0" lvl="0" marL="0" rtl="0" algn="l">
              <a:spcBef>
                <a:spcPts val="2000"/>
              </a:spcBef>
              <a:spcAft>
                <a:spcPts val="0"/>
              </a:spcAft>
              <a:buNone/>
            </a:pPr>
            <a:r>
              <a:t/>
            </a:r>
            <a:endParaRPr sz="4800"/>
          </a:p>
          <a:p>
            <a:pPr indent="0" lvl="0" marL="914400" rtl="0" algn="l">
              <a:spcBef>
                <a:spcPts val="2000"/>
              </a:spcBef>
              <a:spcAft>
                <a:spcPts val="0"/>
              </a:spcAft>
              <a:buNone/>
            </a:pPr>
            <a:r>
              <a:t/>
            </a:r>
            <a:endParaRPr sz="4800"/>
          </a:p>
          <a:p>
            <a:pPr indent="0" lvl="0" marL="0" rtl="0" algn="l">
              <a:spcBef>
                <a:spcPts val="2000"/>
              </a:spcBef>
              <a:spcAft>
                <a:spcPts val="0"/>
              </a:spcAft>
              <a:buNone/>
            </a:pPr>
            <a:r>
              <a:t/>
            </a:r>
            <a:endParaRPr sz="4800"/>
          </a:p>
          <a:p>
            <a:pPr indent="0" lvl="0" marL="0" rtl="0" algn="l">
              <a:spcBef>
                <a:spcPts val="2000"/>
              </a:spcBef>
              <a:spcAft>
                <a:spcPts val="0"/>
              </a:spcAft>
              <a:buNone/>
            </a:pPr>
            <a:r>
              <a:t/>
            </a:r>
            <a:endParaRPr sz="4800"/>
          </a:p>
          <a:p>
            <a:pPr indent="0" lvl="0" marL="0" rtl="0" algn="l">
              <a:spcBef>
                <a:spcPts val="2000"/>
              </a:spcBef>
              <a:spcAft>
                <a:spcPts val="2000"/>
              </a:spcAft>
              <a:buNone/>
            </a:pPr>
            <a:r>
              <a:t/>
            </a:r>
            <a:endParaRPr sz="4800"/>
          </a:p>
        </p:txBody>
      </p:sp>
      <p:sp>
        <p:nvSpPr>
          <p:cNvPr id="282" name="Google Shape;282;p31"/>
          <p:cNvSpPr txBox="1"/>
          <p:nvPr/>
        </p:nvSpPr>
        <p:spPr>
          <a:xfrm>
            <a:off x="1236700" y="422500"/>
            <a:ext cx="12772200" cy="162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sz="6000">
                <a:solidFill>
                  <a:schemeClr val="accent3"/>
                </a:solidFill>
                <a:latin typeface="Montserrat"/>
                <a:ea typeface="Montserrat"/>
                <a:cs typeface="Montserrat"/>
                <a:sym typeface="Montserrat"/>
              </a:rPr>
              <a:t>Tandem Translation</a:t>
            </a:r>
            <a:endParaRPr b="1" sz="6000">
              <a:solidFill>
                <a:schemeClr val="accent3"/>
              </a:solidFill>
              <a:latin typeface="Montserrat"/>
              <a:ea typeface="Montserrat"/>
              <a:cs typeface="Montserrat"/>
              <a:sym typeface="Montserrat"/>
            </a:endParaRPr>
          </a:p>
        </p:txBody>
      </p:sp>
      <p:pic>
        <p:nvPicPr>
          <p:cNvPr id="283" name="Google Shape;283;p31"/>
          <p:cNvPicPr preferRelativeResize="0"/>
          <p:nvPr/>
        </p:nvPicPr>
        <p:blipFill>
          <a:blip r:embed="rId3">
            <a:alphaModFix/>
          </a:blip>
          <a:stretch>
            <a:fillRect/>
          </a:stretch>
        </p:blipFill>
        <p:spPr>
          <a:xfrm>
            <a:off x="15675784" y="238000"/>
            <a:ext cx="2275015" cy="2282000"/>
          </a:xfrm>
          <a:prstGeom prst="rect">
            <a:avLst/>
          </a:prstGeom>
          <a:noFill/>
          <a:ln>
            <a:noFill/>
          </a:ln>
        </p:spPr>
      </p:pic>
      <p:sp>
        <p:nvSpPr>
          <p:cNvPr id="284" name="Google Shape;284;p31"/>
          <p:cNvSpPr txBox="1"/>
          <p:nvPr/>
        </p:nvSpPr>
        <p:spPr>
          <a:xfrm>
            <a:off x="799175" y="3371600"/>
            <a:ext cx="16570800" cy="12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85" name="Google Shape;285;p31"/>
          <p:cNvSpPr txBox="1"/>
          <p:nvPr/>
        </p:nvSpPr>
        <p:spPr>
          <a:xfrm>
            <a:off x="303950" y="2302100"/>
            <a:ext cx="16570800" cy="114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3"/>
                </a:solidFill>
                <a:latin typeface="Montserrat"/>
                <a:ea typeface="Montserrat"/>
                <a:cs typeface="Montserrat"/>
                <a:sym typeface="Montserrat"/>
              </a:rPr>
              <a:t>Ich will  rauchen ______________</a:t>
            </a:r>
            <a:endParaRPr sz="3600">
              <a:solidFill>
                <a:schemeClr val="accent3"/>
              </a:solidFill>
              <a:latin typeface="Montserrat"/>
              <a:ea typeface="Montserrat"/>
              <a:cs typeface="Montserrat"/>
              <a:sym typeface="Montserrat"/>
            </a:endParaRPr>
          </a:p>
        </p:txBody>
      </p:sp>
      <p:sp>
        <p:nvSpPr>
          <p:cNvPr id="286" name="Google Shape;286;p31"/>
          <p:cNvSpPr txBox="1"/>
          <p:nvPr/>
        </p:nvSpPr>
        <p:spPr>
          <a:xfrm>
            <a:off x="412250" y="3320550"/>
            <a:ext cx="16354200" cy="10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My friend (m) ____________ too many _________________</a:t>
            </a:r>
            <a:endParaRPr sz="3600">
              <a:solidFill>
                <a:schemeClr val="dk2"/>
              </a:solidFill>
              <a:latin typeface="Montserrat"/>
              <a:ea typeface="Montserrat"/>
              <a:cs typeface="Montserrat"/>
              <a:sym typeface="Montserrat"/>
            </a:endParaRPr>
          </a:p>
        </p:txBody>
      </p:sp>
      <p:sp>
        <p:nvSpPr>
          <p:cNvPr id="287" name="Google Shape;287;p31"/>
          <p:cNvSpPr txBox="1"/>
          <p:nvPr/>
        </p:nvSpPr>
        <p:spPr>
          <a:xfrm>
            <a:off x="362300" y="4098025"/>
            <a:ext cx="16079700" cy="122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_____   ___________ raucht ___  ________ Zigaretten</a:t>
            </a:r>
            <a:endParaRPr sz="3600">
              <a:solidFill>
                <a:schemeClr val="dk2"/>
              </a:solidFill>
              <a:latin typeface="Montserrat"/>
              <a:ea typeface="Montserrat"/>
              <a:cs typeface="Montserrat"/>
              <a:sym typeface="Montserrat"/>
            </a:endParaRPr>
          </a:p>
        </p:txBody>
      </p:sp>
      <p:sp>
        <p:nvSpPr>
          <p:cNvPr id="288" name="Google Shape;288;p31"/>
          <p:cNvSpPr txBox="1"/>
          <p:nvPr/>
        </p:nvSpPr>
        <p:spPr>
          <a:xfrm>
            <a:off x="549500" y="5101013"/>
            <a:ext cx="160797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5"/>
                </a:solidFill>
                <a:latin typeface="Montserrat"/>
                <a:ea typeface="Montserrat"/>
                <a:cs typeface="Montserrat"/>
                <a:sym typeface="Montserrat"/>
              </a:rPr>
              <a:t>There  is nothing positive about smoking</a:t>
            </a:r>
            <a:endParaRPr sz="3600">
              <a:solidFill>
                <a:schemeClr val="accent5"/>
              </a:solidFill>
              <a:latin typeface="Montserrat"/>
              <a:ea typeface="Montserrat"/>
              <a:cs typeface="Montserrat"/>
              <a:sym typeface="Montserrat"/>
            </a:endParaRPr>
          </a:p>
        </p:txBody>
      </p:sp>
      <p:sp>
        <p:nvSpPr>
          <p:cNvPr id="289" name="Google Shape;289;p31"/>
          <p:cNvSpPr txBox="1"/>
          <p:nvPr/>
        </p:nvSpPr>
        <p:spPr>
          <a:xfrm>
            <a:off x="441200" y="5968938"/>
            <a:ext cx="15979800" cy="10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5"/>
                </a:solidFill>
                <a:latin typeface="Montserrat"/>
                <a:ea typeface="Montserrat"/>
                <a:cs typeface="Montserrat"/>
                <a:sym typeface="Montserrat"/>
              </a:rPr>
              <a:t>__  ___   _________   ______________      beim Rauchen</a:t>
            </a:r>
            <a:r>
              <a:rPr lang="en-GB" sz="3600">
                <a:latin typeface="Montserrat"/>
                <a:ea typeface="Montserrat"/>
                <a:cs typeface="Montserrat"/>
                <a:sym typeface="Montserrat"/>
              </a:rPr>
              <a:t> </a:t>
            </a:r>
            <a:endParaRPr sz="3600">
              <a:latin typeface="Montserrat"/>
              <a:ea typeface="Montserrat"/>
              <a:cs typeface="Montserrat"/>
              <a:sym typeface="Montserrat"/>
            </a:endParaRPr>
          </a:p>
        </p:txBody>
      </p:sp>
      <p:sp>
        <p:nvSpPr>
          <p:cNvPr id="290" name="Google Shape;290;p31"/>
          <p:cNvSpPr txBox="1"/>
          <p:nvPr/>
        </p:nvSpPr>
        <p:spPr>
          <a:xfrm>
            <a:off x="549500" y="8365275"/>
            <a:ext cx="157053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91" name="Google Shape;291;p31"/>
          <p:cNvSpPr txBox="1"/>
          <p:nvPr/>
        </p:nvSpPr>
        <p:spPr>
          <a:xfrm>
            <a:off x="416450" y="6733000"/>
            <a:ext cx="17086500" cy="10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1"/>
                </a:solidFill>
                <a:latin typeface="Montserrat"/>
                <a:ea typeface="Montserrat"/>
                <a:cs typeface="Montserrat"/>
                <a:sym typeface="Montserrat"/>
              </a:rPr>
              <a:t>__  ___ dangerous to take drugs, because it has (brings) many negatives</a:t>
            </a:r>
            <a:endParaRPr sz="3600">
              <a:solidFill>
                <a:schemeClr val="accent1"/>
              </a:solidFill>
              <a:latin typeface="Montserrat"/>
              <a:ea typeface="Montserrat"/>
              <a:cs typeface="Montserrat"/>
              <a:sym typeface="Montserrat"/>
            </a:endParaRPr>
          </a:p>
        </p:txBody>
      </p:sp>
      <p:sp>
        <p:nvSpPr>
          <p:cNvPr id="292" name="Google Shape;292;p31"/>
          <p:cNvSpPr txBox="1"/>
          <p:nvPr/>
        </p:nvSpPr>
        <p:spPr>
          <a:xfrm>
            <a:off x="393200" y="7541975"/>
            <a:ext cx="16660500" cy="8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1"/>
                </a:solidFill>
                <a:latin typeface="Montserrat"/>
                <a:ea typeface="Montserrat"/>
                <a:cs typeface="Montserrat"/>
                <a:sym typeface="Montserrat"/>
              </a:rPr>
              <a:t>Es ist  ___________, Drogen zu ________, denn es bringt _____  ________ mit sich. </a:t>
            </a:r>
            <a:endParaRPr sz="3600">
              <a:solidFill>
                <a:schemeClr val="accent1"/>
              </a:solidFill>
              <a:latin typeface="Montserrat"/>
              <a:ea typeface="Montserrat"/>
              <a:cs typeface="Montserrat"/>
              <a:sym typeface="Montserrat"/>
            </a:endParaRPr>
          </a:p>
        </p:txBody>
      </p:sp>
      <p:sp>
        <p:nvSpPr>
          <p:cNvPr id="293" name="Google Shape;293;p31"/>
          <p:cNvSpPr txBox="1"/>
          <p:nvPr/>
        </p:nvSpPr>
        <p:spPr>
          <a:xfrm>
            <a:off x="1117700" y="1471400"/>
            <a:ext cx="22749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accent3"/>
                </a:solidFill>
                <a:latin typeface="Montserrat"/>
                <a:ea typeface="Montserrat"/>
                <a:cs typeface="Montserrat"/>
                <a:sym typeface="Montserrat"/>
              </a:rPr>
              <a:t>want to</a:t>
            </a:r>
            <a:endParaRPr sz="3600">
              <a:solidFill>
                <a:schemeClr val="accent3"/>
              </a:solidFill>
              <a:latin typeface="Montserrat"/>
              <a:ea typeface="Montserrat"/>
              <a:cs typeface="Montserrat"/>
              <a:sym typeface="Montserrat"/>
            </a:endParaRPr>
          </a:p>
        </p:txBody>
      </p:sp>
      <p:sp>
        <p:nvSpPr>
          <p:cNvPr id="294" name="Google Shape;294;p31"/>
          <p:cNvSpPr txBox="1"/>
          <p:nvPr/>
        </p:nvSpPr>
        <p:spPr>
          <a:xfrm>
            <a:off x="5191025" y="1470200"/>
            <a:ext cx="2646600" cy="425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accent3"/>
                </a:solidFill>
                <a:latin typeface="Montserrat"/>
                <a:ea typeface="Montserrat"/>
                <a:cs typeface="Montserrat"/>
                <a:sym typeface="Montserrat"/>
              </a:rPr>
              <a:t>smoking</a:t>
            </a:r>
            <a:endParaRPr sz="3600">
              <a:solidFill>
                <a:schemeClr val="accent3"/>
              </a:solidFill>
              <a:latin typeface="Montserrat"/>
              <a:ea typeface="Montserrat"/>
              <a:cs typeface="Montserrat"/>
              <a:sym typeface="Montserrat"/>
            </a:endParaRPr>
          </a:p>
        </p:txBody>
      </p:sp>
      <p:sp>
        <p:nvSpPr>
          <p:cNvPr id="295" name="Google Shape;295;p31"/>
          <p:cNvSpPr txBox="1"/>
          <p:nvPr/>
        </p:nvSpPr>
        <p:spPr>
          <a:xfrm>
            <a:off x="4269800" y="2194200"/>
            <a:ext cx="31461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accent3"/>
                </a:solidFill>
                <a:latin typeface="Montserrat"/>
                <a:ea typeface="Montserrat"/>
                <a:cs typeface="Montserrat"/>
                <a:sym typeface="Montserrat"/>
              </a:rPr>
              <a:t>aufgeben</a:t>
            </a:r>
            <a:endParaRPr sz="3600">
              <a:solidFill>
                <a:schemeClr val="accent3"/>
              </a:solidFill>
              <a:latin typeface="Montserrat"/>
              <a:ea typeface="Montserrat"/>
              <a:cs typeface="Montserrat"/>
              <a:sym typeface="Montserrat"/>
            </a:endParaRPr>
          </a:p>
        </p:txBody>
      </p:sp>
      <p:sp>
        <p:nvSpPr>
          <p:cNvPr id="296" name="Google Shape;296;p31"/>
          <p:cNvSpPr txBox="1"/>
          <p:nvPr/>
        </p:nvSpPr>
        <p:spPr>
          <a:xfrm>
            <a:off x="3645575" y="3219200"/>
            <a:ext cx="28965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smokes</a:t>
            </a:r>
            <a:endParaRPr sz="3600">
              <a:solidFill>
                <a:schemeClr val="dk2"/>
              </a:solidFill>
              <a:latin typeface="Montserrat"/>
              <a:ea typeface="Montserrat"/>
              <a:cs typeface="Montserrat"/>
              <a:sym typeface="Montserrat"/>
            </a:endParaRPr>
          </a:p>
        </p:txBody>
      </p:sp>
      <p:sp>
        <p:nvSpPr>
          <p:cNvPr id="297" name="Google Shape;297;p31"/>
          <p:cNvSpPr txBox="1"/>
          <p:nvPr/>
        </p:nvSpPr>
        <p:spPr>
          <a:xfrm>
            <a:off x="9038775" y="3696175"/>
            <a:ext cx="14381700" cy="167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98" name="Google Shape;298;p31"/>
          <p:cNvSpPr txBox="1"/>
          <p:nvPr/>
        </p:nvSpPr>
        <p:spPr>
          <a:xfrm>
            <a:off x="8711600" y="3194225"/>
            <a:ext cx="4394400" cy="5742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600">
                <a:solidFill>
                  <a:schemeClr val="dk2"/>
                </a:solidFill>
                <a:latin typeface="Montserrat"/>
                <a:ea typeface="Montserrat"/>
                <a:cs typeface="Montserrat"/>
                <a:sym typeface="Montserrat"/>
              </a:rPr>
              <a:t>cigarettes</a:t>
            </a:r>
            <a:endParaRPr sz="3600">
              <a:solidFill>
                <a:schemeClr val="dk2"/>
              </a:solidFill>
              <a:latin typeface="Montserrat"/>
              <a:ea typeface="Montserrat"/>
              <a:cs typeface="Montserrat"/>
              <a:sym typeface="Montserrat"/>
            </a:endParaRPr>
          </a:p>
        </p:txBody>
      </p:sp>
      <p:sp>
        <p:nvSpPr>
          <p:cNvPr id="299" name="Google Shape;299;p31"/>
          <p:cNvSpPr txBox="1"/>
          <p:nvPr/>
        </p:nvSpPr>
        <p:spPr>
          <a:xfrm>
            <a:off x="403575" y="4045750"/>
            <a:ext cx="15729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Mein</a:t>
            </a:r>
            <a:endParaRPr sz="3600">
              <a:solidFill>
                <a:schemeClr val="dk2"/>
              </a:solidFill>
              <a:latin typeface="Montserrat"/>
              <a:ea typeface="Montserrat"/>
              <a:cs typeface="Montserrat"/>
              <a:sym typeface="Montserrat"/>
            </a:endParaRPr>
          </a:p>
        </p:txBody>
      </p:sp>
      <p:sp>
        <p:nvSpPr>
          <p:cNvPr id="300" name="Google Shape;300;p31"/>
          <p:cNvSpPr txBox="1"/>
          <p:nvPr/>
        </p:nvSpPr>
        <p:spPr>
          <a:xfrm>
            <a:off x="1897800" y="3968250"/>
            <a:ext cx="24969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Freund</a:t>
            </a:r>
            <a:endParaRPr sz="3600">
              <a:solidFill>
                <a:schemeClr val="dk2"/>
              </a:solidFill>
              <a:latin typeface="Montserrat"/>
              <a:ea typeface="Montserrat"/>
              <a:cs typeface="Montserrat"/>
              <a:sym typeface="Montserrat"/>
            </a:endParaRPr>
          </a:p>
        </p:txBody>
      </p:sp>
      <p:sp>
        <p:nvSpPr>
          <p:cNvPr id="301" name="Google Shape;301;p31"/>
          <p:cNvSpPr txBox="1"/>
          <p:nvPr/>
        </p:nvSpPr>
        <p:spPr>
          <a:xfrm>
            <a:off x="6142425" y="3966950"/>
            <a:ext cx="2896500" cy="574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zu   viele</a:t>
            </a:r>
            <a:endParaRPr sz="3600">
              <a:solidFill>
                <a:schemeClr val="dk2"/>
              </a:solidFill>
              <a:latin typeface="Montserrat"/>
              <a:ea typeface="Montserrat"/>
              <a:cs typeface="Montserrat"/>
              <a:sym typeface="Montserrat"/>
            </a:endParaRPr>
          </a:p>
        </p:txBody>
      </p:sp>
      <p:sp>
        <p:nvSpPr>
          <p:cNvPr id="302" name="Google Shape;302;p31"/>
          <p:cNvSpPr txBox="1"/>
          <p:nvPr/>
        </p:nvSpPr>
        <p:spPr>
          <a:xfrm>
            <a:off x="224900" y="5893400"/>
            <a:ext cx="17727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5"/>
                </a:solidFill>
                <a:latin typeface="Montserrat"/>
                <a:ea typeface="Montserrat"/>
                <a:cs typeface="Montserrat"/>
                <a:sym typeface="Montserrat"/>
              </a:rPr>
              <a:t>Es gibt</a:t>
            </a:r>
            <a:endParaRPr sz="3600">
              <a:solidFill>
                <a:schemeClr val="accent5"/>
              </a:solidFill>
              <a:latin typeface="Montserrat"/>
              <a:ea typeface="Montserrat"/>
              <a:cs typeface="Montserrat"/>
              <a:sym typeface="Montserrat"/>
            </a:endParaRPr>
          </a:p>
        </p:txBody>
      </p:sp>
      <p:sp>
        <p:nvSpPr>
          <p:cNvPr id="303" name="Google Shape;303;p31"/>
          <p:cNvSpPr txBox="1"/>
          <p:nvPr/>
        </p:nvSpPr>
        <p:spPr>
          <a:xfrm>
            <a:off x="2272325" y="5842175"/>
            <a:ext cx="55179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5"/>
                </a:solidFill>
                <a:latin typeface="Montserrat"/>
                <a:ea typeface="Montserrat"/>
                <a:cs typeface="Montserrat"/>
                <a:sym typeface="Montserrat"/>
              </a:rPr>
              <a:t>nichts</a:t>
            </a:r>
            <a:r>
              <a:rPr b="1" lang="en-GB" sz="3600">
                <a:solidFill>
                  <a:schemeClr val="accent5"/>
                </a:solidFill>
                <a:latin typeface="Montserrat"/>
                <a:ea typeface="Montserrat"/>
                <a:cs typeface="Montserrat"/>
                <a:sym typeface="Montserrat"/>
              </a:rPr>
              <a:t>        P</a:t>
            </a:r>
            <a:r>
              <a:rPr lang="en-GB" sz="3600">
                <a:solidFill>
                  <a:schemeClr val="accent5"/>
                </a:solidFill>
                <a:latin typeface="Montserrat"/>
                <a:ea typeface="Montserrat"/>
                <a:cs typeface="Montserrat"/>
                <a:sym typeface="Montserrat"/>
              </a:rPr>
              <a:t>ositiv</a:t>
            </a:r>
            <a:r>
              <a:rPr b="1" lang="en-GB" sz="3600">
                <a:solidFill>
                  <a:schemeClr val="accent5"/>
                </a:solidFill>
                <a:latin typeface="Montserrat"/>
                <a:ea typeface="Montserrat"/>
                <a:cs typeface="Montserrat"/>
                <a:sym typeface="Montserrat"/>
              </a:rPr>
              <a:t>es</a:t>
            </a:r>
            <a:endParaRPr b="1" sz="3600">
              <a:solidFill>
                <a:schemeClr val="accent5"/>
              </a:solidFill>
              <a:latin typeface="Montserrat"/>
              <a:ea typeface="Montserrat"/>
              <a:cs typeface="Montserrat"/>
              <a:sym typeface="Montserrat"/>
            </a:endParaRPr>
          </a:p>
        </p:txBody>
      </p:sp>
      <p:sp>
        <p:nvSpPr>
          <p:cNvPr id="304" name="Google Shape;304;p31"/>
          <p:cNvSpPr txBox="1"/>
          <p:nvPr/>
        </p:nvSpPr>
        <p:spPr>
          <a:xfrm>
            <a:off x="604600" y="6641175"/>
            <a:ext cx="12933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1"/>
                </a:solidFill>
                <a:latin typeface="Montserrat"/>
                <a:ea typeface="Montserrat"/>
                <a:cs typeface="Montserrat"/>
                <a:sym typeface="Montserrat"/>
              </a:rPr>
              <a:t>It   is</a:t>
            </a:r>
            <a:endParaRPr sz="3600">
              <a:solidFill>
                <a:schemeClr val="accent1"/>
              </a:solidFill>
              <a:latin typeface="Montserrat"/>
              <a:ea typeface="Montserrat"/>
              <a:cs typeface="Montserrat"/>
              <a:sym typeface="Montserrat"/>
            </a:endParaRPr>
          </a:p>
        </p:txBody>
      </p:sp>
      <p:sp>
        <p:nvSpPr>
          <p:cNvPr id="305" name="Google Shape;305;p31"/>
          <p:cNvSpPr txBox="1"/>
          <p:nvPr/>
        </p:nvSpPr>
        <p:spPr>
          <a:xfrm>
            <a:off x="1872825" y="7388925"/>
            <a:ext cx="2496900" cy="574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rgbClr val="008237"/>
                </a:solidFill>
                <a:latin typeface="Montserrat"/>
                <a:ea typeface="Montserrat"/>
                <a:cs typeface="Montserrat"/>
                <a:sym typeface="Montserrat"/>
              </a:rPr>
              <a:t>gefährlich</a:t>
            </a:r>
            <a:endParaRPr sz="3600">
              <a:solidFill>
                <a:srgbClr val="008237"/>
              </a:solidFill>
              <a:latin typeface="Montserrat"/>
              <a:ea typeface="Montserrat"/>
              <a:cs typeface="Montserrat"/>
              <a:sym typeface="Montserrat"/>
            </a:endParaRPr>
          </a:p>
        </p:txBody>
      </p:sp>
      <p:sp>
        <p:nvSpPr>
          <p:cNvPr id="306" name="Google Shape;306;p31"/>
          <p:cNvSpPr txBox="1"/>
          <p:nvPr/>
        </p:nvSpPr>
        <p:spPr>
          <a:xfrm>
            <a:off x="6940125" y="7488800"/>
            <a:ext cx="2274900" cy="575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accent1"/>
                </a:solidFill>
                <a:latin typeface="Montserrat"/>
                <a:ea typeface="Montserrat"/>
                <a:cs typeface="Montserrat"/>
                <a:sym typeface="Montserrat"/>
              </a:rPr>
              <a:t>nehmen</a:t>
            </a:r>
            <a:endParaRPr sz="3600">
              <a:solidFill>
                <a:schemeClr val="accent1"/>
              </a:solidFill>
              <a:latin typeface="Montserrat"/>
              <a:ea typeface="Montserrat"/>
              <a:cs typeface="Montserrat"/>
              <a:sym typeface="Montserrat"/>
            </a:endParaRPr>
          </a:p>
        </p:txBody>
      </p:sp>
      <p:sp>
        <p:nvSpPr>
          <p:cNvPr id="307" name="Google Shape;307;p31"/>
          <p:cNvSpPr txBox="1"/>
          <p:nvPr/>
        </p:nvSpPr>
        <p:spPr>
          <a:xfrm>
            <a:off x="12684150" y="7463825"/>
            <a:ext cx="3295800" cy="4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chemeClr val="accent1"/>
                </a:solidFill>
                <a:latin typeface="Montserrat"/>
                <a:ea typeface="Montserrat"/>
                <a:cs typeface="Montserrat"/>
                <a:sym typeface="Montserrat"/>
              </a:rPr>
              <a:t>viel   </a:t>
            </a:r>
            <a:r>
              <a:rPr b="1" lang="en-GB" sz="3200">
                <a:solidFill>
                  <a:schemeClr val="accent1"/>
                </a:solidFill>
                <a:latin typeface="Montserrat"/>
                <a:ea typeface="Montserrat"/>
                <a:cs typeface="Montserrat"/>
                <a:sym typeface="Montserrat"/>
              </a:rPr>
              <a:t>N</a:t>
            </a:r>
            <a:r>
              <a:rPr lang="en-GB" sz="3200">
                <a:solidFill>
                  <a:schemeClr val="accent1"/>
                </a:solidFill>
                <a:latin typeface="Montserrat"/>
                <a:ea typeface="Montserrat"/>
                <a:cs typeface="Montserrat"/>
                <a:sym typeface="Montserrat"/>
              </a:rPr>
              <a:t>egativ</a:t>
            </a:r>
            <a:r>
              <a:rPr b="1" lang="en-GB" sz="3200">
                <a:solidFill>
                  <a:schemeClr val="accent1"/>
                </a:solidFill>
                <a:latin typeface="Montserrat"/>
                <a:ea typeface="Montserrat"/>
                <a:cs typeface="Montserrat"/>
                <a:sym typeface="Montserrat"/>
              </a:rPr>
              <a:t>es</a:t>
            </a:r>
            <a:endParaRPr b="1" sz="3200">
              <a:solidFill>
                <a:schemeClr val="accen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1" name="Shape 311"/>
        <p:cNvGrpSpPr/>
        <p:nvPr/>
      </p:nvGrpSpPr>
      <p:grpSpPr>
        <a:xfrm>
          <a:off x="0" y="0"/>
          <a:ext cx="0" cy="0"/>
          <a:chOff x="0" y="0"/>
          <a:chExt cx="0" cy="0"/>
        </a:xfrm>
      </p:grpSpPr>
      <p:sp>
        <p:nvSpPr>
          <p:cNvPr id="312" name="Google Shape;312;p32"/>
          <p:cNvSpPr txBox="1"/>
          <p:nvPr>
            <p:ph idx="4294967295" type="title"/>
          </p:nvPr>
        </p:nvSpPr>
        <p:spPr>
          <a:xfrm>
            <a:off x="244400" y="549800"/>
            <a:ext cx="16707600" cy="637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5400">
                <a:solidFill>
                  <a:schemeClr val="dk2"/>
                </a:solidFill>
              </a:rPr>
              <a:t>Social problems</a:t>
            </a:r>
            <a:r>
              <a:rPr lang="en-GB" sz="5400">
                <a:solidFill>
                  <a:schemeClr val="dk2"/>
                </a:solidFill>
              </a:rPr>
              <a:t>: </a:t>
            </a:r>
            <a:r>
              <a:rPr lang="en-GB" sz="4000">
                <a:solidFill>
                  <a:schemeClr val="dk2"/>
                </a:solidFill>
              </a:rPr>
              <a:t>Adjectives with etwas, nichts, viel, wenig</a:t>
            </a:r>
            <a:endParaRPr sz="4000">
              <a:solidFill>
                <a:schemeClr val="dk2"/>
              </a:solidFill>
            </a:endParaRPr>
          </a:p>
          <a:p>
            <a:pPr indent="0" lvl="0" marL="0" rtl="0" algn="l">
              <a:spcBef>
                <a:spcPts val="0"/>
              </a:spcBef>
              <a:spcAft>
                <a:spcPts val="0"/>
              </a:spcAft>
              <a:buNone/>
            </a:pPr>
            <a:r>
              <a:t/>
            </a:r>
            <a:endParaRPr sz="2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To use adjectives correctly after etwas, nichts, viel and wenig, we need to ______________     and at the end  ______</a:t>
            </a:r>
            <a:endParaRPr sz="4000" u="sng">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________ means nothing, but _______ means not</a:t>
            </a:r>
            <a:r>
              <a:rPr lang="en-GB" sz="4000">
                <a:solidFill>
                  <a:schemeClr val="dk2"/>
                </a:solidFill>
              </a:rPr>
              <a:t> </a:t>
            </a:r>
            <a:endParaRPr sz="4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 To say ‘something dangerous in German, we say _______</a:t>
            </a:r>
            <a:endParaRPr sz="4000">
              <a:solidFill>
                <a:schemeClr val="dk2"/>
              </a:solidFill>
            </a:endParaRPr>
          </a:p>
          <a:p>
            <a:pPr indent="0" lvl="0" marL="0" rtl="0" algn="l">
              <a:spcBef>
                <a:spcPts val="0"/>
              </a:spcBef>
              <a:spcAft>
                <a:spcPts val="0"/>
              </a:spcAft>
              <a:buNone/>
            </a:pPr>
            <a:r>
              <a:rPr lang="en-GB" sz="4000">
                <a:solidFill>
                  <a:schemeClr val="dk2"/>
                </a:solidFill>
              </a:rPr>
              <a:t>___________</a:t>
            </a:r>
            <a:endParaRPr sz="4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The key words for the key social problems studied today are _________ (to smoke),  Drogen _________ (to take drugs), and  _______ werden, to become addicted,</a:t>
            </a:r>
            <a:endParaRPr sz="4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Three key words for this theme which are (near) cognates are _________________, ______________ and _______________</a:t>
            </a:r>
            <a:endParaRPr sz="4000">
              <a:solidFill>
                <a:schemeClr val="dk2"/>
              </a:solidFill>
            </a:endParaRPr>
          </a:p>
          <a:p>
            <a:pPr indent="0" lvl="0" marL="0" rtl="0" algn="l">
              <a:spcBef>
                <a:spcPts val="0"/>
              </a:spcBef>
              <a:spcAft>
                <a:spcPts val="0"/>
              </a:spcAft>
              <a:buNone/>
            </a:pPr>
            <a:r>
              <a:t/>
            </a:r>
            <a:endParaRPr sz="5400">
              <a:solidFill>
                <a:schemeClr val="dk2"/>
              </a:solidFill>
            </a:endParaRPr>
          </a:p>
          <a:p>
            <a:pPr indent="0" lvl="0" marL="0" rtl="0" algn="l">
              <a:spcBef>
                <a:spcPts val="0"/>
              </a:spcBef>
              <a:spcAft>
                <a:spcPts val="0"/>
              </a:spcAft>
              <a:buNone/>
            </a:pPr>
            <a:r>
              <a:t/>
            </a:r>
            <a:endParaRPr i="1" sz="7000">
              <a:solidFill>
                <a:schemeClr val="dk2"/>
              </a:solidFill>
            </a:endParaRPr>
          </a:p>
          <a:p>
            <a:pPr indent="0" lvl="0" marL="0" rtl="0" algn="l">
              <a:spcBef>
                <a:spcPts val="0"/>
              </a:spcBef>
              <a:spcAft>
                <a:spcPts val="0"/>
              </a:spcAft>
              <a:buNone/>
            </a:pPr>
            <a:r>
              <a:t/>
            </a:r>
            <a:endParaRPr i="1" sz="56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5"/>
          <p:cNvSpPr txBox="1"/>
          <p:nvPr>
            <p:ph idx="4294967295" type="ctrTitle"/>
          </p:nvPr>
        </p:nvSpPr>
        <p:spPr>
          <a:xfrm>
            <a:off x="917950" y="2876300"/>
            <a:ext cx="155364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Social problems affecting young people [1 / 3]</a:t>
            </a:r>
            <a:endParaRPr>
              <a:solidFill>
                <a:srgbClr val="4B3241"/>
              </a:solidFill>
            </a:endParaRPr>
          </a:p>
          <a:p>
            <a:pPr indent="0" lvl="0" marL="457200" marR="0" rtl="0" algn="l">
              <a:lnSpc>
                <a:spcPct val="115000"/>
              </a:lnSpc>
              <a:spcBef>
                <a:spcPts val="0"/>
              </a:spcBef>
              <a:spcAft>
                <a:spcPts val="0"/>
              </a:spcAft>
              <a:buNone/>
            </a:pPr>
            <a:r>
              <a:t/>
            </a:r>
            <a:endParaRPr sz="2800">
              <a:solidFill>
                <a:schemeClr val="dk1"/>
              </a:solidFill>
              <a:latin typeface="Montserrat"/>
              <a:ea typeface="Montserrat"/>
              <a:cs typeface="Montserrat"/>
              <a:sym typeface="Montserrat"/>
            </a:endParaRPr>
          </a:p>
        </p:txBody>
      </p:sp>
      <p:sp>
        <p:nvSpPr>
          <p:cNvPr id="87" name="Google Shape;87;p15"/>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German </a:t>
            </a:r>
            <a:endParaRPr b="1">
              <a:solidFill>
                <a:srgbClr val="4B3241"/>
              </a:solidFill>
            </a:endParaRPr>
          </a:p>
        </p:txBody>
      </p:sp>
      <p:sp>
        <p:nvSpPr>
          <p:cNvPr id="88" name="Google Shape;88;p15"/>
          <p:cNvSpPr txBox="1"/>
          <p:nvPr/>
        </p:nvSpPr>
        <p:spPr>
          <a:xfrm>
            <a:off x="917950" y="5324275"/>
            <a:ext cx="15536400" cy="17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solidFill>
                  <a:srgbClr val="4B3241"/>
                </a:solidFill>
                <a:latin typeface="Montserrat"/>
                <a:ea typeface="Montserrat"/>
                <a:cs typeface="Montserrat"/>
                <a:sym typeface="Montserrat"/>
              </a:rPr>
              <a:t>This lesson covers social issues relating to alcohol, smoking and drugs. If this is a sensitive topic to you, we recommend checking with a trusted adult before starting or doing the lesson with a trusted adult nearb</a:t>
            </a:r>
            <a:r>
              <a:rPr lang="en-GB" sz="3200">
                <a:solidFill>
                  <a:schemeClr val="dk2"/>
                </a:solidFill>
                <a:latin typeface="Montserrat"/>
                <a:ea typeface="Montserrat"/>
                <a:cs typeface="Montserrat"/>
                <a:sym typeface="Montserrat"/>
              </a:rPr>
              <a:t>y.</a:t>
            </a:r>
            <a:endParaRPr sz="3200">
              <a:solidFill>
                <a:schemeClr val="dk2"/>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33"/>
          <p:cNvSpPr txBox="1"/>
          <p:nvPr>
            <p:ph type="title"/>
          </p:nvPr>
        </p:nvSpPr>
        <p:spPr>
          <a:xfrm>
            <a:off x="168200" y="549800"/>
            <a:ext cx="16896000" cy="6379200"/>
          </a:xfrm>
          <a:prstGeom prst="rect">
            <a:avLst/>
          </a:prstGeom>
          <a:solidFill>
            <a:schemeClr val="lt1"/>
          </a:solidFill>
          <a:ln cap="flat" cmpd="sng" w="19050">
            <a:solidFill>
              <a:schemeClr val="lt1"/>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rPr lang="en-GB" sz="5400">
                <a:solidFill>
                  <a:schemeClr val="dk2"/>
                </a:solidFill>
              </a:rPr>
              <a:t>Social problems: </a:t>
            </a:r>
            <a:r>
              <a:rPr lang="en-GB" sz="4000">
                <a:solidFill>
                  <a:schemeClr val="dk2"/>
                </a:solidFill>
              </a:rPr>
              <a:t>Adjectives with etwas, nichts, viel, wenig</a:t>
            </a:r>
            <a:endParaRPr sz="4000">
              <a:solidFill>
                <a:schemeClr val="dk2"/>
              </a:solidFill>
            </a:endParaRPr>
          </a:p>
          <a:p>
            <a:pPr indent="0" lvl="0" marL="0" rtl="0" algn="l">
              <a:spcBef>
                <a:spcPts val="0"/>
              </a:spcBef>
              <a:spcAft>
                <a:spcPts val="0"/>
              </a:spcAft>
              <a:buNone/>
            </a:pPr>
            <a:r>
              <a:t/>
            </a:r>
            <a:endParaRPr sz="2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To use adjectives correctly after etwas, nichts, viel and wenig, we need to ______________             and at the end _____ _</a:t>
            </a:r>
            <a:endParaRPr sz="4000" u="sng">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________ means nothing, but _______ means not </a:t>
            </a:r>
            <a:endParaRPr sz="4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 To say ‘something dangerous in German, we say </a:t>
            </a:r>
            <a:endParaRPr sz="4000">
              <a:solidFill>
                <a:schemeClr val="dk2"/>
              </a:solidFill>
            </a:endParaRPr>
          </a:p>
          <a:p>
            <a:pPr indent="0" lvl="0" marL="0" rtl="0" algn="l">
              <a:spcBef>
                <a:spcPts val="0"/>
              </a:spcBef>
              <a:spcAft>
                <a:spcPts val="0"/>
              </a:spcAft>
              <a:buNone/>
            </a:pPr>
            <a:r>
              <a:rPr lang="en-GB" sz="4000">
                <a:solidFill>
                  <a:schemeClr val="dk2"/>
                </a:solidFill>
              </a:rPr>
              <a:t>___________</a:t>
            </a:r>
            <a:endParaRPr sz="4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The key words for the key social problems studied today are _________ (to smoke), Drogen _________   (to take drugs), and  _______  werden, to become addicted.</a:t>
            </a:r>
            <a:endParaRPr sz="4000">
              <a:solidFill>
                <a:schemeClr val="dk2"/>
              </a:solidFill>
            </a:endParaRPr>
          </a:p>
          <a:p>
            <a:pPr indent="-711200" lvl="0" marL="914400" rtl="0" algn="l">
              <a:spcBef>
                <a:spcPts val="0"/>
              </a:spcBef>
              <a:spcAft>
                <a:spcPts val="0"/>
              </a:spcAft>
              <a:buClr>
                <a:schemeClr val="dk2"/>
              </a:buClr>
              <a:buSzPts val="4000"/>
              <a:buAutoNum type="arabicPeriod"/>
            </a:pPr>
            <a:r>
              <a:rPr lang="en-GB" sz="4000">
                <a:solidFill>
                  <a:schemeClr val="dk2"/>
                </a:solidFill>
              </a:rPr>
              <a:t>Three key words for this theme which are (near) cognates are ____________,  ______________ and _______________</a:t>
            </a:r>
            <a:endParaRPr sz="4000">
              <a:solidFill>
                <a:schemeClr val="dk2"/>
              </a:solidFill>
            </a:endParaRPr>
          </a:p>
          <a:p>
            <a:pPr indent="0" lvl="0" marL="0" rtl="0" algn="l">
              <a:spcBef>
                <a:spcPts val="0"/>
              </a:spcBef>
              <a:spcAft>
                <a:spcPts val="0"/>
              </a:spcAft>
              <a:buNone/>
            </a:pPr>
            <a:r>
              <a:t/>
            </a:r>
            <a:endParaRPr sz="5400">
              <a:solidFill>
                <a:schemeClr val="dk2"/>
              </a:solidFill>
            </a:endParaRPr>
          </a:p>
          <a:p>
            <a:pPr indent="0" lvl="0" marL="0" rtl="0" algn="l">
              <a:spcBef>
                <a:spcPts val="0"/>
              </a:spcBef>
              <a:spcAft>
                <a:spcPts val="0"/>
              </a:spcAft>
              <a:buNone/>
            </a:pPr>
            <a:r>
              <a:t/>
            </a:r>
            <a:endParaRPr i="1" sz="7000">
              <a:solidFill>
                <a:schemeClr val="dk2"/>
              </a:solidFill>
            </a:endParaRPr>
          </a:p>
          <a:p>
            <a:pPr indent="0" lvl="0" marL="0" rtl="0" algn="l">
              <a:spcBef>
                <a:spcPts val="0"/>
              </a:spcBef>
              <a:spcAft>
                <a:spcPts val="0"/>
              </a:spcAft>
              <a:buNone/>
            </a:pPr>
            <a:r>
              <a:t/>
            </a:r>
            <a:endParaRPr i="1" sz="5600">
              <a:solidFill>
                <a:schemeClr val="dk2"/>
              </a:solidFill>
            </a:endParaRPr>
          </a:p>
        </p:txBody>
      </p:sp>
      <p:sp>
        <p:nvSpPr>
          <p:cNvPr id="318" name="Google Shape;318;p33"/>
          <p:cNvSpPr txBox="1"/>
          <p:nvPr/>
        </p:nvSpPr>
        <p:spPr>
          <a:xfrm>
            <a:off x="6041250" y="2420200"/>
            <a:ext cx="52800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start with a capital letter</a:t>
            </a:r>
            <a:endParaRPr b="1" sz="3000">
              <a:solidFill>
                <a:schemeClr val="accent3"/>
              </a:solidFill>
              <a:highlight>
                <a:schemeClr val="lt1"/>
              </a:highlight>
              <a:latin typeface="Montserrat"/>
              <a:ea typeface="Montserrat"/>
              <a:cs typeface="Montserrat"/>
              <a:sym typeface="Montserrat"/>
            </a:endParaRPr>
          </a:p>
        </p:txBody>
      </p:sp>
      <p:sp>
        <p:nvSpPr>
          <p:cNvPr id="319" name="Google Shape;319;p33"/>
          <p:cNvSpPr txBox="1"/>
          <p:nvPr/>
        </p:nvSpPr>
        <p:spPr>
          <a:xfrm>
            <a:off x="15372675" y="2547700"/>
            <a:ext cx="18228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add ’es’</a:t>
            </a:r>
            <a:endParaRPr b="1" sz="3000">
              <a:solidFill>
                <a:schemeClr val="accent3"/>
              </a:solidFill>
              <a:highlight>
                <a:schemeClr val="lt1"/>
              </a:highlight>
              <a:latin typeface="Montserrat"/>
              <a:ea typeface="Montserrat"/>
              <a:cs typeface="Montserrat"/>
              <a:sym typeface="Montserrat"/>
            </a:endParaRPr>
          </a:p>
        </p:txBody>
      </p:sp>
      <p:sp>
        <p:nvSpPr>
          <p:cNvPr id="320" name="Google Shape;320;p33"/>
          <p:cNvSpPr txBox="1"/>
          <p:nvPr/>
        </p:nvSpPr>
        <p:spPr>
          <a:xfrm>
            <a:off x="1128175" y="3273050"/>
            <a:ext cx="20556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Nichts</a:t>
            </a:r>
            <a:endParaRPr b="1" sz="3000">
              <a:solidFill>
                <a:schemeClr val="accent3"/>
              </a:solidFill>
              <a:highlight>
                <a:schemeClr val="lt1"/>
              </a:highlight>
              <a:latin typeface="Montserrat"/>
              <a:ea typeface="Montserrat"/>
              <a:cs typeface="Montserrat"/>
              <a:sym typeface="Montserrat"/>
            </a:endParaRPr>
          </a:p>
        </p:txBody>
      </p:sp>
      <p:sp>
        <p:nvSpPr>
          <p:cNvPr id="321" name="Google Shape;321;p33"/>
          <p:cNvSpPr txBox="1"/>
          <p:nvPr/>
        </p:nvSpPr>
        <p:spPr>
          <a:xfrm>
            <a:off x="8588050" y="3273050"/>
            <a:ext cx="18228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nicht</a:t>
            </a:r>
            <a:endParaRPr b="1" sz="3000">
              <a:solidFill>
                <a:schemeClr val="accent3"/>
              </a:solidFill>
              <a:highlight>
                <a:schemeClr val="lt1"/>
              </a:highlight>
              <a:latin typeface="Montserrat"/>
              <a:ea typeface="Montserrat"/>
              <a:cs typeface="Montserrat"/>
              <a:sym typeface="Montserrat"/>
            </a:endParaRPr>
          </a:p>
        </p:txBody>
      </p:sp>
      <p:sp>
        <p:nvSpPr>
          <p:cNvPr id="322" name="Google Shape;322;p33"/>
          <p:cNvSpPr txBox="1"/>
          <p:nvPr/>
        </p:nvSpPr>
        <p:spPr>
          <a:xfrm>
            <a:off x="217150" y="4595050"/>
            <a:ext cx="45405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   etwas Gefährliches</a:t>
            </a:r>
            <a:endParaRPr b="1" sz="3000">
              <a:solidFill>
                <a:schemeClr val="accent3"/>
              </a:solidFill>
              <a:highlight>
                <a:schemeClr val="lt1"/>
              </a:highlight>
              <a:latin typeface="Montserrat"/>
              <a:ea typeface="Montserrat"/>
              <a:cs typeface="Montserrat"/>
              <a:sym typeface="Montserrat"/>
            </a:endParaRPr>
          </a:p>
        </p:txBody>
      </p:sp>
      <p:sp>
        <p:nvSpPr>
          <p:cNvPr id="323" name="Google Shape;323;p33"/>
          <p:cNvSpPr txBox="1"/>
          <p:nvPr/>
        </p:nvSpPr>
        <p:spPr>
          <a:xfrm>
            <a:off x="750550" y="6095750"/>
            <a:ext cx="27333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rauchen</a:t>
            </a:r>
            <a:endParaRPr b="1" sz="3000">
              <a:solidFill>
                <a:schemeClr val="accent3"/>
              </a:solidFill>
              <a:highlight>
                <a:schemeClr val="lt1"/>
              </a:highlight>
              <a:latin typeface="Montserrat"/>
              <a:ea typeface="Montserrat"/>
              <a:cs typeface="Montserrat"/>
              <a:sym typeface="Montserrat"/>
            </a:endParaRPr>
          </a:p>
        </p:txBody>
      </p:sp>
      <p:sp>
        <p:nvSpPr>
          <p:cNvPr id="324" name="Google Shape;324;p33"/>
          <p:cNvSpPr txBox="1"/>
          <p:nvPr/>
        </p:nvSpPr>
        <p:spPr>
          <a:xfrm>
            <a:off x="8664250" y="6095750"/>
            <a:ext cx="26571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nehmen</a:t>
            </a:r>
            <a:endParaRPr b="1" sz="3000">
              <a:solidFill>
                <a:schemeClr val="accent3"/>
              </a:solidFill>
              <a:highlight>
                <a:schemeClr val="lt1"/>
              </a:highlight>
              <a:latin typeface="Montserrat"/>
              <a:ea typeface="Montserrat"/>
              <a:cs typeface="Montserrat"/>
              <a:sym typeface="Montserrat"/>
            </a:endParaRPr>
          </a:p>
        </p:txBody>
      </p:sp>
      <p:sp>
        <p:nvSpPr>
          <p:cNvPr id="325" name="Google Shape;325;p33"/>
          <p:cNvSpPr txBox="1"/>
          <p:nvPr/>
        </p:nvSpPr>
        <p:spPr>
          <a:xfrm>
            <a:off x="674350" y="6814100"/>
            <a:ext cx="23970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süchtig</a:t>
            </a:r>
            <a:endParaRPr b="1" sz="3000">
              <a:solidFill>
                <a:schemeClr val="accent3"/>
              </a:solidFill>
              <a:highlight>
                <a:schemeClr val="lt1"/>
              </a:highlight>
              <a:latin typeface="Montserrat"/>
              <a:ea typeface="Montserrat"/>
              <a:cs typeface="Montserrat"/>
              <a:sym typeface="Montserrat"/>
            </a:endParaRPr>
          </a:p>
        </p:txBody>
      </p:sp>
      <p:sp>
        <p:nvSpPr>
          <p:cNvPr id="326" name="Google Shape;326;p33"/>
          <p:cNvSpPr txBox="1"/>
          <p:nvPr/>
        </p:nvSpPr>
        <p:spPr>
          <a:xfrm>
            <a:off x="2122500" y="8166825"/>
            <a:ext cx="30711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Zigaretten</a:t>
            </a:r>
            <a:endParaRPr b="1" sz="3000">
              <a:solidFill>
                <a:schemeClr val="accent3"/>
              </a:solidFill>
              <a:highlight>
                <a:schemeClr val="lt1"/>
              </a:highlight>
              <a:latin typeface="Montserrat"/>
              <a:ea typeface="Montserrat"/>
              <a:cs typeface="Montserrat"/>
              <a:sym typeface="Montserrat"/>
            </a:endParaRPr>
          </a:p>
        </p:txBody>
      </p:sp>
      <p:sp>
        <p:nvSpPr>
          <p:cNvPr id="327" name="Google Shape;327;p33"/>
          <p:cNvSpPr txBox="1"/>
          <p:nvPr/>
        </p:nvSpPr>
        <p:spPr>
          <a:xfrm>
            <a:off x="5421750" y="8210475"/>
            <a:ext cx="36768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Alkohol</a:t>
            </a:r>
            <a:endParaRPr b="1" sz="3000">
              <a:solidFill>
                <a:schemeClr val="accent3"/>
              </a:solidFill>
              <a:highlight>
                <a:schemeClr val="lt1"/>
              </a:highlight>
              <a:latin typeface="Montserrat"/>
              <a:ea typeface="Montserrat"/>
              <a:cs typeface="Montserrat"/>
              <a:sym typeface="Montserrat"/>
            </a:endParaRPr>
          </a:p>
        </p:txBody>
      </p:sp>
      <p:sp>
        <p:nvSpPr>
          <p:cNvPr id="328" name="Google Shape;328;p33"/>
          <p:cNvSpPr txBox="1"/>
          <p:nvPr/>
        </p:nvSpPr>
        <p:spPr>
          <a:xfrm>
            <a:off x="10377450" y="8216775"/>
            <a:ext cx="3767100" cy="549300"/>
          </a:xfrm>
          <a:prstGeom prst="rect">
            <a:avLst/>
          </a:prstGeom>
          <a:solidFill>
            <a:schemeClr val="lt1"/>
          </a:solid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  Drogen</a:t>
            </a:r>
            <a:endParaRPr b="1" sz="3000">
              <a:solidFill>
                <a:schemeClr val="accent3"/>
              </a:solidFill>
              <a:highlight>
                <a:schemeClr val="lt1"/>
              </a:highlight>
              <a:latin typeface="Montserrat"/>
              <a:ea typeface="Montserrat"/>
              <a:cs typeface="Montserrat"/>
              <a:sym typeface="Montserrat"/>
            </a:endParaRPr>
          </a:p>
        </p:txBody>
      </p:sp>
      <p:sp>
        <p:nvSpPr>
          <p:cNvPr id="329" name="Google Shape;329;p33"/>
          <p:cNvSpPr txBox="1"/>
          <p:nvPr/>
        </p:nvSpPr>
        <p:spPr>
          <a:xfrm>
            <a:off x="15282563" y="2547700"/>
            <a:ext cx="18228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add ’es’</a:t>
            </a:r>
            <a:endParaRPr b="1" sz="3000">
              <a:solidFill>
                <a:schemeClr val="accent3"/>
              </a:solidFill>
              <a:highlight>
                <a:schemeClr val="lt1"/>
              </a:highlight>
              <a:latin typeface="Montserrat"/>
              <a:ea typeface="Montserrat"/>
              <a:cs typeface="Montserrat"/>
              <a:sym typeface="Montserrat"/>
            </a:endParaRPr>
          </a:p>
        </p:txBody>
      </p:sp>
      <p:sp>
        <p:nvSpPr>
          <p:cNvPr id="330" name="Google Shape;330;p33"/>
          <p:cNvSpPr txBox="1"/>
          <p:nvPr/>
        </p:nvSpPr>
        <p:spPr>
          <a:xfrm>
            <a:off x="1038063" y="3273050"/>
            <a:ext cx="20556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Nichts</a:t>
            </a:r>
            <a:endParaRPr b="1" sz="3000">
              <a:solidFill>
                <a:schemeClr val="accent3"/>
              </a:solidFill>
              <a:highlight>
                <a:schemeClr val="lt1"/>
              </a:highlight>
              <a:latin typeface="Montserrat"/>
              <a:ea typeface="Montserrat"/>
              <a:cs typeface="Montserrat"/>
              <a:sym typeface="Montserrat"/>
            </a:endParaRPr>
          </a:p>
        </p:txBody>
      </p:sp>
      <p:sp>
        <p:nvSpPr>
          <p:cNvPr id="331" name="Google Shape;331;p33"/>
          <p:cNvSpPr txBox="1"/>
          <p:nvPr/>
        </p:nvSpPr>
        <p:spPr>
          <a:xfrm>
            <a:off x="8497938" y="3273050"/>
            <a:ext cx="18228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nicht</a:t>
            </a:r>
            <a:endParaRPr b="1" sz="3000">
              <a:solidFill>
                <a:schemeClr val="accent3"/>
              </a:solidFill>
              <a:highlight>
                <a:schemeClr val="lt1"/>
              </a:highlight>
              <a:latin typeface="Montserrat"/>
              <a:ea typeface="Montserrat"/>
              <a:cs typeface="Montserrat"/>
              <a:sym typeface="Montserrat"/>
            </a:endParaRPr>
          </a:p>
        </p:txBody>
      </p:sp>
      <p:sp>
        <p:nvSpPr>
          <p:cNvPr id="332" name="Google Shape;332;p33"/>
          <p:cNvSpPr txBox="1"/>
          <p:nvPr/>
        </p:nvSpPr>
        <p:spPr>
          <a:xfrm>
            <a:off x="127038" y="4671250"/>
            <a:ext cx="45405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   etwas Gefährliches</a:t>
            </a:r>
            <a:endParaRPr b="1" sz="3000">
              <a:solidFill>
                <a:schemeClr val="accent3"/>
              </a:solidFill>
              <a:highlight>
                <a:schemeClr val="lt1"/>
              </a:highlight>
              <a:latin typeface="Montserrat"/>
              <a:ea typeface="Montserrat"/>
              <a:cs typeface="Montserrat"/>
              <a:sym typeface="Montserrat"/>
            </a:endParaRPr>
          </a:p>
        </p:txBody>
      </p:sp>
      <p:sp>
        <p:nvSpPr>
          <p:cNvPr id="333" name="Google Shape;333;p33"/>
          <p:cNvSpPr txBox="1"/>
          <p:nvPr/>
        </p:nvSpPr>
        <p:spPr>
          <a:xfrm>
            <a:off x="660438" y="6095750"/>
            <a:ext cx="27333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rauchen</a:t>
            </a:r>
            <a:endParaRPr b="1" sz="3000">
              <a:solidFill>
                <a:schemeClr val="accent3"/>
              </a:solidFill>
              <a:highlight>
                <a:schemeClr val="lt1"/>
              </a:highlight>
              <a:latin typeface="Montserrat"/>
              <a:ea typeface="Montserrat"/>
              <a:cs typeface="Montserrat"/>
              <a:sym typeface="Montserrat"/>
            </a:endParaRPr>
          </a:p>
        </p:txBody>
      </p:sp>
      <p:sp>
        <p:nvSpPr>
          <p:cNvPr id="334" name="Google Shape;334;p33"/>
          <p:cNvSpPr txBox="1"/>
          <p:nvPr/>
        </p:nvSpPr>
        <p:spPr>
          <a:xfrm>
            <a:off x="8574138" y="6095750"/>
            <a:ext cx="26571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nehmen</a:t>
            </a:r>
            <a:endParaRPr b="1" sz="3000">
              <a:solidFill>
                <a:schemeClr val="accent3"/>
              </a:solidFill>
              <a:highlight>
                <a:schemeClr val="lt1"/>
              </a:highlight>
              <a:latin typeface="Montserrat"/>
              <a:ea typeface="Montserrat"/>
              <a:cs typeface="Montserrat"/>
              <a:sym typeface="Montserrat"/>
            </a:endParaRPr>
          </a:p>
        </p:txBody>
      </p:sp>
      <p:sp>
        <p:nvSpPr>
          <p:cNvPr id="335" name="Google Shape;335;p33"/>
          <p:cNvSpPr txBox="1"/>
          <p:nvPr/>
        </p:nvSpPr>
        <p:spPr>
          <a:xfrm>
            <a:off x="584238" y="6814100"/>
            <a:ext cx="23970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süchtig</a:t>
            </a:r>
            <a:endParaRPr b="1" sz="3000">
              <a:solidFill>
                <a:schemeClr val="accent3"/>
              </a:solidFill>
              <a:highlight>
                <a:schemeClr val="lt1"/>
              </a:highlight>
              <a:latin typeface="Montserrat"/>
              <a:ea typeface="Montserrat"/>
              <a:cs typeface="Montserrat"/>
              <a:sym typeface="Montserrat"/>
            </a:endParaRPr>
          </a:p>
        </p:txBody>
      </p:sp>
      <p:sp>
        <p:nvSpPr>
          <p:cNvPr id="336" name="Google Shape;336;p33"/>
          <p:cNvSpPr txBox="1"/>
          <p:nvPr/>
        </p:nvSpPr>
        <p:spPr>
          <a:xfrm>
            <a:off x="10287338" y="8216775"/>
            <a:ext cx="3767100" cy="549300"/>
          </a:xfrm>
          <a:prstGeom prst="rect">
            <a:avLst/>
          </a:prstGeom>
          <a:solidFill>
            <a:schemeClr val="lt1"/>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chemeClr val="accent3"/>
                </a:solidFill>
                <a:highlight>
                  <a:schemeClr val="lt1"/>
                </a:highlight>
                <a:latin typeface="Montserrat"/>
                <a:ea typeface="Montserrat"/>
                <a:cs typeface="Montserrat"/>
                <a:sym typeface="Montserrat"/>
              </a:rPr>
              <a:t>  Drogen</a:t>
            </a:r>
            <a:endParaRPr b="1" sz="3000">
              <a:solidFill>
                <a:schemeClr val="accent3"/>
              </a:solidFill>
              <a:highlight>
                <a:schemeClr val="lt1"/>
              </a:highlight>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10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gtEl>
                                        <p:attrNameLst>
                                          <p:attrName>style.visibility</p:attrName>
                                        </p:attrNameLst>
                                      </p:cBhvr>
                                      <p:to>
                                        <p:strVal val="visible"/>
                                      </p:to>
                                    </p:set>
                                    <p:animEffect filter="fade" transition="in">
                                      <p:cBhvr>
                                        <p:cTn dur="1000"/>
                                        <p:tgtEl>
                                          <p:spTgt spid="3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6"/>
          <p:cNvSpPr txBox="1"/>
          <p:nvPr/>
        </p:nvSpPr>
        <p:spPr>
          <a:xfrm>
            <a:off x="7684050" y="2499525"/>
            <a:ext cx="31719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[ü]</a:t>
            </a:r>
            <a:endParaRPr b="1" sz="10000">
              <a:solidFill>
                <a:schemeClr val="accent5"/>
              </a:solidFill>
              <a:latin typeface="Montserrat"/>
              <a:ea typeface="Montserrat"/>
              <a:cs typeface="Montserrat"/>
              <a:sym typeface="Montserrat"/>
            </a:endParaRPr>
          </a:p>
        </p:txBody>
      </p:sp>
      <p:sp>
        <p:nvSpPr>
          <p:cNvPr id="94" name="Google Shape;94;p16"/>
          <p:cNvSpPr/>
          <p:nvPr/>
        </p:nvSpPr>
        <p:spPr>
          <a:xfrm>
            <a:off x="12145850" y="5119000"/>
            <a:ext cx="50820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lang="en-GB" sz="6000">
                <a:solidFill>
                  <a:schemeClr val="accent5"/>
                </a:solidFill>
                <a:latin typeface="Century Gothic"/>
                <a:ea typeface="Century Gothic"/>
                <a:cs typeface="Century Gothic"/>
                <a:sym typeface="Century Gothic"/>
              </a:rPr>
              <a:t>ü</a:t>
            </a:r>
            <a:r>
              <a:rPr lang="en-GB" sz="6000">
                <a:solidFill>
                  <a:schemeClr val="dk2"/>
                </a:solidFill>
                <a:latin typeface="Century Gothic"/>
                <a:ea typeface="Century Gothic"/>
                <a:cs typeface="Century Gothic"/>
                <a:sym typeface="Century Gothic"/>
              </a:rPr>
              <a:t>ber</a:t>
            </a:r>
            <a:endParaRPr b="0" i="0" sz="6000" u="none" cap="none" strike="noStrike">
              <a:solidFill>
                <a:schemeClr val="dk2"/>
              </a:solidFill>
              <a:latin typeface="Twentieth Century"/>
              <a:ea typeface="Twentieth Century"/>
              <a:cs typeface="Twentieth Century"/>
              <a:sym typeface="Twentieth Century"/>
            </a:endParaRPr>
          </a:p>
        </p:txBody>
      </p:sp>
      <p:sp>
        <p:nvSpPr>
          <p:cNvPr id="95" name="Google Shape;95;p16"/>
          <p:cNvSpPr txBox="1"/>
          <p:nvPr/>
        </p:nvSpPr>
        <p:spPr>
          <a:xfrm>
            <a:off x="13944600" y="762000"/>
            <a:ext cx="3617100" cy="1525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6000">
                <a:solidFill>
                  <a:schemeClr val="dk2"/>
                </a:solidFill>
                <a:latin typeface="Century Gothic"/>
                <a:ea typeface="Century Gothic"/>
                <a:cs typeface="Century Gothic"/>
                <a:sym typeface="Century Gothic"/>
              </a:rPr>
              <a:t>gr</a:t>
            </a:r>
            <a:r>
              <a:rPr lang="en-GB" sz="6000">
                <a:solidFill>
                  <a:schemeClr val="accent5"/>
                </a:solidFill>
                <a:latin typeface="Century Gothic"/>
                <a:ea typeface="Century Gothic"/>
                <a:cs typeface="Century Gothic"/>
                <a:sym typeface="Century Gothic"/>
              </a:rPr>
              <a:t>ü</a:t>
            </a:r>
            <a:r>
              <a:rPr lang="en-GB" sz="6000">
                <a:solidFill>
                  <a:schemeClr val="dk2"/>
                </a:solidFill>
                <a:latin typeface="Century Gothic"/>
                <a:ea typeface="Century Gothic"/>
                <a:cs typeface="Century Gothic"/>
                <a:sym typeface="Century Gothic"/>
              </a:rPr>
              <a:t>n</a:t>
            </a:r>
            <a:endParaRPr sz="6000">
              <a:solidFill>
                <a:schemeClr val="dk2"/>
              </a:solidFill>
              <a:latin typeface="Century Gothic"/>
              <a:ea typeface="Century Gothic"/>
              <a:cs typeface="Century Gothic"/>
              <a:sym typeface="Century Gothic"/>
            </a:endParaRPr>
          </a:p>
        </p:txBody>
      </p:sp>
      <p:sp>
        <p:nvSpPr>
          <p:cNvPr id="96" name="Google Shape;96;p16"/>
          <p:cNvSpPr txBox="1"/>
          <p:nvPr/>
        </p:nvSpPr>
        <p:spPr>
          <a:xfrm>
            <a:off x="5410200" y="7011100"/>
            <a:ext cx="6096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8000">
                <a:solidFill>
                  <a:schemeClr val="dk2"/>
                </a:solidFill>
                <a:latin typeface="Montserrat"/>
                <a:ea typeface="Montserrat"/>
                <a:cs typeface="Montserrat"/>
                <a:sym typeface="Montserrat"/>
              </a:rPr>
              <a:t>     T</a:t>
            </a:r>
            <a:r>
              <a:rPr lang="en-GB" sz="8000">
                <a:solidFill>
                  <a:schemeClr val="accent5"/>
                </a:solidFill>
                <a:latin typeface="Montserrat"/>
                <a:ea typeface="Montserrat"/>
                <a:cs typeface="Montserrat"/>
                <a:sym typeface="Montserrat"/>
              </a:rPr>
              <a:t>ü</a:t>
            </a:r>
            <a:r>
              <a:rPr lang="en-GB" sz="8000">
                <a:solidFill>
                  <a:schemeClr val="dk2"/>
                </a:solidFill>
                <a:latin typeface="Montserrat"/>
                <a:ea typeface="Montserrat"/>
                <a:cs typeface="Montserrat"/>
                <a:sym typeface="Montserrat"/>
              </a:rPr>
              <a:t>r</a:t>
            </a:r>
            <a:endParaRPr sz="8000">
              <a:solidFill>
                <a:schemeClr val="dk2"/>
              </a:solidFill>
              <a:latin typeface="Montserrat"/>
              <a:ea typeface="Montserrat"/>
              <a:cs typeface="Montserrat"/>
              <a:sym typeface="Montserrat"/>
            </a:endParaRPr>
          </a:p>
        </p:txBody>
      </p:sp>
      <p:sp>
        <p:nvSpPr>
          <p:cNvPr id="97" name="Google Shape;97;p16"/>
          <p:cNvSpPr txBox="1"/>
          <p:nvPr/>
        </p:nvSpPr>
        <p:spPr>
          <a:xfrm>
            <a:off x="1547825" y="762900"/>
            <a:ext cx="3000000" cy="152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f</a:t>
            </a:r>
            <a:r>
              <a:rPr lang="en-GB" sz="5400">
                <a:solidFill>
                  <a:schemeClr val="accent5"/>
                </a:solidFill>
                <a:highlight>
                  <a:srgbClr val="FFFFFF"/>
                </a:highlight>
                <a:latin typeface="Montserrat"/>
                <a:ea typeface="Montserrat"/>
                <a:cs typeface="Montserrat"/>
                <a:sym typeface="Montserrat"/>
              </a:rPr>
              <a:t>ü</a:t>
            </a:r>
            <a:r>
              <a:rPr lang="en-GB" sz="5400">
                <a:solidFill>
                  <a:schemeClr val="dk2"/>
                </a:solidFill>
                <a:latin typeface="Montserrat"/>
                <a:ea typeface="Montserrat"/>
                <a:cs typeface="Montserrat"/>
                <a:sym typeface="Montserrat"/>
              </a:rPr>
              <a:t>hlen</a:t>
            </a:r>
            <a:endParaRPr sz="5400">
              <a:solidFill>
                <a:schemeClr val="dk2"/>
              </a:solidFill>
              <a:latin typeface="Montserrat"/>
              <a:ea typeface="Montserrat"/>
              <a:cs typeface="Montserrat"/>
              <a:sym typeface="Montserrat"/>
            </a:endParaRPr>
          </a:p>
        </p:txBody>
      </p:sp>
      <p:sp>
        <p:nvSpPr>
          <p:cNvPr id="98" name="Google Shape;98;p16"/>
          <p:cNvSpPr txBox="1"/>
          <p:nvPr/>
        </p:nvSpPr>
        <p:spPr>
          <a:xfrm>
            <a:off x="990600" y="5181600"/>
            <a:ext cx="3000000" cy="1600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6000">
                <a:solidFill>
                  <a:schemeClr val="dk2"/>
                </a:solidFill>
                <a:latin typeface="Montserrat"/>
                <a:ea typeface="Montserrat"/>
                <a:cs typeface="Montserrat"/>
                <a:sym typeface="Montserrat"/>
              </a:rPr>
              <a:t>K</a:t>
            </a:r>
            <a:r>
              <a:rPr lang="en-GB" sz="6000">
                <a:solidFill>
                  <a:schemeClr val="accent5"/>
                </a:solidFill>
                <a:latin typeface="Montserrat"/>
                <a:ea typeface="Montserrat"/>
                <a:cs typeface="Montserrat"/>
                <a:sym typeface="Montserrat"/>
              </a:rPr>
              <a:t>ü</a:t>
            </a:r>
            <a:r>
              <a:rPr lang="en-GB" sz="6000">
                <a:solidFill>
                  <a:schemeClr val="dk2"/>
                </a:solidFill>
                <a:latin typeface="Montserrat"/>
                <a:ea typeface="Montserrat"/>
                <a:cs typeface="Montserrat"/>
                <a:sym typeface="Montserrat"/>
              </a:rPr>
              <a:t>ch</a:t>
            </a:r>
            <a:r>
              <a:rPr lang="en-GB" sz="6000">
                <a:solidFill>
                  <a:schemeClr val="dk2"/>
                </a:solidFill>
                <a:latin typeface="Montserrat"/>
                <a:ea typeface="Montserrat"/>
                <a:cs typeface="Montserrat"/>
                <a:sym typeface="Montserrat"/>
              </a:rPr>
              <a:t>e</a:t>
            </a:r>
            <a:endParaRPr sz="6000">
              <a:solidFill>
                <a:schemeClr val="dk2"/>
              </a:solidFill>
              <a:latin typeface="Montserrat"/>
              <a:ea typeface="Montserrat"/>
              <a:cs typeface="Montserrat"/>
              <a:sym typeface="Montserrat"/>
            </a:endParaRPr>
          </a:p>
        </p:txBody>
      </p:sp>
      <p:pic>
        <p:nvPicPr>
          <p:cNvPr id="99" name="Google Shape;99;p16"/>
          <p:cNvPicPr preferRelativeResize="0"/>
          <p:nvPr/>
        </p:nvPicPr>
        <p:blipFill>
          <a:blip r:embed="rId3">
            <a:alphaModFix/>
          </a:blip>
          <a:stretch>
            <a:fillRect/>
          </a:stretch>
        </p:blipFill>
        <p:spPr>
          <a:xfrm>
            <a:off x="8230900" y="4482963"/>
            <a:ext cx="1562100" cy="2528136"/>
          </a:xfrm>
          <a:prstGeom prst="rect">
            <a:avLst/>
          </a:prstGeom>
          <a:noFill/>
          <a:ln>
            <a:noFill/>
          </a:ln>
        </p:spPr>
      </p:pic>
      <p:pic>
        <p:nvPicPr>
          <p:cNvPr id="100" name="Google Shape;100;p16"/>
          <p:cNvPicPr preferRelativeResize="0"/>
          <p:nvPr/>
        </p:nvPicPr>
        <p:blipFill>
          <a:blip r:embed="rId4">
            <a:alphaModFix/>
          </a:blip>
          <a:stretch>
            <a:fillRect/>
          </a:stretch>
        </p:blipFill>
        <p:spPr>
          <a:xfrm>
            <a:off x="1542883" y="2314325"/>
            <a:ext cx="3009900" cy="1784765"/>
          </a:xfrm>
          <a:prstGeom prst="rect">
            <a:avLst/>
          </a:prstGeom>
          <a:noFill/>
          <a:ln>
            <a:noFill/>
          </a:ln>
        </p:spPr>
      </p:pic>
      <p:pic>
        <p:nvPicPr>
          <p:cNvPr id="101" name="Google Shape;101;p16"/>
          <p:cNvPicPr preferRelativeResize="0"/>
          <p:nvPr/>
        </p:nvPicPr>
        <p:blipFill>
          <a:blip r:embed="rId5">
            <a:alphaModFix/>
          </a:blip>
          <a:stretch>
            <a:fillRect/>
          </a:stretch>
        </p:blipFill>
        <p:spPr>
          <a:xfrm>
            <a:off x="1480948" y="6609900"/>
            <a:ext cx="2539411" cy="1784775"/>
          </a:xfrm>
          <a:prstGeom prst="rect">
            <a:avLst/>
          </a:prstGeom>
          <a:noFill/>
          <a:ln>
            <a:noFill/>
          </a:ln>
        </p:spPr>
      </p:pic>
      <p:pic>
        <p:nvPicPr>
          <p:cNvPr id="102" name="Google Shape;102;p16"/>
          <p:cNvPicPr preferRelativeResize="0"/>
          <p:nvPr/>
        </p:nvPicPr>
        <p:blipFill>
          <a:blip r:embed="rId6">
            <a:alphaModFix/>
          </a:blip>
          <a:stretch>
            <a:fillRect/>
          </a:stretch>
        </p:blipFill>
        <p:spPr>
          <a:xfrm>
            <a:off x="13662928" y="6279350"/>
            <a:ext cx="3339275" cy="2252075"/>
          </a:xfrm>
          <a:prstGeom prst="rect">
            <a:avLst/>
          </a:prstGeom>
          <a:noFill/>
          <a:ln>
            <a:noFill/>
          </a:ln>
        </p:spPr>
      </p:pic>
      <p:pic>
        <p:nvPicPr>
          <p:cNvPr id="103" name="Google Shape;103;p16"/>
          <p:cNvPicPr preferRelativeResize="0"/>
          <p:nvPr/>
        </p:nvPicPr>
        <p:blipFill>
          <a:blip r:embed="rId7">
            <a:alphaModFix/>
          </a:blip>
          <a:stretch>
            <a:fillRect/>
          </a:stretch>
        </p:blipFill>
        <p:spPr>
          <a:xfrm>
            <a:off x="14872508" y="2430425"/>
            <a:ext cx="1638300" cy="1552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7"/>
          <p:cNvSpPr txBox="1"/>
          <p:nvPr/>
        </p:nvSpPr>
        <p:spPr>
          <a:xfrm>
            <a:off x="7684050" y="2499525"/>
            <a:ext cx="31719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[ü]</a:t>
            </a:r>
            <a:endParaRPr b="1" sz="10000">
              <a:solidFill>
                <a:schemeClr val="accent5"/>
              </a:solidFill>
              <a:latin typeface="Montserrat"/>
              <a:ea typeface="Montserrat"/>
              <a:cs typeface="Montserrat"/>
              <a:sym typeface="Montserrat"/>
            </a:endParaRPr>
          </a:p>
        </p:txBody>
      </p:sp>
      <p:sp>
        <p:nvSpPr>
          <p:cNvPr id="109" name="Google Shape;109;p17"/>
          <p:cNvSpPr txBox="1"/>
          <p:nvPr/>
        </p:nvSpPr>
        <p:spPr>
          <a:xfrm>
            <a:off x="5410200" y="7011100"/>
            <a:ext cx="6096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8000">
                <a:solidFill>
                  <a:schemeClr val="dk2"/>
                </a:solidFill>
                <a:latin typeface="Montserrat"/>
                <a:ea typeface="Montserrat"/>
                <a:cs typeface="Montserrat"/>
                <a:sym typeface="Montserrat"/>
              </a:rPr>
              <a:t>     T</a:t>
            </a:r>
            <a:r>
              <a:rPr lang="en-GB" sz="8000">
                <a:solidFill>
                  <a:schemeClr val="accent5"/>
                </a:solidFill>
                <a:latin typeface="Montserrat"/>
                <a:ea typeface="Montserrat"/>
                <a:cs typeface="Montserrat"/>
                <a:sym typeface="Montserrat"/>
              </a:rPr>
              <a:t>ü</a:t>
            </a:r>
            <a:r>
              <a:rPr lang="en-GB" sz="8000">
                <a:solidFill>
                  <a:schemeClr val="dk2"/>
                </a:solidFill>
                <a:latin typeface="Montserrat"/>
                <a:ea typeface="Montserrat"/>
                <a:cs typeface="Montserrat"/>
                <a:sym typeface="Montserrat"/>
              </a:rPr>
              <a:t>r</a:t>
            </a:r>
            <a:endParaRPr sz="8000">
              <a:solidFill>
                <a:schemeClr val="dk2"/>
              </a:solidFill>
              <a:latin typeface="Montserrat"/>
              <a:ea typeface="Montserrat"/>
              <a:cs typeface="Montserrat"/>
              <a:sym typeface="Montserrat"/>
            </a:endParaRPr>
          </a:p>
        </p:txBody>
      </p:sp>
      <p:sp>
        <p:nvSpPr>
          <p:cNvPr id="110" name="Google Shape;110;p17"/>
          <p:cNvSpPr txBox="1"/>
          <p:nvPr/>
        </p:nvSpPr>
        <p:spPr>
          <a:xfrm>
            <a:off x="1547825" y="762900"/>
            <a:ext cx="3000000" cy="152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f</a:t>
            </a:r>
            <a:r>
              <a:rPr lang="en-GB" sz="5400">
                <a:solidFill>
                  <a:schemeClr val="accent5"/>
                </a:solidFill>
                <a:highlight>
                  <a:srgbClr val="FFFFFF"/>
                </a:highlight>
                <a:latin typeface="Montserrat"/>
                <a:ea typeface="Montserrat"/>
                <a:cs typeface="Montserrat"/>
                <a:sym typeface="Montserrat"/>
              </a:rPr>
              <a:t>ü</a:t>
            </a:r>
            <a:r>
              <a:rPr lang="en-GB" sz="5400">
                <a:solidFill>
                  <a:schemeClr val="dk2"/>
                </a:solidFill>
                <a:latin typeface="Montserrat"/>
                <a:ea typeface="Montserrat"/>
                <a:cs typeface="Montserrat"/>
                <a:sym typeface="Montserrat"/>
              </a:rPr>
              <a:t>hlen</a:t>
            </a:r>
            <a:endParaRPr sz="5400">
              <a:solidFill>
                <a:schemeClr val="dk2"/>
              </a:solidFill>
              <a:latin typeface="Montserrat"/>
              <a:ea typeface="Montserrat"/>
              <a:cs typeface="Montserrat"/>
              <a:sym typeface="Montserrat"/>
            </a:endParaRPr>
          </a:p>
        </p:txBody>
      </p:sp>
      <p:pic>
        <p:nvPicPr>
          <p:cNvPr id="111" name="Google Shape;111;p17"/>
          <p:cNvPicPr preferRelativeResize="0"/>
          <p:nvPr/>
        </p:nvPicPr>
        <p:blipFill>
          <a:blip r:embed="rId3">
            <a:alphaModFix/>
          </a:blip>
          <a:stretch>
            <a:fillRect/>
          </a:stretch>
        </p:blipFill>
        <p:spPr>
          <a:xfrm>
            <a:off x="8230900" y="4482963"/>
            <a:ext cx="1562100" cy="2528136"/>
          </a:xfrm>
          <a:prstGeom prst="rect">
            <a:avLst/>
          </a:prstGeom>
          <a:noFill/>
          <a:ln>
            <a:noFill/>
          </a:ln>
        </p:spPr>
      </p:pic>
      <p:pic>
        <p:nvPicPr>
          <p:cNvPr id="112" name="Google Shape;112;p17"/>
          <p:cNvPicPr preferRelativeResize="0"/>
          <p:nvPr/>
        </p:nvPicPr>
        <p:blipFill>
          <a:blip r:embed="rId4">
            <a:alphaModFix/>
          </a:blip>
          <a:stretch>
            <a:fillRect/>
          </a:stretch>
        </p:blipFill>
        <p:spPr>
          <a:xfrm>
            <a:off x="1542883" y="2314325"/>
            <a:ext cx="3009900" cy="1784765"/>
          </a:xfrm>
          <a:prstGeom prst="rect">
            <a:avLst/>
          </a:prstGeom>
          <a:noFill/>
          <a:ln>
            <a:noFill/>
          </a:ln>
        </p:spPr>
      </p:pic>
      <p:sp>
        <p:nvSpPr>
          <p:cNvPr id="113" name="Google Shape;113;p17"/>
          <p:cNvSpPr txBox="1"/>
          <p:nvPr/>
        </p:nvSpPr>
        <p:spPr>
          <a:xfrm>
            <a:off x="12686550" y="1975100"/>
            <a:ext cx="4142400" cy="1371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s</a:t>
            </a:r>
            <a:r>
              <a:rPr lang="en-GB" sz="5400">
                <a:solidFill>
                  <a:schemeClr val="accent5"/>
                </a:solidFill>
                <a:highlight>
                  <a:schemeClr val="lt1"/>
                </a:highlight>
                <a:latin typeface="Montserrat"/>
                <a:ea typeface="Montserrat"/>
                <a:cs typeface="Montserrat"/>
                <a:sym typeface="Montserrat"/>
              </a:rPr>
              <a:t>ü</a:t>
            </a:r>
            <a:r>
              <a:rPr lang="en-GB" sz="5400">
                <a:solidFill>
                  <a:schemeClr val="dk2"/>
                </a:solidFill>
                <a:latin typeface="Montserrat"/>
                <a:ea typeface="Montserrat"/>
                <a:cs typeface="Montserrat"/>
                <a:sym typeface="Montserrat"/>
              </a:rPr>
              <a:t>chtig</a:t>
            </a:r>
            <a:endParaRPr sz="5400">
              <a:solidFill>
                <a:schemeClr val="dk2"/>
              </a:solidFill>
              <a:latin typeface="Montserrat"/>
              <a:ea typeface="Montserrat"/>
              <a:cs typeface="Montserrat"/>
              <a:sym typeface="Montserrat"/>
            </a:endParaRPr>
          </a:p>
          <a:p>
            <a:pPr indent="457200" lvl="0" marL="0" rtl="0" algn="l">
              <a:lnSpc>
                <a:spcPct val="115000"/>
              </a:lnSpc>
              <a:spcBef>
                <a:spcPts val="0"/>
              </a:spcBef>
              <a:spcAft>
                <a:spcPts val="0"/>
              </a:spcAft>
              <a:buNone/>
            </a:pPr>
            <a:r>
              <a:rPr lang="en-GB" sz="3600">
                <a:solidFill>
                  <a:schemeClr val="dk2"/>
                </a:solidFill>
                <a:latin typeface="Montserrat"/>
                <a:ea typeface="Montserrat"/>
                <a:cs typeface="Montserrat"/>
                <a:sym typeface="Montserrat"/>
              </a:rPr>
              <a:t> addicted</a:t>
            </a:r>
            <a:endParaRPr sz="5400">
              <a:solidFill>
                <a:schemeClr val="dk2"/>
              </a:solidFill>
              <a:latin typeface="Montserrat"/>
              <a:ea typeface="Montserrat"/>
              <a:cs typeface="Montserrat"/>
              <a:sym typeface="Montserrat"/>
            </a:endParaRPr>
          </a:p>
        </p:txBody>
      </p:sp>
      <p:sp>
        <p:nvSpPr>
          <p:cNvPr id="114" name="Google Shape;114;p17"/>
          <p:cNvSpPr txBox="1"/>
          <p:nvPr/>
        </p:nvSpPr>
        <p:spPr>
          <a:xfrm>
            <a:off x="11751925" y="6443300"/>
            <a:ext cx="6096000" cy="2395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s</a:t>
            </a:r>
            <a:r>
              <a:rPr lang="en-GB" sz="5400">
                <a:solidFill>
                  <a:schemeClr val="accent5"/>
                </a:solidFill>
                <a:highlight>
                  <a:schemeClr val="lt1"/>
                </a:highlight>
                <a:latin typeface="Montserrat"/>
                <a:ea typeface="Montserrat"/>
                <a:cs typeface="Montserrat"/>
                <a:sym typeface="Montserrat"/>
              </a:rPr>
              <a:t>ü</a:t>
            </a:r>
            <a:r>
              <a:rPr lang="en-GB" sz="5400">
                <a:solidFill>
                  <a:schemeClr val="dk2"/>
                </a:solidFill>
                <a:latin typeface="Montserrat"/>
                <a:ea typeface="Montserrat"/>
                <a:cs typeface="Montserrat"/>
                <a:sym typeface="Montserrat"/>
              </a:rPr>
              <a:t>chtig werden</a:t>
            </a:r>
            <a:endParaRPr sz="54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GB" sz="3600">
                <a:solidFill>
                  <a:schemeClr val="dk2"/>
                </a:solidFill>
                <a:latin typeface="Montserrat"/>
                <a:ea typeface="Montserrat"/>
                <a:cs typeface="Montserrat"/>
                <a:sym typeface="Montserrat"/>
              </a:rPr>
              <a:t>to become addicted</a:t>
            </a:r>
            <a:endParaRPr sz="3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8"/>
          <p:cNvSpPr txBox="1"/>
          <p:nvPr/>
        </p:nvSpPr>
        <p:spPr>
          <a:xfrm>
            <a:off x="7684050" y="2499525"/>
            <a:ext cx="31719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solidFill>
                  <a:schemeClr val="accent5"/>
                </a:solidFill>
                <a:latin typeface="Montserrat"/>
                <a:ea typeface="Montserrat"/>
                <a:cs typeface="Montserrat"/>
                <a:sym typeface="Montserrat"/>
              </a:rPr>
              <a:t>[ä]</a:t>
            </a:r>
            <a:endParaRPr b="1" sz="10000">
              <a:solidFill>
                <a:schemeClr val="accent5"/>
              </a:solidFill>
              <a:latin typeface="Montserrat"/>
              <a:ea typeface="Montserrat"/>
              <a:cs typeface="Montserrat"/>
              <a:sym typeface="Montserrat"/>
            </a:endParaRPr>
          </a:p>
        </p:txBody>
      </p:sp>
      <p:sp>
        <p:nvSpPr>
          <p:cNvPr id="120" name="Google Shape;120;p18"/>
          <p:cNvSpPr txBox="1"/>
          <p:nvPr/>
        </p:nvSpPr>
        <p:spPr>
          <a:xfrm>
            <a:off x="5410200" y="6692400"/>
            <a:ext cx="6096000" cy="3318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8000">
                <a:solidFill>
                  <a:schemeClr val="dk2"/>
                </a:solidFill>
                <a:latin typeface="Montserrat"/>
                <a:ea typeface="Montserrat"/>
                <a:cs typeface="Montserrat"/>
                <a:sym typeface="Montserrat"/>
              </a:rPr>
              <a:t>   sp</a:t>
            </a:r>
            <a:r>
              <a:rPr lang="en-GB" sz="8000">
                <a:solidFill>
                  <a:schemeClr val="accent5"/>
                </a:solidFill>
                <a:latin typeface="Montserrat"/>
                <a:ea typeface="Montserrat"/>
                <a:cs typeface="Montserrat"/>
                <a:sym typeface="Montserrat"/>
              </a:rPr>
              <a:t>ä</a:t>
            </a:r>
            <a:r>
              <a:rPr lang="en-GB" sz="8000">
                <a:solidFill>
                  <a:schemeClr val="dk2"/>
                </a:solidFill>
                <a:latin typeface="Montserrat"/>
                <a:ea typeface="Montserrat"/>
                <a:cs typeface="Montserrat"/>
                <a:sym typeface="Montserrat"/>
              </a:rPr>
              <a:t>t</a:t>
            </a:r>
            <a:endParaRPr sz="8000">
              <a:solidFill>
                <a:schemeClr val="dk2"/>
              </a:solidFill>
              <a:latin typeface="Montserrat"/>
              <a:ea typeface="Montserrat"/>
              <a:cs typeface="Montserrat"/>
              <a:sym typeface="Montserrat"/>
            </a:endParaRPr>
          </a:p>
        </p:txBody>
      </p:sp>
      <p:sp>
        <p:nvSpPr>
          <p:cNvPr id="121" name="Google Shape;121;p18"/>
          <p:cNvSpPr txBox="1"/>
          <p:nvPr/>
        </p:nvSpPr>
        <p:spPr>
          <a:xfrm>
            <a:off x="1547825" y="762900"/>
            <a:ext cx="3000000" cy="152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w</a:t>
            </a:r>
            <a:r>
              <a:rPr lang="en-GB" sz="5400">
                <a:solidFill>
                  <a:schemeClr val="accent5"/>
                </a:solidFill>
                <a:highlight>
                  <a:srgbClr val="FFFFFF"/>
                </a:highlight>
                <a:latin typeface="Montserrat"/>
                <a:ea typeface="Montserrat"/>
                <a:cs typeface="Montserrat"/>
                <a:sym typeface="Montserrat"/>
              </a:rPr>
              <a:t>ä</a:t>
            </a:r>
            <a:r>
              <a:rPr lang="en-GB" sz="5400">
                <a:solidFill>
                  <a:schemeClr val="dk2"/>
                </a:solidFill>
                <a:latin typeface="Montserrat"/>
                <a:ea typeface="Montserrat"/>
                <a:cs typeface="Montserrat"/>
                <a:sym typeface="Montserrat"/>
              </a:rPr>
              <a:t>hlen</a:t>
            </a:r>
            <a:endParaRPr sz="5400">
              <a:solidFill>
                <a:schemeClr val="dk2"/>
              </a:solidFill>
              <a:latin typeface="Montserrat"/>
              <a:ea typeface="Montserrat"/>
              <a:cs typeface="Montserrat"/>
              <a:sym typeface="Montserrat"/>
            </a:endParaRPr>
          </a:p>
        </p:txBody>
      </p:sp>
      <p:pic>
        <p:nvPicPr>
          <p:cNvPr id="122" name="Google Shape;122;p18"/>
          <p:cNvPicPr preferRelativeResize="0"/>
          <p:nvPr/>
        </p:nvPicPr>
        <p:blipFill>
          <a:blip r:embed="rId3">
            <a:alphaModFix/>
          </a:blip>
          <a:stretch>
            <a:fillRect/>
          </a:stretch>
        </p:blipFill>
        <p:spPr>
          <a:xfrm>
            <a:off x="7915425" y="4521665"/>
            <a:ext cx="1552575" cy="1657350"/>
          </a:xfrm>
          <a:prstGeom prst="rect">
            <a:avLst/>
          </a:prstGeom>
          <a:noFill/>
          <a:ln>
            <a:noFill/>
          </a:ln>
        </p:spPr>
      </p:pic>
      <p:pic>
        <p:nvPicPr>
          <p:cNvPr id="123" name="Google Shape;123;p18"/>
          <p:cNvPicPr preferRelativeResize="0"/>
          <p:nvPr/>
        </p:nvPicPr>
        <p:blipFill>
          <a:blip r:embed="rId4">
            <a:alphaModFix/>
          </a:blip>
          <a:stretch>
            <a:fillRect/>
          </a:stretch>
        </p:blipFill>
        <p:spPr>
          <a:xfrm>
            <a:off x="1547825" y="3073875"/>
            <a:ext cx="3651800" cy="1920675"/>
          </a:xfrm>
          <a:prstGeom prst="rect">
            <a:avLst/>
          </a:prstGeom>
          <a:noFill/>
          <a:ln>
            <a:noFill/>
          </a:ln>
        </p:spPr>
      </p:pic>
      <p:sp>
        <p:nvSpPr>
          <p:cNvPr id="124" name="Google Shape;124;p18"/>
          <p:cNvSpPr txBox="1"/>
          <p:nvPr/>
        </p:nvSpPr>
        <p:spPr>
          <a:xfrm>
            <a:off x="12811425" y="890050"/>
            <a:ext cx="3000000" cy="300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z</a:t>
            </a:r>
            <a:r>
              <a:rPr lang="en-GB" sz="5400">
                <a:solidFill>
                  <a:schemeClr val="accent5"/>
                </a:solidFill>
                <a:highlight>
                  <a:schemeClr val="lt1"/>
                </a:highlight>
                <a:latin typeface="Montserrat"/>
                <a:ea typeface="Montserrat"/>
                <a:cs typeface="Montserrat"/>
                <a:sym typeface="Montserrat"/>
              </a:rPr>
              <a:t>ä</a:t>
            </a:r>
            <a:r>
              <a:rPr lang="en-GB" sz="5400">
                <a:solidFill>
                  <a:schemeClr val="dk2"/>
                </a:solidFill>
                <a:latin typeface="Montserrat"/>
                <a:ea typeface="Montserrat"/>
                <a:cs typeface="Montserrat"/>
                <a:sym typeface="Montserrat"/>
              </a:rPr>
              <a:t>hlen</a:t>
            </a:r>
            <a:endParaRPr sz="54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solidFill>
                  <a:schemeClr val="dk2"/>
                </a:solidFill>
                <a:latin typeface="Montserrat"/>
                <a:ea typeface="Montserrat"/>
                <a:cs typeface="Montserrat"/>
                <a:sym typeface="Montserrat"/>
              </a:rPr>
              <a:t>t</a:t>
            </a:r>
            <a:r>
              <a:rPr lang="en-GB" sz="3000">
                <a:solidFill>
                  <a:schemeClr val="dk2"/>
                </a:solidFill>
                <a:latin typeface="Montserrat"/>
                <a:ea typeface="Montserrat"/>
                <a:cs typeface="Montserrat"/>
                <a:sym typeface="Montserrat"/>
              </a:rPr>
              <a:t>o count</a:t>
            </a:r>
            <a:endParaRPr sz="3000">
              <a:solidFill>
                <a:schemeClr val="dk2"/>
              </a:solidFill>
              <a:latin typeface="Montserrat"/>
              <a:ea typeface="Montserrat"/>
              <a:cs typeface="Montserrat"/>
              <a:sym typeface="Montserrat"/>
            </a:endParaRPr>
          </a:p>
        </p:txBody>
      </p:sp>
      <p:sp>
        <p:nvSpPr>
          <p:cNvPr id="125" name="Google Shape;125;p18"/>
          <p:cNvSpPr txBox="1"/>
          <p:nvPr/>
        </p:nvSpPr>
        <p:spPr>
          <a:xfrm>
            <a:off x="11702175" y="4994550"/>
            <a:ext cx="5218500" cy="1524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5400">
                <a:solidFill>
                  <a:schemeClr val="dk2"/>
                </a:solidFill>
                <a:latin typeface="Montserrat"/>
                <a:ea typeface="Montserrat"/>
                <a:cs typeface="Montserrat"/>
                <a:sym typeface="Montserrat"/>
              </a:rPr>
              <a:t>gef</a:t>
            </a:r>
            <a:r>
              <a:rPr lang="en-GB" sz="5400">
                <a:solidFill>
                  <a:schemeClr val="accent5"/>
                </a:solidFill>
                <a:highlight>
                  <a:srgbClr val="FFFFFF"/>
                </a:highlight>
                <a:latin typeface="Montserrat"/>
                <a:ea typeface="Montserrat"/>
                <a:cs typeface="Montserrat"/>
                <a:sym typeface="Montserrat"/>
              </a:rPr>
              <a:t>ä</a:t>
            </a:r>
            <a:r>
              <a:rPr lang="en-GB" sz="5400">
                <a:solidFill>
                  <a:schemeClr val="dk2"/>
                </a:solidFill>
                <a:latin typeface="Montserrat"/>
                <a:ea typeface="Montserrat"/>
                <a:cs typeface="Montserrat"/>
                <a:sym typeface="Montserrat"/>
              </a:rPr>
              <a:t>hrlich</a:t>
            </a:r>
            <a:endParaRPr sz="5400">
              <a:solidFill>
                <a:schemeClr val="dk2"/>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GB" sz="3000">
                <a:solidFill>
                  <a:schemeClr val="dk2"/>
                </a:solidFill>
                <a:latin typeface="Montserrat"/>
                <a:ea typeface="Montserrat"/>
                <a:cs typeface="Montserrat"/>
                <a:sym typeface="Montserrat"/>
              </a:rPr>
              <a:t>dangerous</a:t>
            </a:r>
            <a:endParaRPr sz="54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aphicFrame>
        <p:nvGraphicFramePr>
          <p:cNvPr id="130" name="Google Shape;130;p19"/>
          <p:cNvGraphicFramePr/>
          <p:nvPr/>
        </p:nvGraphicFramePr>
        <p:xfrm>
          <a:off x="785400" y="498950"/>
          <a:ext cx="3000000" cy="3000000"/>
        </p:xfrm>
        <a:graphic>
          <a:graphicData uri="http://schemas.openxmlformats.org/drawingml/2006/table">
            <a:tbl>
              <a:tblPr>
                <a:noFill/>
                <a:tableStyleId>{77407F3D-6225-4B4A-B6FA-D00C3C20A6F1}</a:tableStyleId>
              </a:tblPr>
              <a:tblGrid>
                <a:gridCol w="7070800"/>
                <a:gridCol w="6823150"/>
              </a:tblGrid>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die Zigarette(n)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cigarette(s)</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t>
                      </a:r>
                      <a:r>
                        <a:rPr lang="en-GB" sz="3200">
                          <a:solidFill>
                            <a:schemeClr val="dk2"/>
                          </a:solidFill>
                          <a:latin typeface="Montserrat"/>
                          <a:ea typeface="Montserrat"/>
                          <a:cs typeface="Montserrat"/>
                          <a:sym typeface="Montserrat"/>
                        </a:rPr>
                        <a:t>ie Droge(n)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drug(s)</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t>
                      </a:r>
                      <a:r>
                        <a:rPr lang="en-GB" sz="3200">
                          <a:solidFill>
                            <a:schemeClr val="dk2"/>
                          </a:solidFill>
                          <a:latin typeface="Montserrat"/>
                          <a:ea typeface="Montserrat"/>
                          <a:cs typeface="Montserrat"/>
                          <a:sym typeface="Montserrat"/>
                        </a:rPr>
                        <a:t>er Alkohol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alcohol</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nehmen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take, taking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rauchen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smoke, smoking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vapen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vape, vaping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gefährlich</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dangerous</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aufgeben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give up</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ausprobieren</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to try out</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süchtig</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solidFill>
                            <a:schemeClr val="dk2"/>
                          </a:solidFill>
                          <a:latin typeface="Montserrat"/>
                          <a:ea typeface="Montserrat"/>
                          <a:cs typeface="Montserrat"/>
                          <a:sym typeface="Montserrat"/>
                        </a:rPr>
                        <a:t>addicted</a:t>
                      </a:r>
                      <a:endParaRPr sz="3200">
                        <a:solidFill>
                          <a:schemeClr val="dk2"/>
                        </a:solidFill>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pic>
        <p:nvPicPr>
          <p:cNvPr id="131" name="Google Shape;131;p19"/>
          <p:cNvPicPr preferRelativeResize="0"/>
          <p:nvPr/>
        </p:nvPicPr>
        <p:blipFill>
          <a:blip r:embed="rId3">
            <a:alphaModFix/>
          </a:blip>
          <a:stretch>
            <a:fillRect/>
          </a:stretch>
        </p:blipFill>
        <p:spPr>
          <a:xfrm>
            <a:off x="15339400" y="242657"/>
            <a:ext cx="2633650" cy="263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37" name="Google Shape;137;p20"/>
          <p:cNvSpPr txBox="1"/>
          <p:nvPr>
            <p:ph idx="1" type="body"/>
          </p:nvPr>
        </p:nvSpPr>
        <p:spPr>
          <a:xfrm>
            <a:off x="845400" y="1938900"/>
            <a:ext cx="16452000" cy="7509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2000">
              <a:highlight>
                <a:srgbClr val="FFFFFF"/>
              </a:highlight>
            </a:endParaRPr>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rPr lang="en-GB" sz="4000"/>
              <a:t>      </a:t>
            </a:r>
            <a:endParaRPr sz="4000"/>
          </a:p>
          <a:p>
            <a:pPr indent="0" lvl="0" marL="0" rtl="0" algn="l">
              <a:spcBef>
                <a:spcPts val="0"/>
              </a:spcBef>
              <a:spcAft>
                <a:spcPts val="0"/>
              </a:spcAft>
              <a:buNone/>
            </a:pPr>
            <a:r>
              <a:rPr lang="en-GB" sz="4000"/>
              <a:t>    		</a:t>
            </a:r>
            <a:endParaRPr sz="4000"/>
          </a:p>
          <a:p>
            <a:pPr indent="457200" lvl="0" marL="1828800" rtl="0" algn="l">
              <a:spcBef>
                <a:spcPts val="0"/>
              </a:spcBef>
              <a:spcAft>
                <a:spcPts val="0"/>
              </a:spcAft>
              <a:buNone/>
            </a:pPr>
            <a:r>
              <a:rPr lang="en-GB" sz="4000"/>
              <a:t> </a:t>
            </a:r>
            <a:endParaRPr sz="40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0"/>
              </a:spcAft>
              <a:buNone/>
            </a:pPr>
            <a:r>
              <a:t/>
            </a:r>
            <a:endParaRPr sz="3500"/>
          </a:p>
          <a:p>
            <a:pPr indent="0" lvl="0" marL="0" rtl="0" algn="l">
              <a:spcBef>
                <a:spcPts val="0"/>
              </a:spcBef>
              <a:spcAft>
                <a:spcPts val="2000"/>
              </a:spcAft>
              <a:buNone/>
            </a:pPr>
            <a:r>
              <a:t/>
            </a:r>
            <a:endParaRPr sz="3500"/>
          </a:p>
        </p:txBody>
      </p:sp>
      <p:sp>
        <p:nvSpPr>
          <p:cNvPr id="138" name="Google Shape;138;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Adjectives after etwas, nichts, viel and wenig</a:t>
            </a:r>
            <a:endParaRPr>
              <a:solidFill>
                <a:schemeClr val="dk2"/>
              </a:solidFill>
            </a:endParaRPr>
          </a:p>
        </p:txBody>
      </p:sp>
      <p:sp>
        <p:nvSpPr>
          <p:cNvPr id="139" name="Google Shape;139;p20"/>
          <p:cNvSpPr txBox="1"/>
          <p:nvPr/>
        </p:nvSpPr>
        <p:spPr>
          <a:xfrm>
            <a:off x="1990025" y="8594650"/>
            <a:ext cx="14671200" cy="171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0" name="Google Shape;140;p20"/>
          <p:cNvSpPr txBox="1"/>
          <p:nvPr/>
        </p:nvSpPr>
        <p:spPr>
          <a:xfrm>
            <a:off x="875100" y="1905000"/>
            <a:ext cx="17184300" cy="94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4000">
                <a:solidFill>
                  <a:schemeClr val="dk2"/>
                </a:solidFill>
                <a:latin typeface="Montserrat"/>
                <a:ea typeface="Montserrat"/>
                <a:cs typeface="Montserrat"/>
                <a:sym typeface="Montserrat"/>
              </a:rPr>
              <a:t>After the German words etwas, nichts, viel and wenig adjectives become nouns.  They are always written with a </a:t>
            </a:r>
            <a:r>
              <a:rPr b="1" lang="en-GB" sz="4000">
                <a:solidFill>
                  <a:schemeClr val="accent6"/>
                </a:solidFill>
                <a:latin typeface="Montserrat"/>
                <a:ea typeface="Montserrat"/>
                <a:cs typeface="Montserrat"/>
                <a:sym typeface="Montserrat"/>
              </a:rPr>
              <a:t>capital letter</a:t>
            </a:r>
            <a:r>
              <a:rPr b="1" lang="en-GB" sz="4000">
                <a:solidFill>
                  <a:schemeClr val="dk2"/>
                </a:solidFill>
                <a:latin typeface="Montserrat"/>
                <a:ea typeface="Montserrat"/>
                <a:cs typeface="Montserrat"/>
                <a:sym typeface="Montserrat"/>
              </a:rPr>
              <a:t>.</a:t>
            </a:r>
            <a:r>
              <a:rPr lang="en-GB" sz="4000">
                <a:solidFill>
                  <a:schemeClr val="dk2"/>
                </a:solidFill>
                <a:latin typeface="Montserrat"/>
                <a:ea typeface="Montserrat"/>
                <a:cs typeface="Montserrat"/>
                <a:sym typeface="Montserrat"/>
              </a:rPr>
              <a:t> They also add </a:t>
            </a:r>
            <a:r>
              <a:rPr b="1" lang="en-GB" sz="4000">
                <a:solidFill>
                  <a:schemeClr val="accent5"/>
                </a:solidFill>
                <a:latin typeface="Montserrat"/>
                <a:ea typeface="Montserrat"/>
                <a:cs typeface="Montserrat"/>
                <a:sym typeface="Montserrat"/>
              </a:rPr>
              <a:t>es</a:t>
            </a:r>
            <a:r>
              <a:rPr b="1" lang="en-GB" sz="4000">
                <a:solidFill>
                  <a:schemeClr val="dk2"/>
                </a:solidFill>
                <a:latin typeface="Montserrat"/>
                <a:ea typeface="Montserrat"/>
                <a:cs typeface="Montserrat"/>
                <a:sym typeface="Montserrat"/>
              </a:rPr>
              <a:t>.</a:t>
            </a:r>
            <a:endParaRPr b="1" sz="4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4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4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4000">
              <a:latin typeface="Montserrat"/>
              <a:ea typeface="Montserrat"/>
              <a:cs typeface="Montserrat"/>
              <a:sym typeface="Montserrat"/>
            </a:endParaRPr>
          </a:p>
        </p:txBody>
      </p:sp>
      <p:sp>
        <p:nvSpPr>
          <p:cNvPr id="141" name="Google Shape;141;p20"/>
          <p:cNvSpPr txBox="1"/>
          <p:nvPr/>
        </p:nvSpPr>
        <p:spPr>
          <a:xfrm>
            <a:off x="6392088" y="4136275"/>
            <a:ext cx="3766500" cy="734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3600">
                <a:solidFill>
                  <a:schemeClr val="dk2"/>
                </a:solidFill>
                <a:latin typeface="Montserrat"/>
                <a:ea typeface="Montserrat"/>
                <a:cs typeface="Montserrat"/>
                <a:sym typeface="Montserrat"/>
              </a:rPr>
              <a:t>etwas </a:t>
            </a:r>
            <a:r>
              <a:rPr b="1" lang="en-GB" sz="3600">
                <a:solidFill>
                  <a:schemeClr val="accent6"/>
                </a:solidFill>
                <a:latin typeface="Montserrat"/>
                <a:ea typeface="Montserrat"/>
                <a:cs typeface="Montserrat"/>
                <a:sym typeface="Montserrat"/>
              </a:rPr>
              <a:t>G</a:t>
            </a:r>
            <a:r>
              <a:rPr lang="en-GB" sz="3600">
                <a:solidFill>
                  <a:schemeClr val="dk2"/>
                </a:solidFill>
                <a:latin typeface="Montserrat"/>
                <a:ea typeface="Montserrat"/>
                <a:cs typeface="Montserrat"/>
                <a:sym typeface="Montserrat"/>
              </a:rPr>
              <a:t>ut</a:t>
            </a:r>
            <a:r>
              <a:rPr b="1" lang="en-GB" sz="3600">
                <a:solidFill>
                  <a:schemeClr val="accent5"/>
                </a:solidFill>
                <a:latin typeface="Montserrat"/>
                <a:ea typeface="Montserrat"/>
                <a:cs typeface="Montserrat"/>
                <a:sym typeface="Montserrat"/>
              </a:rPr>
              <a:t>es</a:t>
            </a:r>
            <a:r>
              <a:rPr lang="en-GB" sz="4000">
                <a:solidFill>
                  <a:schemeClr val="dk2"/>
                </a:solidFill>
                <a:latin typeface="Montserrat"/>
                <a:ea typeface="Montserrat"/>
                <a:cs typeface="Montserrat"/>
                <a:sym typeface="Montserrat"/>
              </a:rPr>
              <a:t>   </a:t>
            </a:r>
            <a:endParaRPr>
              <a:latin typeface="Montserrat"/>
              <a:ea typeface="Montserrat"/>
              <a:cs typeface="Montserrat"/>
              <a:sym typeface="Montserrat"/>
            </a:endParaRPr>
          </a:p>
        </p:txBody>
      </p:sp>
      <p:sp>
        <p:nvSpPr>
          <p:cNvPr id="142" name="Google Shape;142;p20"/>
          <p:cNvSpPr txBox="1"/>
          <p:nvPr/>
        </p:nvSpPr>
        <p:spPr>
          <a:xfrm>
            <a:off x="11112125" y="3990450"/>
            <a:ext cx="5549100" cy="734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3600">
                <a:solidFill>
                  <a:schemeClr val="dk2"/>
                </a:solidFill>
                <a:latin typeface="Montserrat"/>
                <a:ea typeface="Montserrat"/>
                <a:cs typeface="Montserrat"/>
                <a:sym typeface="Montserrat"/>
              </a:rPr>
              <a:t> something good</a:t>
            </a:r>
            <a:endParaRPr sz="3600">
              <a:latin typeface="Montserrat"/>
              <a:ea typeface="Montserrat"/>
              <a:cs typeface="Montserrat"/>
              <a:sym typeface="Montserrat"/>
            </a:endParaRPr>
          </a:p>
        </p:txBody>
      </p:sp>
      <p:sp>
        <p:nvSpPr>
          <p:cNvPr id="143" name="Google Shape;143;p20"/>
          <p:cNvSpPr txBox="1"/>
          <p:nvPr/>
        </p:nvSpPr>
        <p:spPr>
          <a:xfrm>
            <a:off x="838200" y="5259475"/>
            <a:ext cx="3000300" cy="734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3600">
                <a:solidFill>
                  <a:schemeClr val="dk2"/>
                </a:solidFill>
                <a:latin typeface="Montserrat"/>
                <a:ea typeface="Montserrat"/>
                <a:cs typeface="Montserrat"/>
                <a:sym typeface="Montserrat"/>
              </a:rPr>
              <a:t>nichts</a:t>
            </a:r>
            <a:endParaRPr sz="3600">
              <a:latin typeface="Montserrat"/>
              <a:ea typeface="Montserrat"/>
              <a:cs typeface="Montserrat"/>
              <a:sym typeface="Montserrat"/>
            </a:endParaRPr>
          </a:p>
        </p:txBody>
      </p:sp>
      <p:sp>
        <p:nvSpPr>
          <p:cNvPr id="144" name="Google Shape;144;p20"/>
          <p:cNvSpPr txBox="1"/>
          <p:nvPr/>
        </p:nvSpPr>
        <p:spPr>
          <a:xfrm>
            <a:off x="838200" y="4190400"/>
            <a:ext cx="4776000" cy="734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3600">
                <a:solidFill>
                  <a:schemeClr val="dk2"/>
                </a:solidFill>
                <a:latin typeface="Montserrat"/>
                <a:ea typeface="Montserrat"/>
                <a:cs typeface="Montserrat"/>
                <a:sym typeface="Montserrat"/>
              </a:rPr>
              <a:t>etwas</a:t>
            </a:r>
            <a:endParaRPr sz="3600">
              <a:latin typeface="Montserrat"/>
              <a:ea typeface="Montserrat"/>
              <a:cs typeface="Montserrat"/>
              <a:sym typeface="Montserrat"/>
            </a:endParaRPr>
          </a:p>
        </p:txBody>
      </p:sp>
      <p:sp>
        <p:nvSpPr>
          <p:cNvPr id="145" name="Google Shape;145;p20"/>
          <p:cNvSpPr txBox="1"/>
          <p:nvPr/>
        </p:nvSpPr>
        <p:spPr>
          <a:xfrm>
            <a:off x="838200" y="6328550"/>
            <a:ext cx="4071900" cy="7347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3600">
                <a:solidFill>
                  <a:schemeClr val="dk2"/>
                </a:solidFill>
                <a:latin typeface="Montserrat"/>
                <a:ea typeface="Montserrat"/>
                <a:cs typeface="Montserrat"/>
                <a:sym typeface="Montserrat"/>
              </a:rPr>
              <a:t>viel</a:t>
            </a:r>
            <a:r>
              <a:rPr lang="en-GB" sz="3600">
                <a:solidFill>
                  <a:schemeClr val="dk2"/>
                </a:solidFill>
                <a:latin typeface="Montserrat"/>
                <a:ea typeface="Montserrat"/>
                <a:cs typeface="Montserrat"/>
                <a:sym typeface="Montserrat"/>
              </a:rPr>
              <a:t> </a:t>
            </a:r>
            <a:endParaRPr sz="3600">
              <a:latin typeface="Montserrat"/>
              <a:ea typeface="Montserrat"/>
              <a:cs typeface="Montserrat"/>
              <a:sym typeface="Montserrat"/>
            </a:endParaRPr>
          </a:p>
        </p:txBody>
      </p:sp>
      <p:sp>
        <p:nvSpPr>
          <p:cNvPr id="146" name="Google Shape;146;p20"/>
          <p:cNvSpPr txBox="1"/>
          <p:nvPr/>
        </p:nvSpPr>
        <p:spPr>
          <a:xfrm>
            <a:off x="6176700" y="6159038"/>
            <a:ext cx="5549100" cy="8574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3600">
                <a:solidFill>
                  <a:schemeClr val="dk2"/>
                </a:solidFill>
                <a:latin typeface="Montserrat"/>
                <a:ea typeface="Montserrat"/>
                <a:cs typeface="Montserrat"/>
                <a:sym typeface="Montserrat"/>
              </a:rPr>
              <a:t> viel </a:t>
            </a:r>
            <a:r>
              <a:rPr b="1" lang="en-GB" sz="3600">
                <a:solidFill>
                  <a:schemeClr val="accent6"/>
                </a:solidFill>
                <a:latin typeface="Montserrat"/>
                <a:ea typeface="Montserrat"/>
                <a:cs typeface="Montserrat"/>
                <a:sym typeface="Montserrat"/>
              </a:rPr>
              <a:t>N</a:t>
            </a:r>
            <a:r>
              <a:rPr lang="en-GB" sz="3600">
                <a:solidFill>
                  <a:schemeClr val="dk2"/>
                </a:solidFill>
                <a:latin typeface="Montserrat"/>
                <a:ea typeface="Montserrat"/>
                <a:cs typeface="Montserrat"/>
                <a:sym typeface="Montserrat"/>
              </a:rPr>
              <a:t>egativ</a:t>
            </a:r>
            <a:r>
              <a:rPr b="1" lang="en-GB" sz="3600">
                <a:solidFill>
                  <a:schemeClr val="accent5"/>
                </a:solidFill>
                <a:latin typeface="Montserrat"/>
                <a:ea typeface="Montserrat"/>
                <a:cs typeface="Montserrat"/>
                <a:sym typeface="Montserrat"/>
              </a:rPr>
              <a:t>es</a:t>
            </a:r>
            <a:endParaRPr b="1" sz="3600">
              <a:solidFill>
                <a:schemeClr val="accent5"/>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40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4000">
              <a:solidFill>
                <a:schemeClr val="dk2"/>
              </a:solidFill>
              <a:latin typeface="Montserrat"/>
              <a:ea typeface="Montserrat"/>
              <a:cs typeface="Montserrat"/>
              <a:sym typeface="Montserrat"/>
            </a:endParaRPr>
          </a:p>
        </p:txBody>
      </p:sp>
      <p:sp>
        <p:nvSpPr>
          <p:cNvPr id="147" name="Google Shape;147;p20"/>
          <p:cNvSpPr txBox="1"/>
          <p:nvPr/>
        </p:nvSpPr>
        <p:spPr>
          <a:xfrm>
            <a:off x="838200" y="7467600"/>
            <a:ext cx="4776000" cy="9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4000">
              <a:solidFill>
                <a:srgbClr val="00A099"/>
              </a:solidFill>
              <a:latin typeface="Montserrat"/>
              <a:ea typeface="Montserrat"/>
              <a:cs typeface="Montserrat"/>
              <a:sym typeface="Montserrat"/>
            </a:endParaRPr>
          </a:p>
        </p:txBody>
      </p:sp>
      <p:sp>
        <p:nvSpPr>
          <p:cNvPr id="148" name="Google Shape;148;p20"/>
          <p:cNvSpPr txBox="1"/>
          <p:nvPr/>
        </p:nvSpPr>
        <p:spPr>
          <a:xfrm>
            <a:off x="6392100" y="5139975"/>
            <a:ext cx="4776000" cy="5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nichts </a:t>
            </a:r>
            <a:r>
              <a:rPr b="1" lang="en-GB" sz="3600">
                <a:solidFill>
                  <a:schemeClr val="accent6"/>
                </a:solidFill>
                <a:latin typeface="Montserrat"/>
                <a:ea typeface="Montserrat"/>
                <a:cs typeface="Montserrat"/>
                <a:sym typeface="Montserrat"/>
              </a:rPr>
              <a:t>G</a:t>
            </a:r>
            <a:r>
              <a:rPr lang="en-GB" sz="3600">
                <a:latin typeface="Montserrat"/>
                <a:ea typeface="Montserrat"/>
                <a:cs typeface="Montserrat"/>
                <a:sym typeface="Montserrat"/>
              </a:rPr>
              <a:t>efährlich</a:t>
            </a:r>
            <a:r>
              <a:rPr b="1" lang="en-GB" sz="3600">
                <a:solidFill>
                  <a:schemeClr val="accent5"/>
                </a:solidFill>
                <a:latin typeface="Montserrat"/>
                <a:ea typeface="Montserrat"/>
                <a:cs typeface="Montserrat"/>
                <a:sym typeface="Montserrat"/>
              </a:rPr>
              <a:t>es</a:t>
            </a:r>
            <a:endParaRPr b="1" sz="3600">
              <a:solidFill>
                <a:schemeClr val="accent5"/>
              </a:solidFill>
              <a:latin typeface="Montserrat"/>
              <a:ea typeface="Montserrat"/>
              <a:cs typeface="Montserrat"/>
              <a:sym typeface="Montserrat"/>
            </a:endParaRPr>
          </a:p>
        </p:txBody>
      </p:sp>
      <p:sp>
        <p:nvSpPr>
          <p:cNvPr id="149" name="Google Shape;149;p20"/>
          <p:cNvSpPr txBox="1"/>
          <p:nvPr/>
        </p:nvSpPr>
        <p:spPr>
          <a:xfrm>
            <a:off x="11285700" y="5189500"/>
            <a:ext cx="5549100" cy="7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nothing dangerous</a:t>
            </a:r>
            <a:endParaRPr sz="3600">
              <a:solidFill>
                <a:schemeClr val="dk2"/>
              </a:solidFill>
              <a:latin typeface="Montserrat"/>
              <a:ea typeface="Montserrat"/>
              <a:cs typeface="Montserrat"/>
              <a:sym typeface="Montserrat"/>
            </a:endParaRPr>
          </a:p>
        </p:txBody>
      </p:sp>
      <p:sp>
        <p:nvSpPr>
          <p:cNvPr id="150" name="Google Shape;150;p20"/>
          <p:cNvSpPr txBox="1"/>
          <p:nvPr/>
        </p:nvSpPr>
        <p:spPr>
          <a:xfrm>
            <a:off x="11273975" y="6388550"/>
            <a:ext cx="52254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lots of negatives</a:t>
            </a:r>
            <a:endParaRPr sz="3600">
              <a:solidFill>
                <a:schemeClr val="dk2"/>
              </a:solidFill>
              <a:latin typeface="Montserrat"/>
              <a:ea typeface="Montserrat"/>
              <a:cs typeface="Montserrat"/>
              <a:sym typeface="Montserrat"/>
            </a:endParaRPr>
          </a:p>
        </p:txBody>
      </p:sp>
      <p:sp>
        <p:nvSpPr>
          <p:cNvPr id="151" name="Google Shape;151;p20"/>
          <p:cNvSpPr txBox="1"/>
          <p:nvPr/>
        </p:nvSpPr>
        <p:spPr>
          <a:xfrm>
            <a:off x="6392100" y="7218550"/>
            <a:ext cx="41946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latin typeface="Montserrat"/>
                <a:ea typeface="Montserrat"/>
                <a:cs typeface="Montserrat"/>
                <a:sym typeface="Montserrat"/>
              </a:rPr>
              <a:t>wenig </a:t>
            </a:r>
            <a:r>
              <a:rPr b="1" lang="en-GB" sz="3600">
                <a:solidFill>
                  <a:schemeClr val="accent6"/>
                </a:solidFill>
                <a:latin typeface="Montserrat"/>
                <a:ea typeface="Montserrat"/>
                <a:cs typeface="Montserrat"/>
                <a:sym typeface="Montserrat"/>
              </a:rPr>
              <a:t>P</a:t>
            </a:r>
            <a:r>
              <a:rPr lang="en-GB" sz="3600">
                <a:latin typeface="Montserrat"/>
                <a:ea typeface="Montserrat"/>
                <a:cs typeface="Montserrat"/>
                <a:sym typeface="Montserrat"/>
              </a:rPr>
              <a:t>ositiv</a:t>
            </a:r>
            <a:r>
              <a:rPr b="1" lang="en-GB" sz="3600">
                <a:solidFill>
                  <a:schemeClr val="accent5"/>
                </a:solidFill>
                <a:latin typeface="Montserrat"/>
                <a:ea typeface="Montserrat"/>
                <a:cs typeface="Montserrat"/>
                <a:sym typeface="Montserrat"/>
              </a:rPr>
              <a:t>es</a:t>
            </a:r>
            <a:endParaRPr b="1" sz="3600">
              <a:solidFill>
                <a:schemeClr val="accent5"/>
              </a:solidFill>
              <a:latin typeface="Montserrat"/>
              <a:ea typeface="Montserrat"/>
              <a:cs typeface="Montserrat"/>
              <a:sym typeface="Montserrat"/>
            </a:endParaRPr>
          </a:p>
        </p:txBody>
      </p:sp>
      <p:sp>
        <p:nvSpPr>
          <p:cNvPr id="152" name="Google Shape;152;p20"/>
          <p:cNvSpPr txBox="1"/>
          <p:nvPr/>
        </p:nvSpPr>
        <p:spPr>
          <a:xfrm>
            <a:off x="849125" y="7366550"/>
            <a:ext cx="3766500" cy="99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wenig</a:t>
            </a:r>
            <a:endParaRPr sz="3600">
              <a:solidFill>
                <a:schemeClr val="dk2"/>
              </a:solidFill>
              <a:latin typeface="Montserrat"/>
              <a:ea typeface="Montserrat"/>
              <a:cs typeface="Montserrat"/>
              <a:sym typeface="Montserrat"/>
            </a:endParaRPr>
          </a:p>
        </p:txBody>
      </p:sp>
      <p:sp>
        <p:nvSpPr>
          <p:cNvPr id="153" name="Google Shape;153;p20"/>
          <p:cNvSpPr txBox="1"/>
          <p:nvPr/>
        </p:nvSpPr>
        <p:spPr>
          <a:xfrm>
            <a:off x="11485675" y="7441450"/>
            <a:ext cx="4294500" cy="7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600">
                <a:solidFill>
                  <a:schemeClr val="dk2"/>
                </a:solidFill>
                <a:latin typeface="Montserrat"/>
                <a:ea typeface="Montserrat"/>
                <a:cs typeface="Montserrat"/>
                <a:sym typeface="Montserrat"/>
              </a:rPr>
              <a:t>little positive</a:t>
            </a:r>
            <a:endParaRPr sz="36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527050" lvl="0" marL="457200" rtl="0" algn="l">
              <a:spcBef>
                <a:spcPts val="0"/>
              </a:spcBef>
              <a:spcAft>
                <a:spcPts val="0"/>
              </a:spcAft>
              <a:buClr>
                <a:schemeClr val="accent3"/>
              </a:buClr>
              <a:buSzPts val="4700"/>
              <a:buAutoNum type="arabicPeriod"/>
            </a:pPr>
            <a:r>
              <a:rPr lang="en-GB" sz="4700">
                <a:solidFill>
                  <a:schemeClr val="accent3"/>
                </a:solidFill>
              </a:rPr>
              <a:t>Wie sagt man auf Deutsch…..?</a:t>
            </a:r>
            <a:r>
              <a:rPr lang="en-GB" sz="4700">
                <a:solidFill>
                  <a:schemeClr val="accent3"/>
                </a:solidFill>
              </a:rPr>
              <a:t> </a:t>
            </a:r>
            <a:endParaRPr sz="4700">
              <a:solidFill>
                <a:schemeClr val="accent3"/>
              </a:solidFill>
            </a:endParaRPr>
          </a:p>
        </p:txBody>
      </p:sp>
      <p:sp>
        <p:nvSpPr>
          <p:cNvPr id="159" name="Google Shape;159;p21"/>
          <p:cNvSpPr txBox="1"/>
          <p:nvPr>
            <p:ph idx="1" type="body"/>
          </p:nvPr>
        </p:nvSpPr>
        <p:spPr>
          <a:xfrm>
            <a:off x="918000" y="2876300"/>
            <a:ext cx="85500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Something fantastic!</a:t>
            </a:r>
            <a:endParaRPr i="1" sz="5000"/>
          </a:p>
        </p:txBody>
      </p:sp>
      <p:sp>
        <p:nvSpPr>
          <p:cNvPr id="160" name="Google Shape;160;p21"/>
          <p:cNvSpPr txBox="1"/>
          <p:nvPr/>
        </p:nvSpPr>
        <p:spPr>
          <a:xfrm>
            <a:off x="15473350" y="2741500"/>
            <a:ext cx="2646600" cy="9987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lt1"/>
                </a:solidFill>
                <a:latin typeface="Montserrat"/>
                <a:ea typeface="Montserrat"/>
                <a:cs typeface="Montserrat"/>
                <a:sym typeface="Montserrat"/>
              </a:rPr>
              <a:t>Brauchst du Hilfe?</a:t>
            </a:r>
            <a:endParaRPr sz="2800">
              <a:solidFill>
                <a:schemeClr val="lt1"/>
              </a:solidFill>
              <a:latin typeface="Montserrat"/>
              <a:ea typeface="Montserrat"/>
              <a:cs typeface="Montserrat"/>
              <a:sym typeface="Montserrat"/>
            </a:endParaRPr>
          </a:p>
        </p:txBody>
      </p:sp>
      <p:sp>
        <p:nvSpPr>
          <p:cNvPr id="161" name="Google Shape;161;p21"/>
          <p:cNvSpPr txBox="1"/>
          <p:nvPr/>
        </p:nvSpPr>
        <p:spPr>
          <a:xfrm>
            <a:off x="15473350" y="3740188"/>
            <a:ext cx="2646600" cy="2247000"/>
          </a:xfrm>
          <a:prstGeom prst="rect">
            <a:avLst/>
          </a:prstGeom>
          <a:solidFill>
            <a:srgbClr val="FFFFFF"/>
          </a:solid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etwas</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nichts</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viel</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wenig</a:t>
            </a:r>
            <a:endParaRPr sz="2800">
              <a:solidFill>
                <a:schemeClr val="dk2"/>
              </a:solidFill>
              <a:latin typeface="Montserrat"/>
              <a:ea typeface="Montserrat"/>
              <a:cs typeface="Montserrat"/>
              <a:sym typeface="Montserrat"/>
            </a:endParaRPr>
          </a:p>
        </p:txBody>
      </p:sp>
      <p:sp>
        <p:nvSpPr>
          <p:cNvPr id="162" name="Google Shape;162;p21"/>
          <p:cNvSpPr txBox="1"/>
          <p:nvPr/>
        </p:nvSpPr>
        <p:spPr>
          <a:xfrm>
            <a:off x="1067800" y="6093175"/>
            <a:ext cx="95379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etwas</a:t>
            </a:r>
            <a:r>
              <a:rPr i="1" lang="en-GB" sz="5000">
                <a:latin typeface="Montserrat"/>
                <a:ea typeface="Montserrat"/>
                <a:cs typeface="Montserrat"/>
                <a:sym typeface="Montserrat"/>
              </a:rPr>
              <a:t> </a:t>
            </a:r>
            <a:r>
              <a:rPr b="1" i="1" lang="en-GB" sz="5000">
                <a:solidFill>
                  <a:schemeClr val="accent6"/>
                </a:solidFill>
                <a:latin typeface="Montserrat"/>
                <a:ea typeface="Montserrat"/>
                <a:cs typeface="Montserrat"/>
                <a:sym typeface="Montserrat"/>
              </a:rPr>
              <a:t>F</a:t>
            </a:r>
            <a:r>
              <a:rPr i="1" lang="en-GB" sz="5000">
                <a:solidFill>
                  <a:schemeClr val="dk2"/>
                </a:solidFill>
                <a:latin typeface="Montserrat"/>
                <a:ea typeface="Montserrat"/>
                <a:cs typeface="Montserrat"/>
                <a:sym typeface="Montserrat"/>
              </a:rPr>
              <a:t>antastisch</a:t>
            </a:r>
            <a:r>
              <a:rPr b="1" i="1" lang="en-GB" sz="5000">
                <a:solidFill>
                  <a:schemeClr val="accent5"/>
                </a:solidFill>
                <a:latin typeface="Montserrat"/>
                <a:ea typeface="Montserrat"/>
                <a:cs typeface="Montserrat"/>
                <a:sym typeface="Montserrat"/>
              </a:rPr>
              <a:t>es</a:t>
            </a:r>
            <a:endParaRPr b="1" i="1" sz="5000">
              <a:solidFill>
                <a:schemeClr val="accent5"/>
              </a:solidFill>
              <a:latin typeface="Montserrat"/>
              <a:ea typeface="Montserrat"/>
              <a:cs typeface="Montserrat"/>
              <a:sym typeface="Montserrat"/>
            </a:endParaRPr>
          </a:p>
        </p:txBody>
      </p:sp>
      <p:pic>
        <p:nvPicPr>
          <p:cNvPr id="163" name="Google Shape;163;p21"/>
          <p:cNvPicPr preferRelativeResize="0"/>
          <p:nvPr/>
        </p:nvPicPr>
        <p:blipFill>
          <a:blip r:embed="rId3">
            <a:alphaModFix/>
          </a:blip>
          <a:stretch>
            <a:fillRect/>
          </a:stretch>
        </p:blipFill>
        <p:spPr>
          <a:xfrm>
            <a:off x="9775563" y="3249200"/>
            <a:ext cx="4848225" cy="3228975"/>
          </a:xfrm>
          <a:prstGeom prst="rect">
            <a:avLst/>
          </a:prstGeom>
          <a:noFill/>
          <a:ln>
            <a:noFill/>
          </a:ln>
        </p:spPr>
      </p:pic>
      <p:pic>
        <p:nvPicPr>
          <p:cNvPr id="164" name="Google Shape;164;p21"/>
          <p:cNvPicPr preferRelativeResize="0"/>
          <p:nvPr/>
        </p:nvPicPr>
        <p:blipFill>
          <a:blip r:embed="rId4">
            <a:alphaModFix/>
          </a:blip>
          <a:stretch>
            <a:fillRect/>
          </a:stretch>
        </p:blipFill>
        <p:spPr>
          <a:xfrm>
            <a:off x="16354017" y="0"/>
            <a:ext cx="1624033" cy="16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title"/>
          </p:nvPr>
        </p:nvSpPr>
        <p:spPr>
          <a:xfrm>
            <a:off x="917950" y="890050"/>
            <a:ext cx="14555400" cy="1629000"/>
          </a:xfrm>
          <a:prstGeom prst="rect">
            <a:avLst/>
          </a:prstGeom>
        </p:spPr>
        <p:txBody>
          <a:bodyPr anchorCtr="0" anchor="t" bIns="0" lIns="0" spcFirstLastPara="1" rIns="0" wrap="square" tIns="0">
            <a:noAutofit/>
          </a:bodyPr>
          <a:lstStyle/>
          <a:p>
            <a:pPr indent="0" lvl="0" marL="457200" rtl="0" algn="l">
              <a:spcBef>
                <a:spcPts val="0"/>
              </a:spcBef>
              <a:spcAft>
                <a:spcPts val="0"/>
              </a:spcAft>
              <a:buNone/>
            </a:pPr>
            <a:r>
              <a:rPr lang="en-GB" sz="4700">
                <a:solidFill>
                  <a:schemeClr val="accent3"/>
                </a:solidFill>
              </a:rPr>
              <a:t>2.	</a:t>
            </a:r>
            <a:r>
              <a:rPr lang="en-GB" sz="4700">
                <a:solidFill>
                  <a:schemeClr val="accent3"/>
                </a:solidFill>
              </a:rPr>
              <a:t>Wie sagt man auf Deutsch….? </a:t>
            </a:r>
            <a:endParaRPr sz="4700">
              <a:solidFill>
                <a:schemeClr val="accent3"/>
              </a:solidFill>
            </a:endParaRPr>
          </a:p>
        </p:txBody>
      </p:sp>
      <p:sp>
        <p:nvSpPr>
          <p:cNvPr id="170" name="Google Shape;170;p22"/>
          <p:cNvSpPr txBox="1"/>
          <p:nvPr>
            <p:ph idx="1" type="body"/>
          </p:nvPr>
        </p:nvSpPr>
        <p:spPr>
          <a:xfrm>
            <a:off x="543475" y="2876300"/>
            <a:ext cx="8550000" cy="1504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i="1" lang="en-GB" sz="5000"/>
              <a:t>Nothing great </a:t>
            </a:r>
            <a:r>
              <a:rPr i="1" lang="en-GB" sz="5000"/>
              <a:t>!</a:t>
            </a:r>
            <a:endParaRPr i="1" sz="5000"/>
          </a:p>
        </p:txBody>
      </p:sp>
      <p:sp>
        <p:nvSpPr>
          <p:cNvPr id="171" name="Google Shape;171;p22"/>
          <p:cNvSpPr txBox="1"/>
          <p:nvPr/>
        </p:nvSpPr>
        <p:spPr>
          <a:xfrm>
            <a:off x="15106125" y="2583275"/>
            <a:ext cx="2646600" cy="998700"/>
          </a:xfrm>
          <a:prstGeom prst="rect">
            <a:avLst/>
          </a:prstGeom>
          <a:solidFill>
            <a:schemeClr val="accent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lt1"/>
                </a:solidFill>
                <a:latin typeface="Montserrat"/>
                <a:ea typeface="Montserrat"/>
                <a:cs typeface="Montserrat"/>
                <a:sym typeface="Montserrat"/>
              </a:rPr>
              <a:t>Brauchst du Hilfe?</a:t>
            </a:r>
            <a:endParaRPr sz="2800">
              <a:solidFill>
                <a:schemeClr val="lt1"/>
              </a:solidFill>
              <a:latin typeface="Montserrat"/>
              <a:ea typeface="Montserrat"/>
              <a:cs typeface="Montserrat"/>
              <a:sym typeface="Montserrat"/>
            </a:endParaRPr>
          </a:p>
        </p:txBody>
      </p:sp>
      <p:sp>
        <p:nvSpPr>
          <p:cNvPr id="172" name="Google Shape;172;p22"/>
          <p:cNvSpPr txBox="1"/>
          <p:nvPr/>
        </p:nvSpPr>
        <p:spPr>
          <a:xfrm>
            <a:off x="15106125" y="3581975"/>
            <a:ext cx="2646600" cy="2222100"/>
          </a:xfrm>
          <a:prstGeom prst="rect">
            <a:avLst/>
          </a:prstGeom>
          <a:solidFill>
            <a:srgbClr val="FFFFFF"/>
          </a:solidFill>
          <a:ln cap="flat" cmpd="sng" w="3810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2800">
                <a:solidFill>
                  <a:schemeClr val="dk2"/>
                </a:solidFill>
                <a:latin typeface="Montserrat"/>
                <a:ea typeface="Montserrat"/>
                <a:cs typeface="Montserrat"/>
                <a:sym typeface="Montserrat"/>
              </a:rPr>
              <a:t>etwas</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nichts</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viel</a:t>
            </a:r>
            <a:endParaRPr sz="2800">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2800">
                <a:solidFill>
                  <a:schemeClr val="dk2"/>
                </a:solidFill>
                <a:latin typeface="Montserrat"/>
                <a:ea typeface="Montserrat"/>
                <a:cs typeface="Montserrat"/>
                <a:sym typeface="Montserrat"/>
              </a:rPr>
              <a:t>wenig</a:t>
            </a:r>
            <a:endParaRPr sz="2800">
              <a:solidFill>
                <a:schemeClr val="dk2"/>
              </a:solidFill>
              <a:latin typeface="Montserrat"/>
              <a:ea typeface="Montserrat"/>
              <a:cs typeface="Montserrat"/>
              <a:sym typeface="Montserrat"/>
            </a:endParaRPr>
          </a:p>
        </p:txBody>
      </p:sp>
      <p:sp>
        <p:nvSpPr>
          <p:cNvPr id="173" name="Google Shape;173;p22"/>
          <p:cNvSpPr txBox="1"/>
          <p:nvPr/>
        </p:nvSpPr>
        <p:spPr>
          <a:xfrm>
            <a:off x="1067800" y="6093175"/>
            <a:ext cx="9537900" cy="16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5000">
                <a:solidFill>
                  <a:schemeClr val="dk2"/>
                </a:solidFill>
                <a:latin typeface="Montserrat"/>
                <a:ea typeface="Montserrat"/>
                <a:cs typeface="Montserrat"/>
                <a:sym typeface="Montserrat"/>
              </a:rPr>
              <a:t>nichts</a:t>
            </a:r>
            <a:r>
              <a:rPr i="1" lang="en-GB" sz="5000">
                <a:latin typeface="Montserrat"/>
                <a:ea typeface="Montserrat"/>
                <a:cs typeface="Montserrat"/>
                <a:sym typeface="Montserrat"/>
              </a:rPr>
              <a:t> </a:t>
            </a:r>
            <a:r>
              <a:rPr b="1" i="1" lang="en-GB" sz="5000">
                <a:solidFill>
                  <a:schemeClr val="accent6"/>
                </a:solidFill>
                <a:latin typeface="Montserrat"/>
                <a:ea typeface="Montserrat"/>
                <a:cs typeface="Montserrat"/>
                <a:sym typeface="Montserrat"/>
              </a:rPr>
              <a:t>T</a:t>
            </a:r>
            <a:r>
              <a:rPr i="1" lang="en-GB" sz="5000">
                <a:solidFill>
                  <a:schemeClr val="dk2"/>
                </a:solidFill>
                <a:latin typeface="Montserrat"/>
                <a:ea typeface="Montserrat"/>
                <a:cs typeface="Montserrat"/>
                <a:sym typeface="Montserrat"/>
              </a:rPr>
              <a:t>oll</a:t>
            </a:r>
            <a:r>
              <a:rPr b="1" i="1" lang="en-GB" sz="5000">
                <a:solidFill>
                  <a:schemeClr val="accent5"/>
                </a:solidFill>
                <a:latin typeface="Montserrat"/>
                <a:ea typeface="Montserrat"/>
                <a:cs typeface="Montserrat"/>
                <a:sym typeface="Montserrat"/>
              </a:rPr>
              <a:t>es</a:t>
            </a:r>
            <a:endParaRPr b="1" i="1" sz="5000">
              <a:solidFill>
                <a:schemeClr val="accent5"/>
              </a:solidFill>
              <a:latin typeface="Montserrat"/>
              <a:ea typeface="Montserrat"/>
              <a:cs typeface="Montserrat"/>
              <a:sym typeface="Montserrat"/>
            </a:endParaRPr>
          </a:p>
        </p:txBody>
      </p:sp>
      <p:pic>
        <p:nvPicPr>
          <p:cNvPr id="174" name="Google Shape;174;p22"/>
          <p:cNvPicPr preferRelativeResize="0"/>
          <p:nvPr/>
        </p:nvPicPr>
        <p:blipFill>
          <a:blip r:embed="rId3">
            <a:alphaModFix/>
          </a:blip>
          <a:stretch>
            <a:fillRect/>
          </a:stretch>
        </p:blipFill>
        <p:spPr>
          <a:xfrm>
            <a:off x="16354017" y="0"/>
            <a:ext cx="1624033" cy="1629000"/>
          </a:xfrm>
          <a:prstGeom prst="rect">
            <a:avLst/>
          </a:prstGeom>
          <a:noFill/>
          <a:ln>
            <a:noFill/>
          </a:ln>
        </p:spPr>
      </p:pic>
      <p:pic>
        <p:nvPicPr>
          <p:cNvPr id="175" name="Google Shape;175;p22"/>
          <p:cNvPicPr preferRelativeResize="0"/>
          <p:nvPr/>
        </p:nvPicPr>
        <p:blipFill>
          <a:blip r:embed="rId4">
            <a:alphaModFix/>
          </a:blip>
          <a:stretch>
            <a:fillRect/>
          </a:stretch>
        </p:blipFill>
        <p:spPr>
          <a:xfrm>
            <a:off x="9468000" y="2876300"/>
            <a:ext cx="4195625" cy="4340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