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B8F991-04AE-47CA-A8D7-6AA6A2BCD1BC}">
  <a:tblStyle styleId="{E0B8F991-04AE-47CA-A8D7-6AA6A2BCD1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9bdc045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9bdc045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7803204b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7803204b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7803204b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7803204b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f273fe25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f273fe25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f273fe256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f273fe256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7803204b8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7803204b8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7b7a708f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7b7a708f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917950" y="2302425"/>
            <a:ext cx="163107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4B3241"/>
                </a:solidFill>
              </a:rPr>
              <a:t>Talk about dreams vs plans (Part 2/2)</a:t>
            </a:r>
            <a:endParaRPr sz="5600"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Using the future tense in questions</a:t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 German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8" name="Google Shape;88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Herr Scales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17222925" y="8630950"/>
            <a:ext cx="1065000" cy="165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7"/>
          <p:cNvGraphicFramePr/>
          <p:nvPr/>
        </p:nvGraphicFramePr>
        <p:xfrm>
          <a:off x="629675" y="69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{E0B8F991-04AE-47CA-A8D7-6AA6A2BCD1BC}</a:tableStyleId>
              </a:tblPr>
              <a:tblGrid>
                <a:gridCol w="6965100"/>
                <a:gridCol w="6769025"/>
              </a:tblGrid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einladen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invite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vorhaben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plan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Eintritt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entrance (of a person)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Feld(er)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field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Gebäude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building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bald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soon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der/das Teil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teilnehmen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 part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bekannt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well known, famous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der Nähe (von)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near (to)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2" name="Google Shape;102;p18"/>
          <p:cNvGraphicFramePr/>
          <p:nvPr/>
        </p:nvGraphicFramePr>
        <p:xfrm>
          <a:off x="917950" y="287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{E0B8F991-04AE-47CA-A8D7-6AA6A2BCD1BC}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er/sie/es/man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3" name="Google Shape;103;p18"/>
          <p:cNvSpPr txBox="1"/>
          <p:nvPr/>
        </p:nvSpPr>
        <p:spPr>
          <a:xfrm>
            <a:off x="5490250" y="28763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5467688" y="35164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5467688" y="41473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wird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9915200" y="2876300"/>
            <a:ext cx="5580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will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9982875" y="351642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9982875" y="42159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he/she/it/ one will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0675" y="5259763"/>
            <a:ext cx="163371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conjugations for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wir </a:t>
            </a:r>
            <a:r>
              <a:rPr b="1" i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(we)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sie </a:t>
            </a:r>
            <a:r>
              <a:rPr b="1" i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(they) and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Sie </a:t>
            </a:r>
            <a:r>
              <a:rPr b="1" i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(you) are all the same!</a:t>
            </a:r>
            <a:endParaRPr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0" name="Google Shape;110;p18"/>
          <p:cNvGraphicFramePr/>
          <p:nvPr/>
        </p:nvGraphicFramePr>
        <p:xfrm>
          <a:off x="957763" y="654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{E0B8F991-04AE-47CA-A8D7-6AA6A2BCD1BC}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1" name="Google Shape;111;p18"/>
          <p:cNvSpPr txBox="1"/>
          <p:nvPr/>
        </p:nvSpPr>
        <p:spPr>
          <a:xfrm>
            <a:off x="5490238" y="654865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490250" y="71932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490250" y="78241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9982875" y="6548650"/>
            <a:ext cx="671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will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9982875" y="7193275"/>
            <a:ext cx="6430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they will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9982875" y="782417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899100" y="899100"/>
            <a:ext cx="153039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a reminder of the conjugation and translation of 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r>
              <a:rPr b="1" i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when used with another verb to form the future tense</a:t>
            </a:r>
            <a:endParaRPr b="1" i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1143000" y="876300"/>
            <a:ext cx="161163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make a question in the future tense, the following pattern applies</a:t>
            </a:r>
            <a:endParaRPr b="1" i="1"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1156500" y="2797650"/>
            <a:ext cx="162270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teilnehmen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take part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43000" y="6927975"/>
            <a:ext cx="161163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 not confuse with the verb "wollen"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030500" y="3936900"/>
            <a:ext cx="162270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du teilnehmen?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 you take part?</a:t>
            </a:r>
            <a:endParaRPr sz="3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262550" y="5222400"/>
            <a:ext cx="49545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Pass auf!</a:t>
            </a:r>
            <a:r>
              <a:rPr b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</a:t>
            </a:r>
            <a:endParaRPr b="1" sz="7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2300" y="5093437"/>
            <a:ext cx="1760603" cy="157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1205175" y="7996225"/>
            <a:ext cx="161163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du teilnehmen?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 you </a:t>
            </a:r>
            <a:r>
              <a:rPr b="1" i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want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take part?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20"/>
          <p:cNvGraphicFramePr/>
          <p:nvPr/>
        </p:nvGraphicFramePr>
        <p:xfrm>
          <a:off x="553150" y="262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{E0B8F991-04AE-47CA-A8D7-6AA6A2BCD1BC}</a:tableStyleId>
              </a:tblPr>
              <a:tblGrid>
                <a:gridCol w="5728175"/>
                <a:gridCol w="5566925"/>
              </a:tblGrid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Wann?</a:t>
                      </a:r>
                      <a:endParaRPr b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When?</a:t>
                      </a:r>
                      <a:endParaRPr i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Wo?</a:t>
                      </a:r>
                      <a:endParaRPr b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Where?</a:t>
                      </a:r>
                      <a:endParaRPr i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Wohin?</a:t>
                      </a:r>
                      <a:endParaRPr b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 to?</a:t>
                      </a:r>
                      <a:endParaRPr i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Woher?</a:t>
                      </a:r>
                      <a:endParaRPr b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 from?</a:t>
                      </a:r>
                      <a:endParaRPr i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Was?</a:t>
                      </a:r>
                      <a:endParaRPr b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What?</a:t>
                      </a:r>
                      <a:endParaRPr i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Wie?</a:t>
                      </a:r>
                      <a:endParaRPr b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How?</a:t>
                      </a:r>
                      <a:endParaRPr i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Warum/Wieso/Wozu?</a:t>
                      </a:r>
                      <a:endParaRPr b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Why?</a:t>
                      </a:r>
                      <a:endParaRPr i="1" sz="2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516500" y="765200"/>
            <a:ext cx="138690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can also add question words. Here is a reminder of some question words. These words will be used in this lesson</a:t>
            </a:r>
            <a:endParaRPr b="1"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20023" y="2741751"/>
            <a:ext cx="3500825" cy="519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1143000" y="876300"/>
            <a:ext cx="161163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 a basic question would be:</a:t>
            </a:r>
            <a:endParaRPr b="1" i="1"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156500" y="2876300"/>
            <a:ext cx="162270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262550" y="6356525"/>
            <a:ext cx="159969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Wie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du teilnehmen?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will you take part?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917950" y="1900950"/>
            <a:ext cx="162270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du teilnehmen?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 you take part?</a:t>
            </a:r>
            <a:endParaRPr sz="3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331250" y="7498850"/>
            <a:ext cx="159969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Warum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du teilnehmen?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Why will you take part?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1186050" y="2945975"/>
            <a:ext cx="15590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Appropriate question words can then be added eg</a:t>
            </a:r>
            <a:endParaRPr b="1" i="1" sz="4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1262550" y="4227675"/>
            <a:ext cx="158823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Wann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du teilnehmen?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will you take part?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1332300" y="5229975"/>
            <a:ext cx="161163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du teilnehmen?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Where will you take part?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4924" y="701626"/>
            <a:ext cx="1511825" cy="22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1085850" y="3795600"/>
            <a:ext cx="161163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 not confuse the verb 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werden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with the verb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wollen!!!</a:t>
            </a:r>
            <a:endParaRPr b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1242125" y="988350"/>
            <a:ext cx="117468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 one last reminder...</a:t>
            </a:r>
            <a:r>
              <a:rPr b="1" i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endParaRPr b="1" sz="7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2973" y="988338"/>
            <a:ext cx="2964499" cy="2651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1348650" y="4863888"/>
            <a:ext cx="155907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du teilnehmen?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Will you take part?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1413150" y="5915000"/>
            <a:ext cx="157137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du teilnehmen?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 you want to take part?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2639925" y="2455450"/>
            <a:ext cx="85509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Ein falscher Freund!</a:t>
            </a:r>
            <a:endParaRPr b="1" sz="5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1413150" y="6987075"/>
            <a:ext cx="157137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Wann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du teilnehmen?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will you take part?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651900" y="8059150"/>
            <a:ext cx="17236200" cy="7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Wann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willst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du teilnehmen?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do you want to take part?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917950" y="760475"/>
            <a:ext cx="6713700" cy="8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Summary</a:t>
            </a:r>
            <a:r>
              <a:rPr lang="en-GB">
                <a:solidFill>
                  <a:srgbClr val="434343"/>
                </a:solidFill>
              </a:rPr>
              <a:t> of learning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534425" y="1832000"/>
            <a:ext cx="143856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German, to make questions in the future tense, swap round the subject and the verb</a:t>
            </a:r>
            <a:endParaRPr b="1"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12357825" y="4107575"/>
            <a:ext cx="535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5585875" y="7194050"/>
            <a:ext cx="8418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534425" y="4979075"/>
            <a:ext cx="16835400" cy="19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can also add question words like  </a:t>
            </a: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was, wann, wie, warum, wo, wohin, woher</a:t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Eg. </a:t>
            </a: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will you go to the cinema?  </a:t>
            </a: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412950" y="3038588"/>
            <a:ext cx="17714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Eg.  </a:t>
            </a: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go to the cinema =  </a:t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7020600" y="3038588"/>
            <a:ext cx="85509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du wirst ins Kino gehen  </a:t>
            </a:r>
            <a:endParaRPr b="1" sz="30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7134750" y="4078500"/>
            <a:ext cx="74769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Wirst du ins Kino gehen?</a:t>
            </a:r>
            <a:endParaRPr sz="28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784950" y="4061900"/>
            <a:ext cx="7476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Will you go to the cinema?  =</a:t>
            </a:r>
            <a:endParaRPr b="1"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8261850" y="5994500"/>
            <a:ext cx="97203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Wann wirst du ins Kino gehen?</a:t>
            </a:r>
            <a:endParaRPr b="1" sz="30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8350125" y="6998363"/>
            <a:ext cx="85509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Warum</a:t>
            </a: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wirst du ins Kino gehen?  </a:t>
            </a:r>
            <a:endParaRPr b="1" sz="30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9383550" y="8002250"/>
            <a:ext cx="74769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Wie</a:t>
            </a: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oft wirst du ins Kino gehen?  </a:t>
            </a:r>
            <a:endParaRPr b="1" sz="30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937800" y="6953363"/>
            <a:ext cx="71712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Why will you go to the cinema?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937800" y="7957250"/>
            <a:ext cx="81105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</a:t>
            </a: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often will you go to the cinema?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