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10287000" cx="18288000"/>
  <p:notesSz cx="6858000" cy="9144000"/>
  <p:embeddedFontLst>
    <p:embeddedFont>
      <p:font typeface="Montserrat SemiBold"/>
      <p:regular r:id="rId28"/>
      <p:bold r:id="rId29"/>
      <p:italic r:id="rId30"/>
      <p:boldItalic r:id="rId31"/>
    </p:embeddedFont>
    <p:embeddedFont>
      <p:font typeface="Montserrat"/>
      <p:regular r:id="rId32"/>
      <p:bold r:id="rId33"/>
      <p:italic r:id="rId34"/>
      <p:boldItalic r:id="rId35"/>
    </p:embeddedFont>
    <p:embeddedFont>
      <p:font typeface="Montserrat Medium"/>
      <p:regular r:id="rId36"/>
      <p:bold r:id="rId37"/>
      <p:italic r:id="rId38"/>
      <p:boldItalic r:id="rId39"/>
    </p:embeddedFont>
    <p:embeddedFont>
      <p:font typeface="Quicksand"/>
      <p:regular r:id="rId40"/>
      <p:bold r:id="rId41"/>
    </p:embeddedFont>
    <p:embeddedFont>
      <p:font typeface="Roboto Mono"/>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AAF9207-D1A8-419A-9238-C699261E1849}">
  <a:tblStyle styleId="{0AAF9207-D1A8-419A-9238-C699261E1849}"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C7360762-E36C-4425-A178-C202104A8892}" styleName="Table_1">
    <a:wholeTbl>
      <a:tcTxStyle>
        <a:font>
          <a:latin typeface="Arial"/>
          <a:ea typeface="Arial"/>
          <a:cs typeface="Arial"/>
        </a:font>
        <a:srgbClr val="000000"/>
      </a:tcTxStyle>
      <a:tcStyle>
        <a:tcBdr>
          <a:left>
            <a:ln cap="flat" cmpd="sng" w="12700">
              <a:solidFill>
                <a:srgbClr val="9E9E9E"/>
              </a:solidFill>
              <a:prstDash val="solid"/>
              <a:round/>
              <a:headEnd len="sm" w="sm" type="none"/>
              <a:tailEnd len="sm" w="sm" type="none"/>
            </a:ln>
          </a:left>
          <a:right>
            <a:ln cap="flat" cmpd="sng" w="12700">
              <a:solidFill>
                <a:srgbClr val="9E9E9E"/>
              </a:solidFill>
              <a:prstDash val="solid"/>
              <a:round/>
              <a:headEnd len="sm" w="sm" type="none"/>
              <a:tailEnd len="sm" w="sm" type="none"/>
            </a:ln>
          </a:right>
          <a:top>
            <a:ln cap="flat" cmpd="sng" w="12700">
              <a:solidFill>
                <a:srgbClr val="9E9E9E"/>
              </a:solidFill>
              <a:prstDash val="solid"/>
              <a:round/>
              <a:headEnd len="sm" w="sm" type="none"/>
              <a:tailEnd len="sm" w="sm" type="none"/>
            </a:ln>
          </a:top>
          <a:bottom>
            <a:ln cap="flat" cmpd="sng" w="12700">
              <a:solidFill>
                <a:srgbClr val="9E9E9E"/>
              </a:solidFill>
              <a:prstDash val="solid"/>
              <a:round/>
              <a:headEnd len="sm" w="sm" type="none"/>
              <a:tailEnd len="sm" w="sm" type="none"/>
            </a:ln>
          </a:bottom>
          <a:insideH>
            <a:ln cap="flat" cmpd="sng" w="12700">
              <a:solidFill>
                <a:srgbClr val="9E9E9E"/>
              </a:solidFill>
              <a:prstDash val="solid"/>
              <a:round/>
              <a:headEnd len="sm" w="sm" type="none"/>
              <a:tailEnd len="sm" w="sm" type="none"/>
            </a:ln>
          </a:insideH>
          <a:insideV>
            <a:ln cap="flat" cmpd="sng" w="12700">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Quicksand-regular.fntdata"/><Relationship Id="rId20" Type="http://schemas.openxmlformats.org/officeDocument/2006/relationships/slide" Target="slides/slide15.xml"/><Relationship Id="rId42" Type="http://schemas.openxmlformats.org/officeDocument/2006/relationships/font" Target="fonts/RobotoMono-regular.fntdata"/><Relationship Id="rId41" Type="http://schemas.openxmlformats.org/officeDocument/2006/relationships/font" Target="fonts/Quicksand-bold.fntdata"/><Relationship Id="rId22" Type="http://schemas.openxmlformats.org/officeDocument/2006/relationships/slide" Target="slides/slide17.xml"/><Relationship Id="rId44" Type="http://schemas.openxmlformats.org/officeDocument/2006/relationships/font" Target="fonts/RobotoMono-italic.fntdata"/><Relationship Id="rId21" Type="http://schemas.openxmlformats.org/officeDocument/2006/relationships/slide" Target="slides/slide16.xml"/><Relationship Id="rId43" Type="http://schemas.openxmlformats.org/officeDocument/2006/relationships/font" Target="fonts/RobotoMono-bold.fntdata"/><Relationship Id="rId24" Type="http://schemas.openxmlformats.org/officeDocument/2006/relationships/slide" Target="slides/slide19.xml"/><Relationship Id="rId23" Type="http://schemas.openxmlformats.org/officeDocument/2006/relationships/slide" Target="slides/slide18.xml"/><Relationship Id="rId45" Type="http://schemas.openxmlformats.org/officeDocument/2006/relationships/font" Target="fonts/RobotoMono-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MontserratSemiBold-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SemiBold-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SemiBold-boldItalic.fntdata"/><Relationship Id="rId30" Type="http://schemas.openxmlformats.org/officeDocument/2006/relationships/font" Target="fonts/MontserratSemiBold-italic.fntdata"/><Relationship Id="rId11" Type="http://schemas.openxmlformats.org/officeDocument/2006/relationships/slide" Target="slides/slide6.xml"/><Relationship Id="rId33" Type="http://schemas.openxmlformats.org/officeDocument/2006/relationships/font" Target="fonts/Montserrat-bold.fntdata"/><Relationship Id="rId10" Type="http://schemas.openxmlformats.org/officeDocument/2006/relationships/slide" Target="slides/slide5.xml"/><Relationship Id="rId32" Type="http://schemas.openxmlformats.org/officeDocument/2006/relationships/font" Target="fonts/Montserrat-regular.fntdata"/><Relationship Id="rId13" Type="http://schemas.openxmlformats.org/officeDocument/2006/relationships/slide" Target="slides/slide8.xml"/><Relationship Id="rId35" Type="http://schemas.openxmlformats.org/officeDocument/2006/relationships/font" Target="fonts/Montserrat-boldItalic.fntdata"/><Relationship Id="rId12" Type="http://schemas.openxmlformats.org/officeDocument/2006/relationships/slide" Target="slides/slide7.xml"/><Relationship Id="rId34" Type="http://schemas.openxmlformats.org/officeDocument/2006/relationships/font" Target="fonts/Montserrat-italic.fntdata"/><Relationship Id="rId15" Type="http://schemas.openxmlformats.org/officeDocument/2006/relationships/slide" Target="slides/slide10.xml"/><Relationship Id="rId37" Type="http://schemas.openxmlformats.org/officeDocument/2006/relationships/font" Target="fonts/MontserratMedium-bold.fntdata"/><Relationship Id="rId14" Type="http://schemas.openxmlformats.org/officeDocument/2006/relationships/slide" Target="slides/slide9.xml"/><Relationship Id="rId36" Type="http://schemas.openxmlformats.org/officeDocument/2006/relationships/font" Target="fonts/MontserratMedium-regular.fntdata"/><Relationship Id="rId17" Type="http://schemas.openxmlformats.org/officeDocument/2006/relationships/slide" Target="slides/slide12.xml"/><Relationship Id="rId39" Type="http://schemas.openxmlformats.org/officeDocument/2006/relationships/font" Target="fonts/MontserratMedium-boldItalic.fntdata"/><Relationship Id="rId16" Type="http://schemas.openxmlformats.org/officeDocument/2006/relationships/slide" Target="slides/slide11.xml"/><Relationship Id="rId38" Type="http://schemas.openxmlformats.org/officeDocument/2006/relationships/font" Target="fonts/MontserratMedium-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96447831e0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96447831e0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96447831e0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96447831e0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96447831e0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96447831e0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96447831e0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96447831e0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96447831e0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96447831e0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96447831e0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96447831e0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96447831e0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96447831e0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96447831e0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96447831e0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96447831e0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96447831e0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96447831e0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96447831e0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96447831e0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96447831e0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8d766586c1_1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8d766586c1_1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96447831e0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96447831e0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96447831e0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96447831e0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96447831e0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96447831e0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8d766586c1_1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8d766586c1_1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96447831e0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96447831e0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96447831e0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96447831e0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96447831e0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96447831e0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96447831e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96447831e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96447831e0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96447831e0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96447831e0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96447831e0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75" name="Google Shape;75;p13"/>
          <p:cNvSpPr txBox="1"/>
          <p:nvPr>
            <p:ph idx="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 activity intro"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3" name="Google Shape;23;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9" name="Shape 79"/>
        <p:cNvGrpSpPr/>
        <p:nvPr/>
      </p:nvGrpSpPr>
      <p:grpSpPr>
        <a:xfrm>
          <a:off x="0" y="0"/>
          <a:ext cx="0" cy="0"/>
          <a:chOff x="0" y="0"/>
          <a:chExt cx="0" cy="0"/>
        </a:xfrm>
      </p:grpSpPr>
      <p:sp>
        <p:nvSpPr>
          <p:cNvPr id="80" name="Google Shape;80;p14"/>
          <p:cNvSpPr txBox="1"/>
          <p:nvPr>
            <p:ph idx="4294967295" type="ctrTitle"/>
          </p:nvPr>
        </p:nvSpPr>
        <p:spPr>
          <a:xfrm>
            <a:off x="917950" y="2876300"/>
            <a:ext cx="16452000" cy="3723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sz="7000">
                <a:solidFill>
                  <a:srgbClr val="4B3241"/>
                </a:solidFill>
              </a:rPr>
              <a:t>Lesson 2: SQL Searches </a:t>
            </a:r>
            <a:br>
              <a:rPr lang="en-GB">
                <a:solidFill>
                  <a:srgbClr val="4B3241"/>
                </a:solidFill>
              </a:rPr>
            </a:br>
            <a:endParaRPr>
              <a:solidFill>
                <a:srgbClr val="4B3241"/>
              </a:solidFill>
            </a:endParaRPr>
          </a:p>
          <a:p>
            <a:pPr indent="0" lvl="0" marL="0" marR="0" rtl="0" algn="l">
              <a:lnSpc>
                <a:spcPct val="115000"/>
              </a:lnSpc>
              <a:spcBef>
                <a:spcPts val="0"/>
              </a:spcBef>
              <a:spcAft>
                <a:spcPts val="0"/>
              </a:spcAft>
              <a:buNone/>
            </a:pPr>
            <a:r>
              <a:t/>
            </a:r>
            <a:endParaRPr>
              <a:solidFill>
                <a:srgbClr val="4B3241"/>
              </a:solidFill>
            </a:endParaRPr>
          </a:p>
          <a:p>
            <a:pPr indent="0" lvl="0" marL="0" marR="0" rtl="0" algn="l">
              <a:lnSpc>
                <a:spcPct val="115000"/>
              </a:lnSpc>
              <a:spcBef>
                <a:spcPts val="0"/>
              </a:spcBef>
              <a:spcAft>
                <a:spcPts val="0"/>
              </a:spcAft>
              <a:buNone/>
            </a:pPr>
            <a:r>
              <a:rPr lang="en-GB" sz="3000">
                <a:solidFill>
                  <a:srgbClr val="4B3241"/>
                </a:solidFill>
              </a:rPr>
              <a:t>Databases and SQL</a:t>
            </a:r>
            <a:endParaRPr sz="3000">
              <a:solidFill>
                <a:srgbClr val="4B3241"/>
              </a:solidFill>
            </a:endParaRPr>
          </a:p>
        </p:txBody>
      </p:sp>
      <p:sp>
        <p:nvSpPr>
          <p:cNvPr id="81" name="Google Shape;81;p14"/>
          <p:cNvSpPr txBox="1"/>
          <p:nvPr>
            <p:ph idx="4294967295" type="subTitle"/>
          </p:nvPr>
        </p:nvSpPr>
        <p:spPr>
          <a:xfrm>
            <a:off x="917950" y="890050"/>
            <a:ext cx="16452000" cy="15852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Computing</a:t>
            </a:r>
            <a:endParaRPr>
              <a:solidFill>
                <a:srgbClr val="4B3241"/>
              </a:solidFill>
            </a:endParaRPr>
          </a:p>
        </p:txBody>
      </p:sp>
      <p:sp>
        <p:nvSpPr>
          <p:cNvPr id="82" name="Google Shape;82;p14"/>
          <p:cNvSpPr txBox="1"/>
          <p:nvPr>
            <p:ph idx="4294967295" type="subTitle"/>
          </p:nvPr>
        </p:nvSpPr>
        <p:spPr>
          <a:xfrm>
            <a:off x="917950" y="7906150"/>
            <a:ext cx="11057100" cy="123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4B3241"/>
                </a:solidFill>
              </a:rPr>
              <a:t>Ben Garside</a:t>
            </a:r>
            <a:endParaRPr>
              <a:solidFill>
                <a:srgbClr val="4B3241"/>
              </a:solidFill>
            </a:endParaRPr>
          </a:p>
          <a:p>
            <a:pPr indent="0" lvl="0" marL="0" rtl="0" algn="l">
              <a:spcBef>
                <a:spcPts val="2000"/>
              </a:spcBef>
              <a:spcAft>
                <a:spcPts val="0"/>
              </a:spcAft>
              <a:buNone/>
            </a:pPr>
            <a:r>
              <a:t/>
            </a:r>
            <a:endParaRPr>
              <a:solidFill>
                <a:srgbClr val="4B3241"/>
              </a:solidFill>
            </a:endParaRPr>
          </a:p>
          <a:p>
            <a:pPr indent="0" lvl="0" marL="0" rtl="0" algn="l">
              <a:spcBef>
                <a:spcPts val="2000"/>
              </a:spcBef>
              <a:spcAft>
                <a:spcPts val="2000"/>
              </a:spcAft>
              <a:buNone/>
            </a:pPr>
            <a:r>
              <a:rPr i="1" lang="en-GB" sz="1500">
                <a:solidFill>
                  <a:srgbClr val="4B3241"/>
                </a:solidFill>
              </a:rPr>
              <a:t>   </a:t>
            </a:r>
            <a:r>
              <a:rPr i="1" lang="en-GB" sz="1500">
                <a:solidFill>
                  <a:srgbClr val="4B3241"/>
                </a:solidFill>
              </a:rPr>
              <a:t>Materials from the Teach Computing Curriculum created by the National Centre for Computing Education</a:t>
            </a:r>
            <a:endParaRPr i="1" sz="1500">
              <a:solidFill>
                <a:srgbClr val="4B3241"/>
              </a:solidFill>
            </a:endParaRPr>
          </a:p>
        </p:txBody>
      </p:sp>
      <p:sp>
        <p:nvSpPr>
          <p:cNvPr id="83" name="Google Shape;83;p1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84" name="Google Shape;84;p14"/>
          <p:cNvSpPr txBox="1"/>
          <p:nvPr>
            <p:ph idx="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3"/>
          <p:cNvSpPr txBox="1"/>
          <p:nvPr>
            <p:ph type="title"/>
          </p:nvPr>
        </p:nvSpPr>
        <p:spPr>
          <a:xfrm>
            <a:off x="917950" y="890050"/>
            <a:ext cx="17168400" cy="1037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2 part 2 – Retrieving data from the tblDownloads table</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p:txBody>
      </p:sp>
      <p:sp>
        <p:nvSpPr>
          <p:cNvPr id="163" name="Google Shape;163;p2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164" name="Google Shape;164;p23"/>
          <p:cNvSpPr txBox="1"/>
          <p:nvPr/>
        </p:nvSpPr>
        <p:spPr>
          <a:xfrm>
            <a:off x="914400" y="2286000"/>
            <a:ext cx="15217500" cy="720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3000">
                <a:solidFill>
                  <a:schemeClr val="dk2"/>
                </a:solidFill>
                <a:latin typeface="Montserrat"/>
                <a:ea typeface="Montserrat"/>
                <a:cs typeface="Montserrat"/>
                <a:sym typeface="Montserrat"/>
              </a:rPr>
              <a:t>Retrieve data from the tblDownloads table</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rPr lang="en-GB" sz="3000">
                <a:solidFill>
                  <a:schemeClr val="dk2"/>
                </a:solidFill>
                <a:latin typeface="Montserrat"/>
                <a:ea typeface="Montserrat"/>
                <a:cs typeface="Montserrat"/>
                <a:sym typeface="Montserrat"/>
              </a:rPr>
              <a:t>For each question, design an SQL search that will reveal the answer.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p:txBody>
      </p:sp>
      <p:sp>
        <p:nvSpPr>
          <p:cNvPr id="165" name="Google Shape;165;p23"/>
          <p:cNvSpPr txBox="1"/>
          <p:nvPr/>
        </p:nvSpPr>
        <p:spPr>
          <a:xfrm>
            <a:off x="806825" y="4495800"/>
            <a:ext cx="16405500" cy="891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3000">
                <a:solidFill>
                  <a:schemeClr val="dk2"/>
                </a:solidFill>
                <a:latin typeface="Montserrat"/>
                <a:ea typeface="Montserrat"/>
                <a:cs typeface="Montserrat"/>
                <a:sym typeface="Montserrat"/>
              </a:rPr>
              <a:t>Question 2:	 </a:t>
            </a:r>
            <a:r>
              <a:rPr lang="en-GB" sz="3000">
                <a:solidFill>
                  <a:schemeClr val="dk2"/>
                </a:solidFill>
                <a:latin typeface="Montserrat"/>
                <a:ea typeface="Montserrat"/>
                <a:cs typeface="Montserrat"/>
                <a:sym typeface="Montserrat"/>
              </a:rPr>
              <a:t>How many tracks were either downloaded before 6AM or after 10PM?</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sz="3000">
              <a:solidFill>
                <a:schemeClr val="dk2"/>
              </a:solidFill>
              <a:latin typeface="Montserrat"/>
              <a:ea typeface="Montserrat"/>
              <a:cs typeface="Montserrat"/>
              <a:sym typeface="Montserrat"/>
            </a:endParaRPr>
          </a:p>
        </p:txBody>
      </p:sp>
      <p:graphicFrame>
        <p:nvGraphicFramePr>
          <p:cNvPr id="166" name="Google Shape;166;p23"/>
          <p:cNvGraphicFramePr/>
          <p:nvPr/>
        </p:nvGraphicFramePr>
        <p:xfrm>
          <a:off x="917950" y="5957050"/>
          <a:ext cx="3000000" cy="3000000"/>
        </p:xfrm>
        <a:graphic>
          <a:graphicData uri="http://schemas.openxmlformats.org/drawingml/2006/table">
            <a:tbl>
              <a:tblPr>
                <a:noFill/>
                <a:tableStyleId>{0AAF9207-D1A8-419A-9238-C699261E1849}</a:tableStyleId>
              </a:tblPr>
              <a:tblGrid>
                <a:gridCol w="1732875"/>
                <a:gridCol w="11899075"/>
              </a:tblGrid>
              <a:tr h="304800">
                <a:tc>
                  <a:txBody>
                    <a:bodyPr/>
                    <a:lstStyle/>
                    <a:p>
                      <a:pPr indent="0" lvl="0" marL="0" rtl="0" algn="l">
                        <a:spcBef>
                          <a:spcPts val="0"/>
                        </a:spcBef>
                        <a:spcAft>
                          <a:spcPts val="0"/>
                        </a:spcAft>
                        <a:buNone/>
                      </a:pPr>
                      <a:r>
                        <a:rPr b="1" lang="en-GB" sz="3000">
                          <a:solidFill>
                            <a:schemeClr val="dk2"/>
                          </a:solidFill>
                          <a:latin typeface="Montserrat"/>
                          <a:ea typeface="Montserrat"/>
                          <a:cs typeface="Montserrat"/>
                          <a:sym typeface="Montserrat"/>
                        </a:rPr>
                        <a:t>Answer</a:t>
                      </a:r>
                      <a:endParaRPr sz="3000">
                        <a:solidFill>
                          <a:schemeClr val="dk2"/>
                        </a:solidFill>
                        <a:latin typeface="Montserrat"/>
                        <a:ea typeface="Montserrat"/>
                        <a:cs typeface="Montserrat"/>
                        <a:sym typeface="Montserrat"/>
                      </a:endParaRPr>
                    </a:p>
                  </a:txBody>
                  <a:tcPr marT="63500" marB="63500" marR="63500" marL="63500">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3000">
                        <a:solidFill>
                          <a:schemeClr val="dk2"/>
                        </a:solidFill>
                        <a:latin typeface="Quicksand"/>
                        <a:ea typeface="Quicksand"/>
                        <a:cs typeface="Quicksand"/>
                        <a:sym typeface="Quicksand"/>
                      </a:endParaRPr>
                    </a:p>
                    <a:p>
                      <a:pPr indent="0" lvl="0" marL="0" rtl="0" algn="l">
                        <a:spcBef>
                          <a:spcPts val="0"/>
                        </a:spcBef>
                        <a:spcAft>
                          <a:spcPts val="0"/>
                        </a:spcAft>
                        <a:buNone/>
                      </a:pPr>
                      <a:r>
                        <a:t/>
                      </a:r>
                      <a:endParaRPr sz="3000">
                        <a:solidFill>
                          <a:schemeClr val="dk2"/>
                        </a:solidFill>
                        <a:latin typeface="Quicksand"/>
                        <a:ea typeface="Quicksand"/>
                        <a:cs typeface="Quicksand"/>
                        <a:sym typeface="Quicksand"/>
                      </a:endParaRPr>
                    </a:p>
                  </a:txBody>
                  <a:tcPr marT="63500" marB="63500" marR="63500" marL="63500">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solidFill>
                      <a:srgbClr val="F3F3F3"/>
                    </a:solidFill>
                  </a:tcPr>
                </a:tc>
              </a:tr>
              <a:tr h="304800">
                <a:tc>
                  <a:txBody>
                    <a:bodyPr/>
                    <a:lstStyle/>
                    <a:p>
                      <a:pPr indent="0" lvl="0" marL="0" rtl="0" algn="l">
                        <a:spcBef>
                          <a:spcPts val="0"/>
                        </a:spcBef>
                        <a:spcAft>
                          <a:spcPts val="0"/>
                        </a:spcAft>
                        <a:buNone/>
                      </a:pPr>
                      <a:r>
                        <a:rPr b="1" lang="en-GB" sz="3000">
                          <a:solidFill>
                            <a:schemeClr val="dk2"/>
                          </a:solidFill>
                          <a:latin typeface="Montserrat"/>
                          <a:ea typeface="Montserrat"/>
                          <a:cs typeface="Montserrat"/>
                          <a:sym typeface="Montserrat"/>
                        </a:rPr>
                        <a:t>Code</a:t>
                      </a:r>
                      <a:endParaRPr b="1" sz="3000">
                        <a:solidFill>
                          <a:schemeClr val="dk2"/>
                        </a:solidFill>
                        <a:latin typeface="Montserrat"/>
                        <a:ea typeface="Montserrat"/>
                        <a:cs typeface="Montserrat"/>
                        <a:sym typeface="Montserrat"/>
                      </a:endParaRPr>
                    </a:p>
                  </a:txBody>
                  <a:tcPr marT="63500" marB="63500" marR="63500" marL="63500">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2500">
                        <a:solidFill>
                          <a:schemeClr val="dk2"/>
                        </a:solidFill>
                        <a:latin typeface="Roboto Mono"/>
                        <a:ea typeface="Roboto Mono"/>
                        <a:cs typeface="Roboto Mono"/>
                        <a:sym typeface="Roboto Mono"/>
                      </a:endParaRPr>
                    </a:p>
                    <a:p>
                      <a:pPr indent="0" lvl="0" marL="0" rtl="0" algn="l">
                        <a:spcBef>
                          <a:spcPts val="0"/>
                        </a:spcBef>
                        <a:spcAft>
                          <a:spcPts val="0"/>
                        </a:spcAft>
                        <a:buNone/>
                      </a:pPr>
                      <a:r>
                        <a:t/>
                      </a:r>
                      <a:endParaRPr sz="2500">
                        <a:solidFill>
                          <a:schemeClr val="dk2"/>
                        </a:solidFill>
                        <a:latin typeface="Roboto Mono"/>
                        <a:ea typeface="Roboto Mono"/>
                        <a:cs typeface="Roboto Mono"/>
                        <a:sym typeface="Roboto Mono"/>
                      </a:endParaRPr>
                    </a:p>
                    <a:p>
                      <a:pPr indent="0" lvl="0" marL="0" rtl="0" algn="l">
                        <a:spcBef>
                          <a:spcPts val="0"/>
                        </a:spcBef>
                        <a:spcAft>
                          <a:spcPts val="0"/>
                        </a:spcAft>
                        <a:buNone/>
                      </a:pPr>
                      <a:r>
                        <a:t/>
                      </a:r>
                      <a:endParaRPr sz="2500">
                        <a:solidFill>
                          <a:schemeClr val="dk2"/>
                        </a:solidFill>
                        <a:latin typeface="Roboto Mono"/>
                        <a:ea typeface="Roboto Mono"/>
                        <a:cs typeface="Roboto Mono"/>
                        <a:sym typeface="Roboto Mono"/>
                      </a:endParaRPr>
                    </a:p>
                    <a:p>
                      <a:pPr indent="0" lvl="0" marL="0" rtl="0" algn="l">
                        <a:spcBef>
                          <a:spcPts val="0"/>
                        </a:spcBef>
                        <a:spcAft>
                          <a:spcPts val="0"/>
                        </a:spcAft>
                        <a:buNone/>
                      </a:pPr>
                      <a:r>
                        <a:t/>
                      </a:r>
                      <a:endParaRPr sz="2500">
                        <a:solidFill>
                          <a:schemeClr val="dk2"/>
                        </a:solidFill>
                        <a:latin typeface="Roboto Mono"/>
                        <a:ea typeface="Roboto Mono"/>
                        <a:cs typeface="Roboto Mono"/>
                        <a:sym typeface="Roboto Mono"/>
                      </a:endParaRPr>
                    </a:p>
                    <a:p>
                      <a:pPr indent="0" lvl="0" marL="0" rtl="0" algn="l">
                        <a:spcBef>
                          <a:spcPts val="0"/>
                        </a:spcBef>
                        <a:spcAft>
                          <a:spcPts val="0"/>
                        </a:spcAft>
                        <a:buNone/>
                      </a:pPr>
                      <a:r>
                        <a:t/>
                      </a:r>
                      <a:endParaRPr sz="3000">
                        <a:solidFill>
                          <a:schemeClr val="dk2"/>
                        </a:solidFill>
                        <a:latin typeface="Roboto Mono"/>
                        <a:ea typeface="Roboto Mono"/>
                        <a:cs typeface="Roboto Mono"/>
                        <a:sym typeface="Roboto Mono"/>
                      </a:endParaRPr>
                    </a:p>
                  </a:txBody>
                  <a:tcPr marT="63500" marB="63500" marR="63500" marL="63500">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solidFill>
                      <a:srgbClr val="F3F3F3"/>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4"/>
          <p:cNvSpPr txBox="1"/>
          <p:nvPr>
            <p:ph type="title"/>
          </p:nvPr>
        </p:nvSpPr>
        <p:spPr>
          <a:xfrm>
            <a:off x="917950" y="890050"/>
            <a:ext cx="17168400" cy="1037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2 part 3 – </a:t>
            </a:r>
            <a:r>
              <a:rPr lang="en-GB">
                <a:solidFill>
                  <a:schemeClr val="dk2"/>
                </a:solidFill>
              </a:rPr>
              <a:t>Using ORDER BY</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p:txBody>
      </p:sp>
      <p:sp>
        <p:nvSpPr>
          <p:cNvPr id="172" name="Google Shape;172;p2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173" name="Google Shape;173;p24"/>
          <p:cNvSpPr txBox="1"/>
          <p:nvPr/>
        </p:nvSpPr>
        <p:spPr>
          <a:xfrm>
            <a:off x="914400" y="2286000"/>
            <a:ext cx="15217500" cy="720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3000">
                <a:solidFill>
                  <a:schemeClr val="dk2"/>
                </a:solidFill>
                <a:latin typeface="Montserrat"/>
                <a:ea typeface="Montserrat"/>
                <a:cs typeface="Montserrat"/>
                <a:sym typeface="Montserrat"/>
              </a:rPr>
              <a:t>You can change the order of the retrieved records by sorting the data into ascending or descending order. The following steps will show you how this works.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p:txBody>
      </p:sp>
      <p:sp>
        <p:nvSpPr>
          <p:cNvPr id="174" name="Google Shape;174;p24"/>
          <p:cNvSpPr txBox="1"/>
          <p:nvPr/>
        </p:nvSpPr>
        <p:spPr>
          <a:xfrm>
            <a:off x="806825" y="4495800"/>
            <a:ext cx="16405500" cy="891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3000">
                <a:solidFill>
                  <a:schemeClr val="dk2"/>
                </a:solidFill>
                <a:latin typeface="Montserrat"/>
                <a:ea typeface="Montserrat"/>
                <a:cs typeface="Montserrat"/>
                <a:sym typeface="Montserrat"/>
              </a:rPr>
              <a:t>Step 1</a:t>
            </a:r>
            <a:r>
              <a:rPr b="1" lang="en-GB" sz="3000">
                <a:solidFill>
                  <a:schemeClr val="dk2"/>
                </a:solidFill>
                <a:latin typeface="Montserrat"/>
                <a:ea typeface="Montserrat"/>
                <a:cs typeface="Montserrat"/>
                <a:sym typeface="Montserrat"/>
              </a:rPr>
              <a:t>:	 </a:t>
            </a:r>
            <a:r>
              <a:rPr lang="en-GB" sz="3000">
                <a:solidFill>
                  <a:schemeClr val="dk2"/>
                </a:solidFill>
                <a:latin typeface="Montserrat"/>
                <a:ea typeface="Montserrat"/>
                <a:cs typeface="Montserrat"/>
                <a:sym typeface="Montserrat"/>
              </a:rPr>
              <a:t>Take a look at the code snippet below. What do you think will happen when the data is retrieved?</a:t>
            </a:r>
            <a:endParaRPr b="1" sz="3000">
              <a:solidFill>
                <a:schemeClr val="dk2"/>
              </a:solidFill>
              <a:latin typeface="Montserrat"/>
              <a:ea typeface="Montserrat"/>
              <a:cs typeface="Montserrat"/>
              <a:sym typeface="Montserrat"/>
            </a:endParaRPr>
          </a:p>
        </p:txBody>
      </p:sp>
      <p:graphicFrame>
        <p:nvGraphicFramePr>
          <p:cNvPr id="175" name="Google Shape;175;p24"/>
          <p:cNvGraphicFramePr/>
          <p:nvPr/>
        </p:nvGraphicFramePr>
        <p:xfrm>
          <a:off x="917950" y="5936263"/>
          <a:ext cx="3000000" cy="3000000"/>
        </p:xfrm>
        <a:graphic>
          <a:graphicData uri="http://schemas.openxmlformats.org/drawingml/2006/table">
            <a:tbl>
              <a:tblPr>
                <a:noFill/>
                <a:tableStyleId>{C7360762-E36C-4425-A178-C202104A8892}</a:tableStyleId>
              </a:tblPr>
              <a:tblGrid>
                <a:gridCol w="1747400"/>
                <a:gridCol w="14378625"/>
              </a:tblGrid>
              <a:tr h="393700">
                <a:tc>
                  <a:txBody>
                    <a:bodyPr/>
                    <a:lstStyle/>
                    <a:p>
                      <a:pPr indent="0" lvl="0" marL="0" rtl="0" algn="r">
                        <a:spcBef>
                          <a:spcPts val="0"/>
                        </a:spcBef>
                        <a:spcAft>
                          <a:spcPts val="0"/>
                        </a:spcAft>
                        <a:buNone/>
                      </a:pPr>
                      <a:r>
                        <a:rPr lang="en-GB" sz="2800">
                          <a:solidFill>
                            <a:srgbClr val="666666"/>
                          </a:solidFill>
                          <a:latin typeface="Roboto Mono"/>
                          <a:ea typeface="Roboto Mono"/>
                          <a:cs typeface="Roboto Mono"/>
                          <a:sym typeface="Roboto Mono"/>
                        </a:rPr>
                        <a:t>1</a:t>
                      </a:r>
                      <a:endParaRPr sz="2800">
                        <a:solidFill>
                          <a:srgbClr val="666666"/>
                        </a:solidFill>
                        <a:latin typeface="Roboto Mono"/>
                        <a:ea typeface="Roboto Mono"/>
                        <a:cs typeface="Roboto Mono"/>
                        <a:sym typeface="Roboto Mono"/>
                      </a:endParaRPr>
                    </a:p>
                    <a:p>
                      <a:pPr indent="0" lvl="0" marL="0" rtl="0" algn="r">
                        <a:spcBef>
                          <a:spcPts val="0"/>
                        </a:spcBef>
                        <a:spcAft>
                          <a:spcPts val="0"/>
                        </a:spcAft>
                        <a:buNone/>
                      </a:pPr>
                      <a:r>
                        <a:rPr lang="en-GB" sz="2800">
                          <a:solidFill>
                            <a:srgbClr val="666666"/>
                          </a:solidFill>
                          <a:latin typeface="Roboto Mono"/>
                          <a:ea typeface="Roboto Mono"/>
                          <a:cs typeface="Roboto Mono"/>
                          <a:sym typeface="Roboto Mono"/>
                        </a:rPr>
                        <a:t>2</a:t>
                      </a:r>
                      <a:endParaRPr sz="2800">
                        <a:solidFill>
                          <a:srgbClr val="666666"/>
                        </a:solidFill>
                        <a:latin typeface="Roboto Mono"/>
                        <a:ea typeface="Roboto Mono"/>
                        <a:cs typeface="Roboto Mono"/>
                        <a:sym typeface="Roboto Mono"/>
                      </a:endParaRPr>
                    </a:p>
                    <a:p>
                      <a:pPr indent="0" lvl="0" marL="0" rtl="0" algn="r">
                        <a:spcBef>
                          <a:spcPts val="0"/>
                        </a:spcBef>
                        <a:spcAft>
                          <a:spcPts val="0"/>
                        </a:spcAft>
                        <a:buNone/>
                      </a:pPr>
                      <a:r>
                        <a:rPr lang="en-GB" sz="2800">
                          <a:solidFill>
                            <a:srgbClr val="666666"/>
                          </a:solidFill>
                          <a:latin typeface="Roboto Mono"/>
                          <a:ea typeface="Roboto Mono"/>
                          <a:cs typeface="Roboto Mono"/>
                          <a:sym typeface="Roboto Mono"/>
                        </a:rPr>
                        <a:t>3</a:t>
                      </a:r>
                      <a:endParaRPr sz="2800">
                        <a:solidFill>
                          <a:srgbClr val="666666"/>
                        </a:solidFill>
                        <a:latin typeface="Roboto Mono"/>
                        <a:ea typeface="Roboto Mono"/>
                        <a:cs typeface="Roboto Mono"/>
                        <a:sym typeface="Roboto Mono"/>
                      </a:endParaRPr>
                    </a:p>
                  </a:txBody>
                  <a:tcPr marT="88900" marB="889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rPr lang="en-GB" sz="2800">
                          <a:latin typeface="Roboto Mono"/>
                          <a:ea typeface="Roboto Mono"/>
                          <a:cs typeface="Roboto Mono"/>
                          <a:sym typeface="Roboto Mono"/>
                        </a:rPr>
                        <a:t>SELECT *</a:t>
                      </a:r>
                      <a:endParaRPr sz="2800">
                        <a:latin typeface="Roboto Mono"/>
                        <a:ea typeface="Roboto Mono"/>
                        <a:cs typeface="Roboto Mono"/>
                        <a:sym typeface="Roboto Mono"/>
                      </a:endParaRPr>
                    </a:p>
                    <a:p>
                      <a:pPr indent="0" lvl="0" marL="0" rtl="0" algn="l">
                        <a:spcBef>
                          <a:spcPts val="0"/>
                        </a:spcBef>
                        <a:spcAft>
                          <a:spcPts val="0"/>
                        </a:spcAft>
                        <a:buNone/>
                      </a:pPr>
                      <a:r>
                        <a:rPr lang="en-GB" sz="2800">
                          <a:latin typeface="Roboto Mono"/>
                          <a:ea typeface="Roboto Mono"/>
                          <a:cs typeface="Roboto Mono"/>
                          <a:sym typeface="Roboto Mono"/>
                        </a:rPr>
                        <a:t>FROM tblMembers</a:t>
                      </a:r>
                      <a:endParaRPr sz="2800">
                        <a:latin typeface="Roboto Mono"/>
                        <a:ea typeface="Roboto Mono"/>
                        <a:cs typeface="Roboto Mono"/>
                        <a:sym typeface="Roboto Mono"/>
                      </a:endParaRPr>
                    </a:p>
                    <a:p>
                      <a:pPr indent="0" lvl="0" marL="0" rtl="0" algn="l">
                        <a:spcBef>
                          <a:spcPts val="0"/>
                        </a:spcBef>
                        <a:spcAft>
                          <a:spcPts val="0"/>
                        </a:spcAft>
                        <a:buNone/>
                      </a:pPr>
                      <a:r>
                        <a:rPr lang="en-GB" sz="2800">
                          <a:latin typeface="Roboto Mono"/>
                          <a:ea typeface="Roboto Mono"/>
                          <a:cs typeface="Roboto Mono"/>
                          <a:sym typeface="Roboto Mono"/>
                        </a:rPr>
                        <a:t>ORDER BY Surname ASC;</a:t>
                      </a:r>
                      <a:endParaRPr sz="2800">
                        <a:latin typeface="Roboto Mono"/>
                        <a:ea typeface="Roboto Mono"/>
                        <a:cs typeface="Roboto Mono"/>
                        <a:sym typeface="Roboto Mono"/>
                      </a:endParaRPr>
                    </a:p>
                  </a:txBody>
                  <a:tcPr marT="88900" marB="889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9D9D9"/>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5"/>
          <p:cNvSpPr txBox="1"/>
          <p:nvPr>
            <p:ph type="title"/>
          </p:nvPr>
        </p:nvSpPr>
        <p:spPr>
          <a:xfrm>
            <a:off x="917950" y="890050"/>
            <a:ext cx="17168400" cy="1037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2 part 3 – Using ORDER BY</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p:txBody>
      </p:sp>
      <p:sp>
        <p:nvSpPr>
          <p:cNvPr id="181" name="Google Shape;181;p2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182" name="Google Shape;182;p25"/>
          <p:cNvSpPr txBox="1"/>
          <p:nvPr/>
        </p:nvSpPr>
        <p:spPr>
          <a:xfrm>
            <a:off x="806825" y="2286000"/>
            <a:ext cx="16405500" cy="891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3000">
                <a:solidFill>
                  <a:schemeClr val="dk2"/>
                </a:solidFill>
                <a:latin typeface="Montserrat"/>
                <a:ea typeface="Montserrat"/>
                <a:cs typeface="Montserrat"/>
                <a:sym typeface="Montserrat"/>
              </a:rPr>
              <a:t>Step 2:	 </a:t>
            </a:r>
            <a:r>
              <a:rPr lang="en-GB" sz="3000">
                <a:solidFill>
                  <a:schemeClr val="dk2"/>
                </a:solidFill>
                <a:latin typeface="Montserrat"/>
                <a:ea typeface="Montserrat"/>
                <a:cs typeface="Montserrat"/>
                <a:sym typeface="Montserrat"/>
              </a:rPr>
              <a:t>Copy the code into DB Browser and execute it. Was your prediction correct?</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p:txBody>
      </p:sp>
      <p:graphicFrame>
        <p:nvGraphicFramePr>
          <p:cNvPr id="183" name="Google Shape;183;p25"/>
          <p:cNvGraphicFramePr/>
          <p:nvPr/>
        </p:nvGraphicFramePr>
        <p:xfrm>
          <a:off x="917950" y="3726463"/>
          <a:ext cx="3000000" cy="3000000"/>
        </p:xfrm>
        <a:graphic>
          <a:graphicData uri="http://schemas.openxmlformats.org/drawingml/2006/table">
            <a:tbl>
              <a:tblPr>
                <a:noFill/>
                <a:tableStyleId>{C7360762-E36C-4425-A178-C202104A8892}</a:tableStyleId>
              </a:tblPr>
              <a:tblGrid>
                <a:gridCol w="1747400"/>
                <a:gridCol w="14378625"/>
              </a:tblGrid>
              <a:tr h="393700">
                <a:tc>
                  <a:txBody>
                    <a:bodyPr/>
                    <a:lstStyle/>
                    <a:p>
                      <a:pPr indent="0" lvl="0" marL="0" rtl="0" algn="r">
                        <a:spcBef>
                          <a:spcPts val="0"/>
                        </a:spcBef>
                        <a:spcAft>
                          <a:spcPts val="0"/>
                        </a:spcAft>
                        <a:buNone/>
                      </a:pPr>
                      <a:r>
                        <a:rPr lang="en-GB" sz="2800">
                          <a:solidFill>
                            <a:schemeClr val="dk2"/>
                          </a:solidFill>
                          <a:latin typeface="Roboto Mono"/>
                          <a:ea typeface="Roboto Mono"/>
                          <a:cs typeface="Roboto Mono"/>
                          <a:sym typeface="Roboto Mono"/>
                        </a:rPr>
                        <a:t>Answer </a:t>
                      </a:r>
                      <a:endParaRPr sz="2800">
                        <a:solidFill>
                          <a:schemeClr val="dk2"/>
                        </a:solidFill>
                        <a:latin typeface="Roboto Mono"/>
                        <a:ea typeface="Roboto Mono"/>
                        <a:cs typeface="Roboto Mono"/>
                        <a:sym typeface="Roboto Mono"/>
                      </a:endParaRPr>
                    </a:p>
                  </a:txBody>
                  <a:tcPr marT="88900" marB="889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2800">
                        <a:latin typeface="Montserrat"/>
                        <a:ea typeface="Montserrat"/>
                        <a:cs typeface="Montserrat"/>
                        <a:sym typeface="Montserrat"/>
                      </a:endParaRPr>
                    </a:p>
                    <a:p>
                      <a:pPr indent="0" lvl="0" marL="0" rtl="0" algn="l">
                        <a:spcBef>
                          <a:spcPts val="0"/>
                        </a:spcBef>
                        <a:spcAft>
                          <a:spcPts val="0"/>
                        </a:spcAft>
                        <a:buNone/>
                      </a:pPr>
                      <a:r>
                        <a:t/>
                      </a:r>
                      <a:endParaRPr sz="2800">
                        <a:latin typeface="Montserrat"/>
                        <a:ea typeface="Montserrat"/>
                        <a:cs typeface="Montserrat"/>
                        <a:sym typeface="Montserrat"/>
                      </a:endParaRPr>
                    </a:p>
                  </a:txBody>
                  <a:tcPr marT="88900" marB="889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3F3F3"/>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6"/>
          <p:cNvSpPr txBox="1"/>
          <p:nvPr>
            <p:ph type="title"/>
          </p:nvPr>
        </p:nvSpPr>
        <p:spPr>
          <a:xfrm>
            <a:off x="917950" y="890050"/>
            <a:ext cx="17168400" cy="1037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2 part 3 – Using ORDER BY</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p:txBody>
      </p:sp>
      <p:sp>
        <p:nvSpPr>
          <p:cNvPr id="189" name="Google Shape;189;p2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190" name="Google Shape;190;p26"/>
          <p:cNvSpPr txBox="1"/>
          <p:nvPr/>
        </p:nvSpPr>
        <p:spPr>
          <a:xfrm>
            <a:off x="806825" y="2286000"/>
            <a:ext cx="16405500" cy="891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3000">
                <a:solidFill>
                  <a:schemeClr val="dk2"/>
                </a:solidFill>
                <a:latin typeface="Montserrat"/>
                <a:ea typeface="Montserrat"/>
                <a:cs typeface="Montserrat"/>
                <a:sym typeface="Montserrat"/>
              </a:rPr>
              <a:t>Step 3:	 </a:t>
            </a:r>
            <a:r>
              <a:rPr lang="en-GB" sz="3000">
                <a:solidFill>
                  <a:schemeClr val="dk2"/>
                </a:solidFill>
                <a:latin typeface="Montserrat"/>
                <a:ea typeface="Montserrat"/>
                <a:cs typeface="Montserrat"/>
                <a:sym typeface="Montserrat"/>
              </a:rPr>
              <a:t>Change the final three letters from </a:t>
            </a:r>
            <a:r>
              <a:rPr b="1" lang="en-GB" sz="3000">
                <a:solidFill>
                  <a:schemeClr val="dk2"/>
                </a:solidFill>
                <a:latin typeface="Roboto Mono"/>
                <a:ea typeface="Roboto Mono"/>
                <a:cs typeface="Roboto Mono"/>
                <a:sym typeface="Roboto Mono"/>
              </a:rPr>
              <a:t>ASC</a:t>
            </a:r>
            <a:r>
              <a:rPr lang="en-GB" sz="3000">
                <a:solidFill>
                  <a:schemeClr val="dk2"/>
                </a:solidFill>
                <a:latin typeface="Montserrat"/>
                <a:ea typeface="Montserrat"/>
                <a:cs typeface="Montserrat"/>
                <a:sym typeface="Montserrat"/>
              </a:rPr>
              <a:t> to </a:t>
            </a:r>
            <a:r>
              <a:rPr b="1" lang="en-GB" sz="3000">
                <a:solidFill>
                  <a:schemeClr val="dk2"/>
                </a:solidFill>
                <a:latin typeface="Roboto Mono"/>
                <a:ea typeface="Roboto Mono"/>
                <a:cs typeface="Roboto Mono"/>
                <a:sym typeface="Roboto Mono"/>
              </a:rPr>
              <a:t>DESC</a:t>
            </a: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rPr lang="en-GB" sz="3000">
                <a:solidFill>
                  <a:schemeClr val="dk2"/>
                </a:solidFill>
                <a:latin typeface="Montserrat"/>
                <a:ea typeface="Montserrat"/>
                <a:cs typeface="Montserrat"/>
                <a:sym typeface="Montserrat"/>
              </a:rPr>
              <a:t>What changed compared to when you used </a:t>
            </a:r>
            <a:r>
              <a:rPr b="1" lang="en-GB" sz="3000">
                <a:solidFill>
                  <a:schemeClr val="dk2"/>
                </a:solidFill>
                <a:latin typeface="Roboto Mono"/>
                <a:ea typeface="Roboto Mono"/>
                <a:cs typeface="Roboto Mono"/>
                <a:sym typeface="Roboto Mono"/>
              </a:rPr>
              <a:t>ASC</a:t>
            </a:r>
            <a:r>
              <a:rPr lang="en-GB" sz="3000">
                <a:solidFill>
                  <a:schemeClr val="dk2"/>
                </a:solidFill>
                <a:latin typeface="Montserrat"/>
                <a:ea typeface="Montserrat"/>
                <a:cs typeface="Montserrat"/>
                <a:sym typeface="Montserrat"/>
              </a:rPr>
              <a:t>?</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p:txBody>
      </p:sp>
      <p:graphicFrame>
        <p:nvGraphicFramePr>
          <p:cNvPr id="191" name="Google Shape;191;p26"/>
          <p:cNvGraphicFramePr/>
          <p:nvPr/>
        </p:nvGraphicFramePr>
        <p:xfrm>
          <a:off x="917950" y="3312475"/>
          <a:ext cx="3000000" cy="3000000"/>
        </p:xfrm>
        <a:graphic>
          <a:graphicData uri="http://schemas.openxmlformats.org/drawingml/2006/table">
            <a:tbl>
              <a:tblPr>
                <a:noFill/>
                <a:tableStyleId>{C7360762-E36C-4425-A178-C202104A8892}</a:tableStyleId>
              </a:tblPr>
              <a:tblGrid>
                <a:gridCol w="1557975"/>
                <a:gridCol w="12819925"/>
              </a:tblGrid>
              <a:tr h="393700">
                <a:tc>
                  <a:txBody>
                    <a:bodyPr/>
                    <a:lstStyle/>
                    <a:p>
                      <a:pPr indent="0" lvl="0" marL="0" rtl="0" algn="r">
                        <a:spcBef>
                          <a:spcPts val="0"/>
                        </a:spcBef>
                        <a:spcAft>
                          <a:spcPts val="0"/>
                        </a:spcAft>
                        <a:buNone/>
                      </a:pPr>
                      <a:r>
                        <a:rPr lang="en-GB" sz="2800">
                          <a:solidFill>
                            <a:srgbClr val="666666"/>
                          </a:solidFill>
                          <a:latin typeface="Roboto Mono"/>
                          <a:ea typeface="Roboto Mono"/>
                          <a:cs typeface="Roboto Mono"/>
                          <a:sym typeface="Roboto Mono"/>
                        </a:rPr>
                        <a:t>1</a:t>
                      </a:r>
                      <a:endParaRPr sz="2800">
                        <a:solidFill>
                          <a:srgbClr val="666666"/>
                        </a:solidFill>
                        <a:latin typeface="Roboto Mono"/>
                        <a:ea typeface="Roboto Mono"/>
                        <a:cs typeface="Roboto Mono"/>
                        <a:sym typeface="Roboto Mono"/>
                      </a:endParaRPr>
                    </a:p>
                    <a:p>
                      <a:pPr indent="0" lvl="0" marL="0" rtl="0" algn="r">
                        <a:spcBef>
                          <a:spcPts val="0"/>
                        </a:spcBef>
                        <a:spcAft>
                          <a:spcPts val="0"/>
                        </a:spcAft>
                        <a:buNone/>
                      </a:pPr>
                      <a:r>
                        <a:rPr lang="en-GB" sz="2800">
                          <a:solidFill>
                            <a:srgbClr val="666666"/>
                          </a:solidFill>
                          <a:latin typeface="Roboto Mono"/>
                          <a:ea typeface="Roboto Mono"/>
                          <a:cs typeface="Roboto Mono"/>
                          <a:sym typeface="Roboto Mono"/>
                        </a:rPr>
                        <a:t>2</a:t>
                      </a:r>
                      <a:endParaRPr sz="2800">
                        <a:solidFill>
                          <a:srgbClr val="666666"/>
                        </a:solidFill>
                        <a:latin typeface="Roboto Mono"/>
                        <a:ea typeface="Roboto Mono"/>
                        <a:cs typeface="Roboto Mono"/>
                        <a:sym typeface="Roboto Mono"/>
                      </a:endParaRPr>
                    </a:p>
                    <a:p>
                      <a:pPr indent="0" lvl="0" marL="0" rtl="0" algn="r">
                        <a:spcBef>
                          <a:spcPts val="0"/>
                        </a:spcBef>
                        <a:spcAft>
                          <a:spcPts val="0"/>
                        </a:spcAft>
                        <a:buNone/>
                      </a:pPr>
                      <a:r>
                        <a:rPr lang="en-GB" sz="2800">
                          <a:solidFill>
                            <a:srgbClr val="666666"/>
                          </a:solidFill>
                          <a:latin typeface="Roboto Mono"/>
                          <a:ea typeface="Roboto Mono"/>
                          <a:cs typeface="Roboto Mono"/>
                          <a:sym typeface="Roboto Mono"/>
                        </a:rPr>
                        <a:t>3</a:t>
                      </a:r>
                      <a:endParaRPr sz="2800">
                        <a:solidFill>
                          <a:srgbClr val="666666"/>
                        </a:solidFill>
                        <a:latin typeface="Roboto Mono"/>
                        <a:ea typeface="Roboto Mono"/>
                        <a:cs typeface="Roboto Mono"/>
                        <a:sym typeface="Roboto Mono"/>
                      </a:endParaRPr>
                    </a:p>
                  </a:txBody>
                  <a:tcPr marT="88900" marB="889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rPr lang="en-GB" sz="2800">
                          <a:latin typeface="Roboto Mono"/>
                          <a:ea typeface="Roboto Mono"/>
                          <a:cs typeface="Roboto Mono"/>
                          <a:sym typeface="Roboto Mono"/>
                        </a:rPr>
                        <a:t>SELECT *</a:t>
                      </a:r>
                      <a:endParaRPr sz="2800">
                        <a:latin typeface="Roboto Mono"/>
                        <a:ea typeface="Roboto Mono"/>
                        <a:cs typeface="Roboto Mono"/>
                        <a:sym typeface="Roboto Mono"/>
                      </a:endParaRPr>
                    </a:p>
                    <a:p>
                      <a:pPr indent="0" lvl="0" marL="0" rtl="0" algn="l">
                        <a:spcBef>
                          <a:spcPts val="0"/>
                        </a:spcBef>
                        <a:spcAft>
                          <a:spcPts val="0"/>
                        </a:spcAft>
                        <a:buNone/>
                      </a:pPr>
                      <a:r>
                        <a:rPr lang="en-GB" sz="2800">
                          <a:latin typeface="Roboto Mono"/>
                          <a:ea typeface="Roboto Mono"/>
                          <a:cs typeface="Roboto Mono"/>
                          <a:sym typeface="Roboto Mono"/>
                        </a:rPr>
                        <a:t>FROM tblMembers</a:t>
                      </a:r>
                      <a:endParaRPr sz="2800">
                        <a:latin typeface="Roboto Mono"/>
                        <a:ea typeface="Roboto Mono"/>
                        <a:cs typeface="Roboto Mono"/>
                        <a:sym typeface="Roboto Mono"/>
                      </a:endParaRPr>
                    </a:p>
                    <a:p>
                      <a:pPr indent="0" lvl="0" marL="0" rtl="0" algn="l">
                        <a:spcBef>
                          <a:spcPts val="0"/>
                        </a:spcBef>
                        <a:spcAft>
                          <a:spcPts val="0"/>
                        </a:spcAft>
                        <a:buNone/>
                      </a:pPr>
                      <a:r>
                        <a:rPr lang="en-GB" sz="2800">
                          <a:latin typeface="Roboto Mono"/>
                          <a:ea typeface="Roboto Mono"/>
                          <a:cs typeface="Roboto Mono"/>
                          <a:sym typeface="Roboto Mono"/>
                        </a:rPr>
                        <a:t>ORDER BY Surname </a:t>
                      </a:r>
                      <a:r>
                        <a:rPr lang="en-GB" sz="2800">
                          <a:highlight>
                            <a:srgbClr val="FFFFFF"/>
                          </a:highlight>
                          <a:latin typeface="Roboto Mono"/>
                          <a:ea typeface="Roboto Mono"/>
                          <a:cs typeface="Roboto Mono"/>
                          <a:sym typeface="Roboto Mono"/>
                        </a:rPr>
                        <a:t>DESC;</a:t>
                      </a:r>
                      <a:endParaRPr sz="2800">
                        <a:highlight>
                          <a:srgbClr val="FFFFFF"/>
                        </a:highlight>
                        <a:latin typeface="Roboto Mono"/>
                        <a:ea typeface="Roboto Mono"/>
                        <a:cs typeface="Roboto Mono"/>
                        <a:sym typeface="Roboto Mono"/>
                      </a:endParaRPr>
                    </a:p>
                  </a:txBody>
                  <a:tcPr marT="88900" marB="889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9D9D9"/>
                    </a:solidFill>
                  </a:tcPr>
                </a:tc>
              </a:tr>
            </a:tbl>
          </a:graphicData>
        </a:graphic>
      </p:graphicFrame>
      <p:sp>
        <p:nvSpPr>
          <p:cNvPr id="192" name="Google Shape;192;p26"/>
          <p:cNvSpPr txBox="1"/>
          <p:nvPr/>
        </p:nvSpPr>
        <p:spPr>
          <a:xfrm>
            <a:off x="1008525" y="6320125"/>
            <a:ext cx="14287200" cy="1232700"/>
          </a:xfrm>
          <a:prstGeom prst="rect">
            <a:avLst/>
          </a:prstGeom>
          <a:solidFill>
            <a:srgbClr val="F3F3F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000">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7"/>
          <p:cNvSpPr txBox="1"/>
          <p:nvPr>
            <p:ph type="title"/>
          </p:nvPr>
        </p:nvSpPr>
        <p:spPr>
          <a:xfrm>
            <a:off x="917950" y="890050"/>
            <a:ext cx="17168400" cy="1037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2 part 4 – </a:t>
            </a:r>
            <a:r>
              <a:rPr lang="en-GB">
                <a:solidFill>
                  <a:schemeClr val="dk2"/>
                </a:solidFill>
              </a:rPr>
              <a:t>Sorting retrieved data</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p:txBody>
      </p:sp>
      <p:sp>
        <p:nvSpPr>
          <p:cNvPr id="198" name="Google Shape;198;p2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199" name="Google Shape;199;p27"/>
          <p:cNvSpPr txBox="1"/>
          <p:nvPr/>
        </p:nvSpPr>
        <p:spPr>
          <a:xfrm>
            <a:off x="806825" y="2286000"/>
            <a:ext cx="16405500" cy="208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3000">
                <a:solidFill>
                  <a:schemeClr val="dk2"/>
                </a:solidFill>
                <a:latin typeface="Montserrat"/>
                <a:ea typeface="Montserrat"/>
                <a:cs typeface="Montserrat"/>
                <a:sym typeface="Montserrat"/>
              </a:rPr>
              <a:t>For each question, design an SQL search that will reveal the answer.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rPr b="1" lang="en-GB" sz="3000">
                <a:solidFill>
                  <a:schemeClr val="dk2"/>
                </a:solidFill>
                <a:latin typeface="Montserrat"/>
                <a:ea typeface="Montserrat"/>
                <a:cs typeface="Montserrat"/>
                <a:sym typeface="Montserrat"/>
              </a:rPr>
              <a:t>Question 1</a:t>
            </a:r>
            <a:r>
              <a:rPr lang="en-GB" sz="3000">
                <a:solidFill>
                  <a:schemeClr val="dk2"/>
                </a:solidFill>
                <a:latin typeface="Montserrat"/>
                <a:ea typeface="Montserrat"/>
                <a:cs typeface="Montserrat"/>
                <a:sym typeface="Montserrat"/>
              </a:rPr>
              <a:t>:	What is the TrackID of the first ever download recorded in the database?</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p:txBody>
      </p:sp>
      <p:graphicFrame>
        <p:nvGraphicFramePr>
          <p:cNvPr id="200" name="Google Shape;200;p27"/>
          <p:cNvGraphicFramePr/>
          <p:nvPr/>
        </p:nvGraphicFramePr>
        <p:xfrm>
          <a:off x="917950" y="4585450"/>
          <a:ext cx="3000000" cy="3000000"/>
        </p:xfrm>
        <a:graphic>
          <a:graphicData uri="http://schemas.openxmlformats.org/drawingml/2006/table">
            <a:tbl>
              <a:tblPr>
                <a:noFill/>
                <a:tableStyleId>{0AAF9207-D1A8-419A-9238-C699261E1849}</a:tableStyleId>
              </a:tblPr>
              <a:tblGrid>
                <a:gridCol w="1732875"/>
                <a:gridCol w="11899075"/>
              </a:tblGrid>
              <a:tr h="304800">
                <a:tc>
                  <a:txBody>
                    <a:bodyPr/>
                    <a:lstStyle/>
                    <a:p>
                      <a:pPr indent="0" lvl="0" marL="0" rtl="0" algn="l">
                        <a:spcBef>
                          <a:spcPts val="0"/>
                        </a:spcBef>
                        <a:spcAft>
                          <a:spcPts val="0"/>
                        </a:spcAft>
                        <a:buNone/>
                      </a:pPr>
                      <a:r>
                        <a:rPr b="1" lang="en-GB" sz="3000">
                          <a:solidFill>
                            <a:schemeClr val="dk2"/>
                          </a:solidFill>
                          <a:latin typeface="Montserrat"/>
                          <a:ea typeface="Montserrat"/>
                          <a:cs typeface="Montserrat"/>
                          <a:sym typeface="Montserrat"/>
                        </a:rPr>
                        <a:t>Answer</a:t>
                      </a:r>
                      <a:endParaRPr sz="3000">
                        <a:solidFill>
                          <a:schemeClr val="dk2"/>
                        </a:solidFill>
                        <a:latin typeface="Montserrat"/>
                        <a:ea typeface="Montserrat"/>
                        <a:cs typeface="Montserrat"/>
                        <a:sym typeface="Montserrat"/>
                      </a:endParaRPr>
                    </a:p>
                  </a:txBody>
                  <a:tcPr marT="63500" marB="63500" marR="63500" marL="63500">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3000">
                        <a:solidFill>
                          <a:schemeClr val="dk2"/>
                        </a:solidFill>
                        <a:latin typeface="Quicksand"/>
                        <a:ea typeface="Quicksand"/>
                        <a:cs typeface="Quicksand"/>
                        <a:sym typeface="Quicksand"/>
                      </a:endParaRPr>
                    </a:p>
                    <a:p>
                      <a:pPr indent="0" lvl="0" marL="0" rtl="0" algn="l">
                        <a:spcBef>
                          <a:spcPts val="0"/>
                        </a:spcBef>
                        <a:spcAft>
                          <a:spcPts val="0"/>
                        </a:spcAft>
                        <a:buNone/>
                      </a:pPr>
                      <a:r>
                        <a:t/>
                      </a:r>
                      <a:endParaRPr sz="3000">
                        <a:solidFill>
                          <a:schemeClr val="dk2"/>
                        </a:solidFill>
                        <a:latin typeface="Quicksand"/>
                        <a:ea typeface="Quicksand"/>
                        <a:cs typeface="Quicksand"/>
                        <a:sym typeface="Quicksand"/>
                      </a:endParaRPr>
                    </a:p>
                  </a:txBody>
                  <a:tcPr marT="63500" marB="63500" marR="63500" marL="63500">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solidFill>
                      <a:srgbClr val="F3F3F3"/>
                    </a:solidFill>
                  </a:tcPr>
                </a:tc>
              </a:tr>
              <a:tr h="304800">
                <a:tc>
                  <a:txBody>
                    <a:bodyPr/>
                    <a:lstStyle/>
                    <a:p>
                      <a:pPr indent="0" lvl="0" marL="0" rtl="0" algn="l">
                        <a:spcBef>
                          <a:spcPts val="0"/>
                        </a:spcBef>
                        <a:spcAft>
                          <a:spcPts val="0"/>
                        </a:spcAft>
                        <a:buNone/>
                      </a:pPr>
                      <a:r>
                        <a:rPr b="1" lang="en-GB" sz="3000">
                          <a:solidFill>
                            <a:schemeClr val="dk2"/>
                          </a:solidFill>
                          <a:latin typeface="Montserrat"/>
                          <a:ea typeface="Montserrat"/>
                          <a:cs typeface="Montserrat"/>
                          <a:sym typeface="Montserrat"/>
                        </a:rPr>
                        <a:t>Code</a:t>
                      </a:r>
                      <a:endParaRPr b="1" sz="3000">
                        <a:solidFill>
                          <a:schemeClr val="dk2"/>
                        </a:solidFill>
                        <a:latin typeface="Montserrat"/>
                        <a:ea typeface="Montserrat"/>
                        <a:cs typeface="Montserrat"/>
                        <a:sym typeface="Montserrat"/>
                      </a:endParaRPr>
                    </a:p>
                  </a:txBody>
                  <a:tcPr marT="63500" marB="63500" marR="63500" marL="63500">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2500">
                        <a:solidFill>
                          <a:schemeClr val="dk2"/>
                        </a:solidFill>
                        <a:latin typeface="Roboto Mono"/>
                        <a:ea typeface="Roboto Mono"/>
                        <a:cs typeface="Roboto Mono"/>
                        <a:sym typeface="Roboto Mono"/>
                      </a:endParaRPr>
                    </a:p>
                    <a:p>
                      <a:pPr indent="0" lvl="0" marL="0" rtl="0" algn="l">
                        <a:spcBef>
                          <a:spcPts val="0"/>
                        </a:spcBef>
                        <a:spcAft>
                          <a:spcPts val="0"/>
                        </a:spcAft>
                        <a:buNone/>
                      </a:pPr>
                      <a:r>
                        <a:t/>
                      </a:r>
                      <a:endParaRPr sz="2500">
                        <a:solidFill>
                          <a:schemeClr val="dk2"/>
                        </a:solidFill>
                        <a:latin typeface="Roboto Mono"/>
                        <a:ea typeface="Roboto Mono"/>
                        <a:cs typeface="Roboto Mono"/>
                        <a:sym typeface="Roboto Mono"/>
                      </a:endParaRPr>
                    </a:p>
                    <a:p>
                      <a:pPr indent="0" lvl="0" marL="0" rtl="0" algn="l">
                        <a:spcBef>
                          <a:spcPts val="0"/>
                        </a:spcBef>
                        <a:spcAft>
                          <a:spcPts val="0"/>
                        </a:spcAft>
                        <a:buNone/>
                      </a:pPr>
                      <a:r>
                        <a:t/>
                      </a:r>
                      <a:endParaRPr sz="2500">
                        <a:solidFill>
                          <a:schemeClr val="dk2"/>
                        </a:solidFill>
                        <a:latin typeface="Roboto Mono"/>
                        <a:ea typeface="Roboto Mono"/>
                        <a:cs typeface="Roboto Mono"/>
                        <a:sym typeface="Roboto Mono"/>
                      </a:endParaRPr>
                    </a:p>
                    <a:p>
                      <a:pPr indent="0" lvl="0" marL="0" rtl="0" algn="l">
                        <a:spcBef>
                          <a:spcPts val="0"/>
                        </a:spcBef>
                        <a:spcAft>
                          <a:spcPts val="0"/>
                        </a:spcAft>
                        <a:buNone/>
                      </a:pPr>
                      <a:r>
                        <a:t/>
                      </a:r>
                      <a:endParaRPr sz="2500">
                        <a:solidFill>
                          <a:schemeClr val="dk2"/>
                        </a:solidFill>
                        <a:latin typeface="Roboto Mono"/>
                        <a:ea typeface="Roboto Mono"/>
                        <a:cs typeface="Roboto Mono"/>
                        <a:sym typeface="Roboto Mono"/>
                      </a:endParaRPr>
                    </a:p>
                    <a:p>
                      <a:pPr indent="0" lvl="0" marL="0" rtl="0" algn="l">
                        <a:spcBef>
                          <a:spcPts val="0"/>
                        </a:spcBef>
                        <a:spcAft>
                          <a:spcPts val="0"/>
                        </a:spcAft>
                        <a:buNone/>
                      </a:pPr>
                      <a:r>
                        <a:t/>
                      </a:r>
                      <a:endParaRPr sz="3000">
                        <a:solidFill>
                          <a:schemeClr val="dk2"/>
                        </a:solidFill>
                        <a:latin typeface="Roboto Mono"/>
                        <a:ea typeface="Roboto Mono"/>
                        <a:cs typeface="Roboto Mono"/>
                        <a:sym typeface="Roboto Mono"/>
                      </a:endParaRPr>
                    </a:p>
                  </a:txBody>
                  <a:tcPr marT="63500" marB="63500" marR="63500" marL="63500">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solidFill>
                      <a:srgbClr val="F3F3F3"/>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8"/>
          <p:cNvSpPr txBox="1"/>
          <p:nvPr>
            <p:ph type="title"/>
          </p:nvPr>
        </p:nvSpPr>
        <p:spPr>
          <a:xfrm>
            <a:off x="917950" y="890050"/>
            <a:ext cx="17168400" cy="1037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2 part 4 – Sorting retrieved data</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p:txBody>
      </p:sp>
      <p:sp>
        <p:nvSpPr>
          <p:cNvPr id="206" name="Google Shape;206;p2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207" name="Google Shape;207;p28"/>
          <p:cNvSpPr txBox="1"/>
          <p:nvPr/>
        </p:nvSpPr>
        <p:spPr>
          <a:xfrm>
            <a:off x="806825" y="2286000"/>
            <a:ext cx="16405500" cy="208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3000">
                <a:solidFill>
                  <a:schemeClr val="dk2"/>
                </a:solidFill>
                <a:latin typeface="Montserrat"/>
                <a:ea typeface="Montserrat"/>
                <a:cs typeface="Montserrat"/>
                <a:sym typeface="Montserrat"/>
              </a:rPr>
              <a:t>For each question, design an SQL search that will reveal the answer.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rPr b="1" lang="en-GB" sz="3000">
                <a:solidFill>
                  <a:schemeClr val="dk2"/>
                </a:solidFill>
                <a:latin typeface="Montserrat"/>
                <a:ea typeface="Montserrat"/>
                <a:cs typeface="Montserrat"/>
                <a:sym typeface="Montserrat"/>
              </a:rPr>
              <a:t>Question 1</a:t>
            </a:r>
            <a:r>
              <a:rPr lang="en-GB" sz="3000">
                <a:solidFill>
                  <a:schemeClr val="dk2"/>
                </a:solidFill>
                <a:latin typeface="Montserrat"/>
                <a:ea typeface="Montserrat"/>
                <a:cs typeface="Montserrat"/>
                <a:sym typeface="Montserrat"/>
              </a:rPr>
              <a:t>:	</a:t>
            </a:r>
            <a:r>
              <a:rPr lang="en-GB" sz="3000">
                <a:solidFill>
                  <a:schemeClr val="dk2"/>
                </a:solidFill>
                <a:latin typeface="Montserrat"/>
                <a:ea typeface="Montserrat"/>
                <a:cs typeface="Montserrat"/>
                <a:sym typeface="Montserrat"/>
              </a:rPr>
              <a:t>What is the earliest time of day that a track has been downloaded?</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p:txBody>
      </p:sp>
      <p:graphicFrame>
        <p:nvGraphicFramePr>
          <p:cNvPr id="208" name="Google Shape;208;p28"/>
          <p:cNvGraphicFramePr/>
          <p:nvPr/>
        </p:nvGraphicFramePr>
        <p:xfrm>
          <a:off x="917950" y="4585450"/>
          <a:ext cx="3000000" cy="3000000"/>
        </p:xfrm>
        <a:graphic>
          <a:graphicData uri="http://schemas.openxmlformats.org/drawingml/2006/table">
            <a:tbl>
              <a:tblPr>
                <a:noFill/>
                <a:tableStyleId>{0AAF9207-D1A8-419A-9238-C699261E1849}</a:tableStyleId>
              </a:tblPr>
              <a:tblGrid>
                <a:gridCol w="1732875"/>
                <a:gridCol w="11899075"/>
              </a:tblGrid>
              <a:tr h="304800">
                <a:tc>
                  <a:txBody>
                    <a:bodyPr/>
                    <a:lstStyle/>
                    <a:p>
                      <a:pPr indent="0" lvl="0" marL="0" rtl="0" algn="l">
                        <a:spcBef>
                          <a:spcPts val="0"/>
                        </a:spcBef>
                        <a:spcAft>
                          <a:spcPts val="0"/>
                        </a:spcAft>
                        <a:buNone/>
                      </a:pPr>
                      <a:r>
                        <a:rPr b="1" lang="en-GB" sz="3000">
                          <a:solidFill>
                            <a:schemeClr val="dk2"/>
                          </a:solidFill>
                          <a:latin typeface="Montserrat"/>
                          <a:ea typeface="Montserrat"/>
                          <a:cs typeface="Montserrat"/>
                          <a:sym typeface="Montserrat"/>
                        </a:rPr>
                        <a:t>Answer</a:t>
                      </a:r>
                      <a:endParaRPr sz="3000">
                        <a:solidFill>
                          <a:schemeClr val="dk2"/>
                        </a:solidFill>
                        <a:latin typeface="Montserrat"/>
                        <a:ea typeface="Montserrat"/>
                        <a:cs typeface="Montserrat"/>
                        <a:sym typeface="Montserrat"/>
                      </a:endParaRPr>
                    </a:p>
                  </a:txBody>
                  <a:tcPr marT="63500" marB="63500" marR="63500" marL="63500">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3000">
                        <a:solidFill>
                          <a:schemeClr val="dk2"/>
                        </a:solidFill>
                        <a:latin typeface="Quicksand"/>
                        <a:ea typeface="Quicksand"/>
                        <a:cs typeface="Quicksand"/>
                        <a:sym typeface="Quicksand"/>
                      </a:endParaRPr>
                    </a:p>
                    <a:p>
                      <a:pPr indent="0" lvl="0" marL="0" rtl="0" algn="l">
                        <a:spcBef>
                          <a:spcPts val="0"/>
                        </a:spcBef>
                        <a:spcAft>
                          <a:spcPts val="0"/>
                        </a:spcAft>
                        <a:buNone/>
                      </a:pPr>
                      <a:r>
                        <a:t/>
                      </a:r>
                      <a:endParaRPr sz="3000">
                        <a:solidFill>
                          <a:schemeClr val="dk2"/>
                        </a:solidFill>
                        <a:latin typeface="Quicksand"/>
                        <a:ea typeface="Quicksand"/>
                        <a:cs typeface="Quicksand"/>
                        <a:sym typeface="Quicksand"/>
                      </a:endParaRPr>
                    </a:p>
                  </a:txBody>
                  <a:tcPr marT="63500" marB="63500" marR="63500" marL="63500">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solidFill>
                      <a:srgbClr val="F3F3F3"/>
                    </a:solidFill>
                  </a:tcPr>
                </a:tc>
              </a:tr>
              <a:tr h="304800">
                <a:tc>
                  <a:txBody>
                    <a:bodyPr/>
                    <a:lstStyle/>
                    <a:p>
                      <a:pPr indent="0" lvl="0" marL="0" rtl="0" algn="l">
                        <a:spcBef>
                          <a:spcPts val="0"/>
                        </a:spcBef>
                        <a:spcAft>
                          <a:spcPts val="0"/>
                        </a:spcAft>
                        <a:buNone/>
                      </a:pPr>
                      <a:r>
                        <a:rPr b="1" lang="en-GB" sz="3000">
                          <a:solidFill>
                            <a:schemeClr val="dk2"/>
                          </a:solidFill>
                          <a:latin typeface="Montserrat"/>
                          <a:ea typeface="Montserrat"/>
                          <a:cs typeface="Montserrat"/>
                          <a:sym typeface="Montserrat"/>
                        </a:rPr>
                        <a:t>Code</a:t>
                      </a:r>
                      <a:endParaRPr b="1" sz="3000">
                        <a:solidFill>
                          <a:schemeClr val="dk2"/>
                        </a:solidFill>
                        <a:latin typeface="Montserrat"/>
                        <a:ea typeface="Montserrat"/>
                        <a:cs typeface="Montserrat"/>
                        <a:sym typeface="Montserrat"/>
                      </a:endParaRPr>
                    </a:p>
                  </a:txBody>
                  <a:tcPr marT="63500" marB="63500" marR="63500" marL="63500">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2500">
                        <a:solidFill>
                          <a:schemeClr val="dk2"/>
                        </a:solidFill>
                        <a:latin typeface="Roboto Mono"/>
                        <a:ea typeface="Roboto Mono"/>
                        <a:cs typeface="Roboto Mono"/>
                        <a:sym typeface="Roboto Mono"/>
                      </a:endParaRPr>
                    </a:p>
                    <a:p>
                      <a:pPr indent="0" lvl="0" marL="0" rtl="0" algn="l">
                        <a:spcBef>
                          <a:spcPts val="0"/>
                        </a:spcBef>
                        <a:spcAft>
                          <a:spcPts val="0"/>
                        </a:spcAft>
                        <a:buNone/>
                      </a:pPr>
                      <a:r>
                        <a:t/>
                      </a:r>
                      <a:endParaRPr sz="2500">
                        <a:solidFill>
                          <a:schemeClr val="dk2"/>
                        </a:solidFill>
                        <a:latin typeface="Roboto Mono"/>
                        <a:ea typeface="Roboto Mono"/>
                        <a:cs typeface="Roboto Mono"/>
                        <a:sym typeface="Roboto Mono"/>
                      </a:endParaRPr>
                    </a:p>
                    <a:p>
                      <a:pPr indent="0" lvl="0" marL="0" rtl="0" algn="l">
                        <a:spcBef>
                          <a:spcPts val="0"/>
                        </a:spcBef>
                        <a:spcAft>
                          <a:spcPts val="0"/>
                        </a:spcAft>
                        <a:buNone/>
                      </a:pPr>
                      <a:r>
                        <a:t/>
                      </a:r>
                      <a:endParaRPr sz="2500">
                        <a:solidFill>
                          <a:schemeClr val="dk2"/>
                        </a:solidFill>
                        <a:latin typeface="Roboto Mono"/>
                        <a:ea typeface="Roboto Mono"/>
                        <a:cs typeface="Roboto Mono"/>
                        <a:sym typeface="Roboto Mono"/>
                      </a:endParaRPr>
                    </a:p>
                    <a:p>
                      <a:pPr indent="0" lvl="0" marL="0" rtl="0" algn="l">
                        <a:spcBef>
                          <a:spcPts val="0"/>
                        </a:spcBef>
                        <a:spcAft>
                          <a:spcPts val="0"/>
                        </a:spcAft>
                        <a:buNone/>
                      </a:pPr>
                      <a:r>
                        <a:t/>
                      </a:r>
                      <a:endParaRPr sz="2500">
                        <a:solidFill>
                          <a:schemeClr val="dk2"/>
                        </a:solidFill>
                        <a:latin typeface="Roboto Mono"/>
                        <a:ea typeface="Roboto Mono"/>
                        <a:cs typeface="Roboto Mono"/>
                        <a:sym typeface="Roboto Mono"/>
                      </a:endParaRPr>
                    </a:p>
                    <a:p>
                      <a:pPr indent="0" lvl="0" marL="0" rtl="0" algn="l">
                        <a:spcBef>
                          <a:spcPts val="0"/>
                        </a:spcBef>
                        <a:spcAft>
                          <a:spcPts val="0"/>
                        </a:spcAft>
                        <a:buNone/>
                      </a:pPr>
                      <a:r>
                        <a:t/>
                      </a:r>
                      <a:endParaRPr sz="3000">
                        <a:solidFill>
                          <a:schemeClr val="dk2"/>
                        </a:solidFill>
                        <a:latin typeface="Roboto Mono"/>
                        <a:ea typeface="Roboto Mono"/>
                        <a:cs typeface="Roboto Mono"/>
                        <a:sym typeface="Roboto Mono"/>
                      </a:endParaRPr>
                    </a:p>
                  </a:txBody>
                  <a:tcPr marT="63500" marB="63500" marR="63500" marL="63500">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solidFill>
                      <a:srgbClr val="F3F3F3"/>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9"/>
          <p:cNvSpPr txBox="1"/>
          <p:nvPr>
            <p:ph type="title"/>
          </p:nvPr>
        </p:nvSpPr>
        <p:spPr>
          <a:xfrm>
            <a:off x="917950" y="890050"/>
            <a:ext cx="154203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3 – </a:t>
            </a:r>
            <a:r>
              <a:rPr lang="en-GB">
                <a:solidFill>
                  <a:schemeClr val="dk2"/>
                </a:solidFill>
              </a:rPr>
              <a:t>Retrieving data from more than one table</a:t>
            </a:r>
            <a:endParaRPr>
              <a:solidFill>
                <a:schemeClr val="dk2"/>
              </a:solidFill>
            </a:endParaRPr>
          </a:p>
        </p:txBody>
      </p:sp>
      <p:sp>
        <p:nvSpPr>
          <p:cNvPr id="214" name="Google Shape;214;p29"/>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500"/>
              <a:t>For this activity you will need: </a:t>
            </a:r>
            <a:endParaRPr sz="3500"/>
          </a:p>
          <a:p>
            <a:pPr indent="-450850" lvl="0" marL="457200" rtl="0" algn="l">
              <a:spcBef>
                <a:spcPts val="2000"/>
              </a:spcBef>
              <a:spcAft>
                <a:spcPts val="0"/>
              </a:spcAft>
              <a:buSzPts val="3500"/>
              <a:buChar char="●"/>
            </a:pPr>
            <a:r>
              <a:rPr lang="en-GB" sz="3500"/>
              <a:t>DB Browser for SQLite</a:t>
            </a:r>
            <a:endParaRPr sz="3500"/>
          </a:p>
          <a:p>
            <a:pPr indent="-450850" lvl="0" marL="457200" rtl="0" algn="l">
              <a:spcBef>
                <a:spcPts val="0"/>
              </a:spcBef>
              <a:spcAft>
                <a:spcPts val="0"/>
              </a:spcAft>
              <a:buSzPts val="3500"/>
              <a:buChar char="●"/>
            </a:pPr>
            <a:r>
              <a:rPr lang="en-GB" sz="3500"/>
              <a:t>A copy of the dbMusic.db file which you used last lesson</a:t>
            </a:r>
            <a:endParaRPr sz="3500"/>
          </a:p>
          <a:p>
            <a:pPr indent="-450850" lvl="0" marL="457200" rtl="0" algn="l">
              <a:spcBef>
                <a:spcPts val="0"/>
              </a:spcBef>
              <a:spcAft>
                <a:spcPts val="0"/>
              </a:spcAft>
              <a:buSzPts val="3500"/>
              <a:buChar char="●"/>
            </a:pPr>
            <a:r>
              <a:rPr lang="en-GB" sz="3500"/>
              <a:t>Slides 4 and 5 on this worksheet to remind you of the operators</a:t>
            </a:r>
            <a:endParaRPr sz="3500"/>
          </a:p>
          <a:p>
            <a:pPr indent="0" lvl="0" marL="0" rtl="0" algn="l">
              <a:spcBef>
                <a:spcPts val="2000"/>
              </a:spcBef>
              <a:spcAft>
                <a:spcPts val="0"/>
              </a:spcAft>
              <a:buNone/>
            </a:pPr>
            <a:r>
              <a:t/>
            </a:r>
            <a:endParaRPr sz="3500"/>
          </a:p>
          <a:p>
            <a:pPr indent="0" lvl="0" marL="457200" rtl="0" algn="l">
              <a:spcBef>
                <a:spcPts val="2000"/>
              </a:spcBef>
              <a:spcAft>
                <a:spcPts val="0"/>
              </a:spcAft>
              <a:buNone/>
            </a:pPr>
            <a:r>
              <a:t/>
            </a:r>
            <a:endParaRPr sz="3500"/>
          </a:p>
          <a:p>
            <a:pPr indent="0" lvl="0" marL="457200" rtl="0" algn="l">
              <a:spcBef>
                <a:spcPts val="200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a:p>
          <a:p>
            <a:pPr indent="0" lvl="0" marL="0" rtl="0" algn="l">
              <a:spcBef>
                <a:spcPts val="2000"/>
              </a:spcBef>
              <a:spcAft>
                <a:spcPts val="2000"/>
              </a:spcAft>
              <a:buNone/>
            </a:pPr>
            <a:r>
              <a:t/>
            </a:r>
            <a:endParaRPr/>
          </a:p>
        </p:txBody>
      </p:sp>
      <p:sp>
        <p:nvSpPr>
          <p:cNvPr id="215" name="Google Shape;215;p2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0"/>
          <p:cNvSpPr txBox="1"/>
          <p:nvPr>
            <p:ph type="title"/>
          </p:nvPr>
        </p:nvSpPr>
        <p:spPr>
          <a:xfrm>
            <a:off x="917950" y="890050"/>
            <a:ext cx="154203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3 – Code snippet</a:t>
            </a:r>
            <a:endParaRPr>
              <a:solidFill>
                <a:schemeClr val="dk2"/>
              </a:solidFill>
            </a:endParaRPr>
          </a:p>
        </p:txBody>
      </p:sp>
      <p:sp>
        <p:nvSpPr>
          <p:cNvPr id="221" name="Google Shape;221;p30"/>
          <p:cNvSpPr txBox="1"/>
          <p:nvPr>
            <p:ph idx="1" type="body"/>
          </p:nvPr>
        </p:nvSpPr>
        <p:spPr>
          <a:xfrm>
            <a:off x="917950" y="2038100"/>
            <a:ext cx="14949600" cy="2905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100"/>
              <a:t>This query does the following:</a:t>
            </a:r>
            <a:endParaRPr sz="3100"/>
          </a:p>
          <a:p>
            <a:pPr indent="0" lvl="0" marL="0" rtl="0" algn="l">
              <a:spcBef>
                <a:spcPts val="2000"/>
              </a:spcBef>
              <a:spcAft>
                <a:spcPts val="2000"/>
              </a:spcAft>
              <a:buNone/>
            </a:pPr>
            <a:r>
              <a:rPr lang="en-GB" sz="3100"/>
              <a:t>Select the Surname, Download and Title columns from the Members, Downloads and Tracks table. Specify the links between the three tables and retrieve the data for the member with the surname Bibi. </a:t>
            </a:r>
            <a:endParaRPr/>
          </a:p>
        </p:txBody>
      </p:sp>
      <p:sp>
        <p:nvSpPr>
          <p:cNvPr id="222" name="Google Shape;222;p3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graphicFrame>
        <p:nvGraphicFramePr>
          <p:cNvPr id="223" name="Google Shape;223;p30"/>
          <p:cNvGraphicFramePr/>
          <p:nvPr/>
        </p:nvGraphicFramePr>
        <p:xfrm>
          <a:off x="917950" y="5172500"/>
          <a:ext cx="3000000" cy="3000000"/>
        </p:xfrm>
        <a:graphic>
          <a:graphicData uri="http://schemas.openxmlformats.org/drawingml/2006/table">
            <a:tbl>
              <a:tblPr>
                <a:noFill/>
                <a:tableStyleId>{C7360762-E36C-4425-A178-C202104A8892}</a:tableStyleId>
              </a:tblPr>
              <a:tblGrid>
                <a:gridCol w="1235100"/>
                <a:gridCol w="14847575"/>
              </a:tblGrid>
              <a:tr h="1629000">
                <a:tc>
                  <a:txBody>
                    <a:bodyPr/>
                    <a:lstStyle/>
                    <a:p>
                      <a:pPr indent="0" lvl="0" marL="0" rtl="0" algn="r">
                        <a:spcBef>
                          <a:spcPts val="0"/>
                        </a:spcBef>
                        <a:spcAft>
                          <a:spcPts val="0"/>
                        </a:spcAft>
                        <a:buNone/>
                      </a:pPr>
                      <a:r>
                        <a:rPr lang="en-GB" sz="3000">
                          <a:solidFill>
                            <a:srgbClr val="666666"/>
                          </a:solidFill>
                          <a:latin typeface="Roboto Mono"/>
                          <a:ea typeface="Roboto Mono"/>
                          <a:cs typeface="Roboto Mono"/>
                          <a:sym typeface="Roboto Mono"/>
                        </a:rPr>
                        <a:t>1</a:t>
                      </a:r>
                      <a:endParaRPr sz="3000">
                        <a:solidFill>
                          <a:srgbClr val="666666"/>
                        </a:solidFill>
                        <a:latin typeface="Roboto Mono"/>
                        <a:ea typeface="Roboto Mono"/>
                        <a:cs typeface="Roboto Mono"/>
                        <a:sym typeface="Roboto Mono"/>
                      </a:endParaRPr>
                    </a:p>
                    <a:p>
                      <a:pPr indent="0" lvl="0" marL="0" rtl="0" algn="r">
                        <a:spcBef>
                          <a:spcPts val="0"/>
                        </a:spcBef>
                        <a:spcAft>
                          <a:spcPts val="0"/>
                        </a:spcAft>
                        <a:buNone/>
                      </a:pPr>
                      <a:r>
                        <a:rPr lang="en-GB" sz="3000">
                          <a:solidFill>
                            <a:srgbClr val="666666"/>
                          </a:solidFill>
                          <a:latin typeface="Roboto Mono"/>
                          <a:ea typeface="Roboto Mono"/>
                          <a:cs typeface="Roboto Mono"/>
                          <a:sym typeface="Roboto Mono"/>
                        </a:rPr>
                        <a:t>.</a:t>
                      </a:r>
                      <a:endParaRPr sz="3000">
                        <a:solidFill>
                          <a:srgbClr val="666666"/>
                        </a:solidFill>
                        <a:latin typeface="Roboto Mono"/>
                        <a:ea typeface="Roboto Mono"/>
                        <a:cs typeface="Roboto Mono"/>
                        <a:sym typeface="Roboto Mono"/>
                      </a:endParaRPr>
                    </a:p>
                    <a:p>
                      <a:pPr indent="0" lvl="0" marL="0" rtl="0" algn="r">
                        <a:spcBef>
                          <a:spcPts val="0"/>
                        </a:spcBef>
                        <a:spcAft>
                          <a:spcPts val="0"/>
                        </a:spcAft>
                        <a:buNone/>
                      </a:pPr>
                      <a:r>
                        <a:rPr lang="en-GB" sz="3000">
                          <a:solidFill>
                            <a:srgbClr val="666666"/>
                          </a:solidFill>
                          <a:latin typeface="Roboto Mono"/>
                          <a:ea typeface="Roboto Mono"/>
                          <a:cs typeface="Roboto Mono"/>
                          <a:sym typeface="Roboto Mono"/>
                        </a:rPr>
                        <a:t>3</a:t>
                      </a:r>
                      <a:endParaRPr sz="3000">
                        <a:solidFill>
                          <a:srgbClr val="666666"/>
                        </a:solidFill>
                        <a:latin typeface="Roboto Mono"/>
                        <a:ea typeface="Roboto Mono"/>
                        <a:cs typeface="Roboto Mono"/>
                        <a:sym typeface="Roboto Mono"/>
                      </a:endParaRPr>
                    </a:p>
                    <a:p>
                      <a:pPr indent="0" lvl="0" marL="0" rtl="0" algn="r">
                        <a:spcBef>
                          <a:spcPts val="0"/>
                        </a:spcBef>
                        <a:spcAft>
                          <a:spcPts val="0"/>
                        </a:spcAft>
                        <a:buNone/>
                      </a:pPr>
                      <a:r>
                        <a:rPr lang="en-GB" sz="3000">
                          <a:solidFill>
                            <a:srgbClr val="666666"/>
                          </a:solidFill>
                          <a:latin typeface="Roboto Mono"/>
                          <a:ea typeface="Roboto Mono"/>
                          <a:cs typeface="Roboto Mono"/>
                          <a:sym typeface="Roboto Mono"/>
                        </a:rPr>
                        <a:t>4</a:t>
                      </a:r>
                      <a:endParaRPr sz="3000">
                        <a:solidFill>
                          <a:srgbClr val="666666"/>
                        </a:solidFill>
                        <a:latin typeface="Roboto Mono"/>
                        <a:ea typeface="Roboto Mono"/>
                        <a:cs typeface="Roboto Mono"/>
                        <a:sym typeface="Roboto Mono"/>
                      </a:endParaRPr>
                    </a:p>
                    <a:p>
                      <a:pPr indent="0" lvl="0" marL="0" rtl="0" algn="r">
                        <a:spcBef>
                          <a:spcPts val="0"/>
                        </a:spcBef>
                        <a:spcAft>
                          <a:spcPts val="0"/>
                        </a:spcAft>
                        <a:buNone/>
                      </a:pPr>
                      <a:r>
                        <a:rPr lang="en-GB" sz="3000">
                          <a:solidFill>
                            <a:srgbClr val="666666"/>
                          </a:solidFill>
                          <a:latin typeface="Roboto Mono"/>
                          <a:ea typeface="Roboto Mono"/>
                          <a:cs typeface="Roboto Mono"/>
                          <a:sym typeface="Roboto Mono"/>
                        </a:rPr>
                        <a:t>5</a:t>
                      </a:r>
                      <a:endParaRPr sz="3000">
                        <a:solidFill>
                          <a:srgbClr val="666666"/>
                        </a:solidFill>
                        <a:latin typeface="Roboto Mono"/>
                        <a:ea typeface="Roboto Mono"/>
                        <a:cs typeface="Roboto Mono"/>
                        <a:sym typeface="Roboto Mono"/>
                      </a:endParaRPr>
                    </a:p>
                  </a:txBody>
                  <a:tcPr marT="88900" marB="889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rPr lang="en-GB" sz="3000">
                          <a:latin typeface="Roboto Mono"/>
                          <a:ea typeface="Roboto Mono"/>
                          <a:cs typeface="Roboto Mono"/>
                          <a:sym typeface="Roboto Mono"/>
                        </a:rPr>
                        <a:t>SELECT tblMembers.Surname, tblDownloads.DownlID, tblTracks.Title</a:t>
                      </a:r>
                      <a:endParaRPr sz="3000">
                        <a:latin typeface="Roboto Mono"/>
                        <a:ea typeface="Roboto Mono"/>
                        <a:cs typeface="Roboto Mono"/>
                        <a:sym typeface="Roboto Mono"/>
                      </a:endParaRPr>
                    </a:p>
                    <a:p>
                      <a:pPr indent="0" lvl="0" marL="0" rtl="0" algn="l">
                        <a:spcBef>
                          <a:spcPts val="0"/>
                        </a:spcBef>
                        <a:spcAft>
                          <a:spcPts val="0"/>
                        </a:spcAft>
                        <a:buNone/>
                      </a:pPr>
                      <a:r>
                        <a:rPr lang="en-GB" sz="3000">
                          <a:latin typeface="Roboto Mono"/>
                          <a:ea typeface="Roboto Mono"/>
                          <a:cs typeface="Roboto Mono"/>
                          <a:sym typeface="Roboto Mono"/>
                        </a:rPr>
                        <a:t>FROM tblMembers, tblDownloads, tblTracks</a:t>
                      </a:r>
                      <a:endParaRPr sz="3000">
                        <a:latin typeface="Roboto Mono"/>
                        <a:ea typeface="Roboto Mono"/>
                        <a:cs typeface="Roboto Mono"/>
                        <a:sym typeface="Roboto Mono"/>
                      </a:endParaRPr>
                    </a:p>
                    <a:p>
                      <a:pPr indent="0" lvl="0" marL="0" rtl="0" algn="l">
                        <a:spcBef>
                          <a:spcPts val="0"/>
                        </a:spcBef>
                        <a:spcAft>
                          <a:spcPts val="0"/>
                        </a:spcAft>
                        <a:buNone/>
                      </a:pPr>
                      <a:r>
                        <a:rPr lang="en-GB" sz="3000">
                          <a:latin typeface="Roboto Mono"/>
                          <a:ea typeface="Roboto Mono"/>
                          <a:cs typeface="Roboto Mono"/>
                          <a:sym typeface="Roboto Mono"/>
                        </a:rPr>
                        <a:t>WHERE tblMembers.MemberID = tblDownloads.MemberID</a:t>
                      </a:r>
                      <a:endParaRPr sz="3000">
                        <a:latin typeface="Roboto Mono"/>
                        <a:ea typeface="Roboto Mono"/>
                        <a:cs typeface="Roboto Mono"/>
                        <a:sym typeface="Roboto Mono"/>
                      </a:endParaRPr>
                    </a:p>
                    <a:p>
                      <a:pPr indent="0" lvl="0" marL="0" rtl="0" algn="l">
                        <a:spcBef>
                          <a:spcPts val="0"/>
                        </a:spcBef>
                        <a:spcAft>
                          <a:spcPts val="0"/>
                        </a:spcAft>
                        <a:buNone/>
                      </a:pPr>
                      <a:r>
                        <a:rPr lang="en-GB" sz="3000">
                          <a:latin typeface="Roboto Mono"/>
                          <a:ea typeface="Roboto Mono"/>
                          <a:cs typeface="Roboto Mono"/>
                          <a:sym typeface="Roboto Mono"/>
                        </a:rPr>
                        <a:t>AND tblTracks.TrackID = tblDownloads.TrackID</a:t>
                      </a:r>
                      <a:endParaRPr sz="3000">
                        <a:latin typeface="Roboto Mono"/>
                        <a:ea typeface="Roboto Mono"/>
                        <a:cs typeface="Roboto Mono"/>
                        <a:sym typeface="Roboto Mono"/>
                      </a:endParaRPr>
                    </a:p>
                    <a:p>
                      <a:pPr indent="0" lvl="0" marL="0" rtl="0" algn="l">
                        <a:spcBef>
                          <a:spcPts val="0"/>
                        </a:spcBef>
                        <a:spcAft>
                          <a:spcPts val="0"/>
                        </a:spcAft>
                        <a:buNone/>
                      </a:pPr>
                      <a:r>
                        <a:rPr lang="en-GB" sz="3000">
                          <a:latin typeface="Roboto Mono"/>
                          <a:ea typeface="Roboto Mono"/>
                          <a:cs typeface="Roboto Mono"/>
                          <a:sym typeface="Roboto Mono"/>
                        </a:rPr>
                        <a:t>AND tblMembers.Surname = "Bibi";</a:t>
                      </a:r>
                      <a:endParaRPr sz="3000">
                        <a:latin typeface="Roboto Mono"/>
                        <a:ea typeface="Roboto Mono"/>
                        <a:cs typeface="Roboto Mono"/>
                        <a:sym typeface="Roboto Mono"/>
                      </a:endParaRPr>
                    </a:p>
                  </a:txBody>
                  <a:tcPr marT="88900" marB="889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9D9D9"/>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1"/>
          <p:cNvSpPr txBox="1"/>
          <p:nvPr>
            <p:ph type="title"/>
          </p:nvPr>
        </p:nvSpPr>
        <p:spPr>
          <a:xfrm>
            <a:off x="917950" y="890050"/>
            <a:ext cx="17168400" cy="1037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3 questions</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p:txBody>
      </p:sp>
      <p:sp>
        <p:nvSpPr>
          <p:cNvPr id="229" name="Google Shape;229;p3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230" name="Google Shape;230;p31"/>
          <p:cNvSpPr txBox="1"/>
          <p:nvPr/>
        </p:nvSpPr>
        <p:spPr>
          <a:xfrm>
            <a:off x="806825" y="2286000"/>
            <a:ext cx="16405500" cy="208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3000">
                <a:solidFill>
                  <a:schemeClr val="dk2"/>
                </a:solidFill>
                <a:latin typeface="Montserrat"/>
                <a:ea typeface="Montserrat"/>
                <a:cs typeface="Montserrat"/>
                <a:sym typeface="Montserrat"/>
              </a:rPr>
              <a:t>D</a:t>
            </a:r>
            <a:r>
              <a:rPr lang="en-GB" sz="3000">
                <a:solidFill>
                  <a:schemeClr val="dk2"/>
                </a:solidFill>
                <a:latin typeface="Montserrat"/>
                <a:ea typeface="Montserrat"/>
                <a:cs typeface="Montserrat"/>
                <a:sym typeface="Montserrat"/>
              </a:rPr>
              <a:t>esign an SQL search that will reveal the answer.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rPr b="1" lang="en-GB" sz="3000">
                <a:solidFill>
                  <a:schemeClr val="dk2"/>
                </a:solidFill>
                <a:latin typeface="Montserrat"/>
                <a:ea typeface="Montserrat"/>
                <a:cs typeface="Montserrat"/>
                <a:sym typeface="Montserrat"/>
              </a:rPr>
              <a:t>Question 1</a:t>
            </a:r>
            <a:r>
              <a:rPr lang="en-GB" sz="3000">
                <a:solidFill>
                  <a:schemeClr val="dk2"/>
                </a:solidFill>
                <a:latin typeface="Montserrat"/>
                <a:ea typeface="Montserrat"/>
                <a:cs typeface="Montserrat"/>
                <a:sym typeface="Montserrat"/>
              </a:rPr>
              <a:t>:	</a:t>
            </a:r>
            <a:r>
              <a:rPr lang="en-GB" sz="3000">
                <a:solidFill>
                  <a:schemeClr val="dk2"/>
                </a:solidFill>
                <a:latin typeface="Montserrat"/>
                <a:ea typeface="Montserrat"/>
                <a:cs typeface="Montserrat"/>
                <a:sym typeface="Montserrat"/>
              </a:rPr>
              <a:t>How many tracks has Percy Winn downloaded?</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p:txBody>
      </p:sp>
      <p:graphicFrame>
        <p:nvGraphicFramePr>
          <p:cNvPr id="231" name="Google Shape;231;p31"/>
          <p:cNvGraphicFramePr/>
          <p:nvPr/>
        </p:nvGraphicFramePr>
        <p:xfrm>
          <a:off x="917950" y="4585450"/>
          <a:ext cx="3000000" cy="3000000"/>
        </p:xfrm>
        <a:graphic>
          <a:graphicData uri="http://schemas.openxmlformats.org/drawingml/2006/table">
            <a:tbl>
              <a:tblPr>
                <a:noFill/>
                <a:tableStyleId>{0AAF9207-D1A8-419A-9238-C699261E1849}</a:tableStyleId>
              </a:tblPr>
              <a:tblGrid>
                <a:gridCol w="1732875"/>
                <a:gridCol w="11899075"/>
              </a:tblGrid>
              <a:tr h="304800">
                <a:tc>
                  <a:txBody>
                    <a:bodyPr/>
                    <a:lstStyle/>
                    <a:p>
                      <a:pPr indent="0" lvl="0" marL="0" rtl="0" algn="l">
                        <a:spcBef>
                          <a:spcPts val="0"/>
                        </a:spcBef>
                        <a:spcAft>
                          <a:spcPts val="0"/>
                        </a:spcAft>
                        <a:buNone/>
                      </a:pPr>
                      <a:r>
                        <a:rPr b="1" lang="en-GB" sz="3000">
                          <a:solidFill>
                            <a:schemeClr val="dk2"/>
                          </a:solidFill>
                          <a:latin typeface="Montserrat"/>
                          <a:ea typeface="Montserrat"/>
                          <a:cs typeface="Montserrat"/>
                          <a:sym typeface="Montserrat"/>
                        </a:rPr>
                        <a:t>Answer</a:t>
                      </a:r>
                      <a:endParaRPr sz="3000">
                        <a:solidFill>
                          <a:schemeClr val="dk2"/>
                        </a:solidFill>
                        <a:latin typeface="Montserrat"/>
                        <a:ea typeface="Montserrat"/>
                        <a:cs typeface="Montserrat"/>
                        <a:sym typeface="Montserrat"/>
                      </a:endParaRPr>
                    </a:p>
                  </a:txBody>
                  <a:tcPr marT="63500" marB="63500" marR="63500" marL="63500">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3000">
                        <a:solidFill>
                          <a:schemeClr val="dk2"/>
                        </a:solidFill>
                        <a:latin typeface="Quicksand"/>
                        <a:ea typeface="Quicksand"/>
                        <a:cs typeface="Quicksand"/>
                        <a:sym typeface="Quicksand"/>
                      </a:endParaRPr>
                    </a:p>
                    <a:p>
                      <a:pPr indent="0" lvl="0" marL="0" rtl="0" algn="l">
                        <a:spcBef>
                          <a:spcPts val="0"/>
                        </a:spcBef>
                        <a:spcAft>
                          <a:spcPts val="0"/>
                        </a:spcAft>
                        <a:buNone/>
                      </a:pPr>
                      <a:r>
                        <a:t/>
                      </a:r>
                      <a:endParaRPr sz="3000">
                        <a:solidFill>
                          <a:schemeClr val="dk2"/>
                        </a:solidFill>
                        <a:latin typeface="Quicksand"/>
                        <a:ea typeface="Quicksand"/>
                        <a:cs typeface="Quicksand"/>
                        <a:sym typeface="Quicksand"/>
                      </a:endParaRPr>
                    </a:p>
                  </a:txBody>
                  <a:tcPr marT="63500" marB="63500" marR="63500" marL="63500">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solidFill>
                      <a:srgbClr val="F3F3F3"/>
                    </a:solidFill>
                  </a:tcPr>
                </a:tc>
              </a:tr>
              <a:tr h="304800">
                <a:tc>
                  <a:txBody>
                    <a:bodyPr/>
                    <a:lstStyle/>
                    <a:p>
                      <a:pPr indent="0" lvl="0" marL="0" rtl="0" algn="l">
                        <a:spcBef>
                          <a:spcPts val="0"/>
                        </a:spcBef>
                        <a:spcAft>
                          <a:spcPts val="0"/>
                        </a:spcAft>
                        <a:buNone/>
                      </a:pPr>
                      <a:r>
                        <a:rPr b="1" lang="en-GB" sz="3000">
                          <a:solidFill>
                            <a:schemeClr val="dk2"/>
                          </a:solidFill>
                          <a:latin typeface="Montserrat"/>
                          <a:ea typeface="Montserrat"/>
                          <a:cs typeface="Montserrat"/>
                          <a:sym typeface="Montserrat"/>
                        </a:rPr>
                        <a:t>Code</a:t>
                      </a:r>
                      <a:endParaRPr b="1" sz="3000">
                        <a:solidFill>
                          <a:schemeClr val="dk2"/>
                        </a:solidFill>
                        <a:latin typeface="Montserrat"/>
                        <a:ea typeface="Montserrat"/>
                        <a:cs typeface="Montserrat"/>
                        <a:sym typeface="Montserrat"/>
                      </a:endParaRPr>
                    </a:p>
                  </a:txBody>
                  <a:tcPr marT="63500" marB="63500" marR="63500" marL="63500">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2500">
                        <a:solidFill>
                          <a:schemeClr val="dk2"/>
                        </a:solidFill>
                        <a:latin typeface="Roboto Mono"/>
                        <a:ea typeface="Roboto Mono"/>
                        <a:cs typeface="Roboto Mono"/>
                        <a:sym typeface="Roboto Mono"/>
                      </a:endParaRPr>
                    </a:p>
                    <a:p>
                      <a:pPr indent="0" lvl="0" marL="0" rtl="0" algn="l">
                        <a:spcBef>
                          <a:spcPts val="0"/>
                        </a:spcBef>
                        <a:spcAft>
                          <a:spcPts val="0"/>
                        </a:spcAft>
                        <a:buNone/>
                      </a:pPr>
                      <a:r>
                        <a:t/>
                      </a:r>
                      <a:endParaRPr sz="2500">
                        <a:solidFill>
                          <a:schemeClr val="dk2"/>
                        </a:solidFill>
                        <a:latin typeface="Roboto Mono"/>
                        <a:ea typeface="Roboto Mono"/>
                        <a:cs typeface="Roboto Mono"/>
                        <a:sym typeface="Roboto Mono"/>
                      </a:endParaRPr>
                    </a:p>
                    <a:p>
                      <a:pPr indent="0" lvl="0" marL="0" rtl="0" algn="l">
                        <a:spcBef>
                          <a:spcPts val="0"/>
                        </a:spcBef>
                        <a:spcAft>
                          <a:spcPts val="0"/>
                        </a:spcAft>
                        <a:buNone/>
                      </a:pPr>
                      <a:r>
                        <a:t/>
                      </a:r>
                      <a:endParaRPr sz="2500">
                        <a:solidFill>
                          <a:schemeClr val="dk2"/>
                        </a:solidFill>
                        <a:latin typeface="Roboto Mono"/>
                        <a:ea typeface="Roboto Mono"/>
                        <a:cs typeface="Roboto Mono"/>
                        <a:sym typeface="Roboto Mono"/>
                      </a:endParaRPr>
                    </a:p>
                    <a:p>
                      <a:pPr indent="0" lvl="0" marL="0" rtl="0" algn="l">
                        <a:spcBef>
                          <a:spcPts val="0"/>
                        </a:spcBef>
                        <a:spcAft>
                          <a:spcPts val="0"/>
                        </a:spcAft>
                        <a:buNone/>
                      </a:pPr>
                      <a:r>
                        <a:t/>
                      </a:r>
                      <a:endParaRPr sz="2500">
                        <a:solidFill>
                          <a:schemeClr val="dk2"/>
                        </a:solidFill>
                        <a:latin typeface="Roboto Mono"/>
                        <a:ea typeface="Roboto Mono"/>
                        <a:cs typeface="Roboto Mono"/>
                        <a:sym typeface="Roboto Mono"/>
                      </a:endParaRPr>
                    </a:p>
                    <a:p>
                      <a:pPr indent="0" lvl="0" marL="0" rtl="0" algn="l">
                        <a:spcBef>
                          <a:spcPts val="0"/>
                        </a:spcBef>
                        <a:spcAft>
                          <a:spcPts val="0"/>
                        </a:spcAft>
                        <a:buNone/>
                      </a:pPr>
                      <a:r>
                        <a:t/>
                      </a:r>
                      <a:endParaRPr sz="3000">
                        <a:solidFill>
                          <a:schemeClr val="dk2"/>
                        </a:solidFill>
                        <a:latin typeface="Roboto Mono"/>
                        <a:ea typeface="Roboto Mono"/>
                        <a:cs typeface="Roboto Mono"/>
                        <a:sym typeface="Roboto Mono"/>
                      </a:endParaRPr>
                    </a:p>
                  </a:txBody>
                  <a:tcPr marT="63500" marB="63500" marR="63500" marL="63500">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solidFill>
                      <a:srgbClr val="F3F3F3"/>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2"/>
          <p:cNvSpPr txBox="1"/>
          <p:nvPr>
            <p:ph type="title"/>
          </p:nvPr>
        </p:nvSpPr>
        <p:spPr>
          <a:xfrm>
            <a:off x="917950" y="890050"/>
            <a:ext cx="17168400" cy="1037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3 questions</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p:txBody>
      </p:sp>
      <p:sp>
        <p:nvSpPr>
          <p:cNvPr id="237" name="Google Shape;237;p3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238" name="Google Shape;238;p32"/>
          <p:cNvSpPr txBox="1"/>
          <p:nvPr/>
        </p:nvSpPr>
        <p:spPr>
          <a:xfrm>
            <a:off x="806825" y="2286000"/>
            <a:ext cx="16405500" cy="208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3000">
                <a:solidFill>
                  <a:schemeClr val="dk2"/>
                </a:solidFill>
                <a:latin typeface="Montserrat"/>
                <a:ea typeface="Montserrat"/>
                <a:cs typeface="Montserrat"/>
                <a:sym typeface="Montserrat"/>
              </a:rPr>
              <a:t>Design an SQL search that will reveal the answer.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rPr b="1" lang="en-GB" sz="3000">
                <a:solidFill>
                  <a:schemeClr val="dk2"/>
                </a:solidFill>
                <a:latin typeface="Montserrat"/>
                <a:ea typeface="Montserrat"/>
                <a:cs typeface="Montserrat"/>
                <a:sym typeface="Montserrat"/>
              </a:rPr>
              <a:t>Question 2</a:t>
            </a:r>
            <a:r>
              <a:rPr lang="en-GB" sz="3000">
                <a:solidFill>
                  <a:schemeClr val="dk2"/>
                </a:solidFill>
                <a:latin typeface="Montserrat"/>
                <a:ea typeface="Montserrat"/>
                <a:cs typeface="Montserrat"/>
                <a:sym typeface="Montserrat"/>
              </a:rPr>
              <a:t>:	</a:t>
            </a:r>
            <a:r>
              <a:rPr lang="en-GB" sz="3000">
                <a:solidFill>
                  <a:schemeClr val="dk2"/>
                </a:solidFill>
                <a:latin typeface="Montserrat"/>
                <a:ea typeface="Montserrat"/>
                <a:cs typeface="Montserrat"/>
                <a:sym typeface="Montserrat"/>
              </a:rPr>
              <a:t>How many Pop tracks were downloaded in the year 2012?</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p:txBody>
      </p:sp>
      <p:graphicFrame>
        <p:nvGraphicFramePr>
          <p:cNvPr id="239" name="Google Shape;239;p32"/>
          <p:cNvGraphicFramePr/>
          <p:nvPr/>
        </p:nvGraphicFramePr>
        <p:xfrm>
          <a:off x="917950" y="4585450"/>
          <a:ext cx="3000000" cy="3000000"/>
        </p:xfrm>
        <a:graphic>
          <a:graphicData uri="http://schemas.openxmlformats.org/drawingml/2006/table">
            <a:tbl>
              <a:tblPr>
                <a:noFill/>
                <a:tableStyleId>{0AAF9207-D1A8-419A-9238-C699261E1849}</a:tableStyleId>
              </a:tblPr>
              <a:tblGrid>
                <a:gridCol w="1732875"/>
                <a:gridCol w="11899075"/>
              </a:tblGrid>
              <a:tr h="304800">
                <a:tc>
                  <a:txBody>
                    <a:bodyPr/>
                    <a:lstStyle/>
                    <a:p>
                      <a:pPr indent="0" lvl="0" marL="0" rtl="0" algn="l">
                        <a:spcBef>
                          <a:spcPts val="0"/>
                        </a:spcBef>
                        <a:spcAft>
                          <a:spcPts val="0"/>
                        </a:spcAft>
                        <a:buNone/>
                      </a:pPr>
                      <a:r>
                        <a:rPr b="1" lang="en-GB" sz="3000">
                          <a:solidFill>
                            <a:schemeClr val="dk2"/>
                          </a:solidFill>
                          <a:latin typeface="Montserrat"/>
                          <a:ea typeface="Montserrat"/>
                          <a:cs typeface="Montserrat"/>
                          <a:sym typeface="Montserrat"/>
                        </a:rPr>
                        <a:t>Answer</a:t>
                      </a:r>
                      <a:endParaRPr sz="3000">
                        <a:solidFill>
                          <a:schemeClr val="dk2"/>
                        </a:solidFill>
                        <a:latin typeface="Montserrat"/>
                        <a:ea typeface="Montserrat"/>
                        <a:cs typeface="Montserrat"/>
                        <a:sym typeface="Montserrat"/>
                      </a:endParaRPr>
                    </a:p>
                  </a:txBody>
                  <a:tcPr marT="63500" marB="63500" marR="63500" marL="63500">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3000">
                        <a:solidFill>
                          <a:schemeClr val="dk2"/>
                        </a:solidFill>
                        <a:latin typeface="Quicksand"/>
                        <a:ea typeface="Quicksand"/>
                        <a:cs typeface="Quicksand"/>
                        <a:sym typeface="Quicksand"/>
                      </a:endParaRPr>
                    </a:p>
                    <a:p>
                      <a:pPr indent="0" lvl="0" marL="0" rtl="0" algn="l">
                        <a:spcBef>
                          <a:spcPts val="0"/>
                        </a:spcBef>
                        <a:spcAft>
                          <a:spcPts val="0"/>
                        </a:spcAft>
                        <a:buNone/>
                      </a:pPr>
                      <a:r>
                        <a:t/>
                      </a:r>
                      <a:endParaRPr sz="3000">
                        <a:solidFill>
                          <a:schemeClr val="dk2"/>
                        </a:solidFill>
                        <a:latin typeface="Quicksand"/>
                        <a:ea typeface="Quicksand"/>
                        <a:cs typeface="Quicksand"/>
                        <a:sym typeface="Quicksand"/>
                      </a:endParaRPr>
                    </a:p>
                  </a:txBody>
                  <a:tcPr marT="63500" marB="63500" marR="63500" marL="63500">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solidFill>
                      <a:srgbClr val="F3F3F3"/>
                    </a:solidFill>
                  </a:tcPr>
                </a:tc>
              </a:tr>
              <a:tr h="304800">
                <a:tc>
                  <a:txBody>
                    <a:bodyPr/>
                    <a:lstStyle/>
                    <a:p>
                      <a:pPr indent="0" lvl="0" marL="0" rtl="0" algn="l">
                        <a:spcBef>
                          <a:spcPts val="0"/>
                        </a:spcBef>
                        <a:spcAft>
                          <a:spcPts val="0"/>
                        </a:spcAft>
                        <a:buNone/>
                      </a:pPr>
                      <a:r>
                        <a:rPr b="1" lang="en-GB" sz="3000">
                          <a:solidFill>
                            <a:schemeClr val="dk2"/>
                          </a:solidFill>
                          <a:latin typeface="Montserrat"/>
                          <a:ea typeface="Montserrat"/>
                          <a:cs typeface="Montserrat"/>
                          <a:sym typeface="Montserrat"/>
                        </a:rPr>
                        <a:t>Code</a:t>
                      </a:r>
                      <a:endParaRPr b="1" sz="3000">
                        <a:solidFill>
                          <a:schemeClr val="dk2"/>
                        </a:solidFill>
                        <a:latin typeface="Montserrat"/>
                        <a:ea typeface="Montserrat"/>
                        <a:cs typeface="Montserrat"/>
                        <a:sym typeface="Montserrat"/>
                      </a:endParaRPr>
                    </a:p>
                  </a:txBody>
                  <a:tcPr marT="63500" marB="63500" marR="63500" marL="63500">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2500">
                        <a:solidFill>
                          <a:schemeClr val="dk2"/>
                        </a:solidFill>
                        <a:latin typeface="Roboto Mono"/>
                        <a:ea typeface="Roboto Mono"/>
                        <a:cs typeface="Roboto Mono"/>
                        <a:sym typeface="Roboto Mono"/>
                      </a:endParaRPr>
                    </a:p>
                    <a:p>
                      <a:pPr indent="0" lvl="0" marL="0" rtl="0" algn="l">
                        <a:spcBef>
                          <a:spcPts val="0"/>
                        </a:spcBef>
                        <a:spcAft>
                          <a:spcPts val="0"/>
                        </a:spcAft>
                        <a:buNone/>
                      </a:pPr>
                      <a:r>
                        <a:t/>
                      </a:r>
                      <a:endParaRPr sz="2500">
                        <a:solidFill>
                          <a:schemeClr val="dk2"/>
                        </a:solidFill>
                        <a:latin typeface="Roboto Mono"/>
                        <a:ea typeface="Roboto Mono"/>
                        <a:cs typeface="Roboto Mono"/>
                        <a:sym typeface="Roboto Mono"/>
                      </a:endParaRPr>
                    </a:p>
                    <a:p>
                      <a:pPr indent="0" lvl="0" marL="0" rtl="0" algn="l">
                        <a:spcBef>
                          <a:spcPts val="0"/>
                        </a:spcBef>
                        <a:spcAft>
                          <a:spcPts val="0"/>
                        </a:spcAft>
                        <a:buNone/>
                      </a:pPr>
                      <a:r>
                        <a:t/>
                      </a:r>
                      <a:endParaRPr sz="2500">
                        <a:solidFill>
                          <a:schemeClr val="dk2"/>
                        </a:solidFill>
                        <a:latin typeface="Roboto Mono"/>
                        <a:ea typeface="Roboto Mono"/>
                        <a:cs typeface="Roboto Mono"/>
                        <a:sym typeface="Roboto Mono"/>
                      </a:endParaRPr>
                    </a:p>
                    <a:p>
                      <a:pPr indent="0" lvl="0" marL="0" rtl="0" algn="l">
                        <a:spcBef>
                          <a:spcPts val="0"/>
                        </a:spcBef>
                        <a:spcAft>
                          <a:spcPts val="0"/>
                        </a:spcAft>
                        <a:buNone/>
                      </a:pPr>
                      <a:r>
                        <a:t/>
                      </a:r>
                      <a:endParaRPr sz="2500">
                        <a:solidFill>
                          <a:schemeClr val="dk2"/>
                        </a:solidFill>
                        <a:latin typeface="Roboto Mono"/>
                        <a:ea typeface="Roboto Mono"/>
                        <a:cs typeface="Roboto Mono"/>
                        <a:sym typeface="Roboto Mono"/>
                      </a:endParaRPr>
                    </a:p>
                    <a:p>
                      <a:pPr indent="0" lvl="0" marL="0" rtl="0" algn="l">
                        <a:spcBef>
                          <a:spcPts val="0"/>
                        </a:spcBef>
                        <a:spcAft>
                          <a:spcPts val="0"/>
                        </a:spcAft>
                        <a:buNone/>
                      </a:pPr>
                      <a:r>
                        <a:t/>
                      </a:r>
                      <a:endParaRPr sz="3000">
                        <a:solidFill>
                          <a:schemeClr val="dk2"/>
                        </a:solidFill>
                        <a:latin typeface="Roboto Mono"/>
                        <a:ea typeface="Roboto Mono"/>
                        <a:cs typeface="Roboto Mono"/>
                        <a:sym typeface="Roboto Mono"/>
                      </a:endParaRPr>
                    </a:p>
                  </a:txBody>
                  <a:tcPr marT="63500" marB="63500" marR="63500" marL="63500">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solidFill>
                      <a:srgbClr val="F3F3F3"/>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5"/>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Keyword recap activity</a:t>
            </a:r>
            <a:endParaRPr>
              <a:solidFill>
                <a:schemeClr val="dk2"/>
              </a:solidFill>
            </a:endParaRPr>
          </a:p>
        </p:txBody>
      </p:sp>
      <p:sp>
        <p:nvSpPr>
          <p:cNvPr id="90" name="Google Shape;90;p1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91" name="Google Shape;91;p15"/>
          <p:cNvSpPr txBox="1"/>
          <p:nvPr>
            <p:ph idx="1" type="body"/>
          </p:nvPr>
        </p:nvSpPr>
        <p:spPr>
          <a:xfrm>
            <a:off x="917950" y="2876300"/>
            <a:ext cx="7902000" cy="5760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800"/>
              <a:t>label the database and fill in the missing blanks with the following key terms:</a:t>
            </a:r>
            <a:endParaRPr sz="2800"/>
          </a:p>
          <a:p>
            <a:pPr indent="-406400" lvl="0" marL="457200" rtl="0" algn="l">
              <a:spcBef>
                <a:spcPts val="2000"/>
              </a:spcBef>
              <a:spcAft>
                <a:spcPts val="0"/>
              </a:spcAft>
              <a:buSzPts val="2800"/>
              <a:buChar char="●"/>
            </a:pPr>
            <a:r>
              <a:rPr lang="en-GB" sz="2800"/>
              <a:t>Record</a:t>
            </a:r>
            <a:endParaRPr sz="2800"/>
          </a:p>
          <a:p>
            <a:pPr indent="-406400" lvl="0" marL="457200" rtl="0" algn="l">
              <a:spcBef>
                <a:spcPts val="0"/>
              </a:spcBef>
              <a:spcAft>
                <a:spcPts val="0"/>
              </a:spcAft>
              <a:buSzPts val="2800"/>
              <a:buChar char="●"/>
            </a:pPr>
            <a:r>
              <a:rPr lang="en-GB" sz="2800"/>
              <a:t>Fields</a:t>
            </a:r>
            <a:endParaRPr sz="2800"/>
          </a:p>
          <a:p>
            <a:pPr indent="-406400" lvl="0" marL="457200" rtl="0" algn="l">
              <a:spcBef>
                <a:spcPts val="0"/>
              </a:spcBef>
              <a:spcAft>
                <a:spcPts val="0"/>
              </a:spcAft>
              <a:buSzPts val="2800"/>
              <a:buChar char="●"/>
            </a:pPr>
            <a:r>
              <a:rPr lang="en-GB" sz="2800"/>
              <a:t>Table</a:t>
            </a:r>
            <a:endParaRPr sz="2800"/>
          </a:p>
          <a:p>
            <a:pPr indent="-406400" lvl="0" marL="457200" rtl="0" algn="l">
              <a:spcBef>
                <a:spcPts val="0"/>
              </a:spcBef>
              <a:spcAft>
                <a:spcPts val="0"/>
              </a:spcAft>
              <a:buSzPts val="2800"/>
              <a:buChar char="●"/>
            </a:pPr>
            <a:r>
              <a:rPr lang="en-GB" sz="2800"/>
              <a:t>Primary Key	</a:t>
            </a:r>
            <a:endParaRPr sz="2800"/>
          </a:p>
          <a:p>
            <a:pPr indent="-406400" lvl="0" marL="457200" rtl="0" algn="l">
              <a:spcBef>
                <a:spcPts val="0"/>
              </a:spcBef>
              <a:spcAft>
                <a:spcPts val="0"/>
              </a:spcAft>
              <a:buSzPts val="2800"/>
              <a:buChar char="●"/>
            </a:pPr>
            <a:r>
              <a:rPr lang="en-GB" sz="2800"/>
              <a:t>Foreign Key</a:t>
            </a:r>
            <a:endParaRPr sz="2800"/>
          </a:p>
        </p:txBody>
      </p:sp>
      <p:pic>
        <p:nvPicPr>
          <p:cNvPr id="92" name="Google Shape;92;p15"/>
          <p:cNvPicPr preferRelativeResize="0"/>
          <p:nvPr/>
        </p:nvPicPr>
        <p:blipFill>
          <a:blip r:embed="rId3">
            <a:alphaModFix/>
          </a:blip>
          <a:stretch>
            <a:fillRect/>
          </a:stretch>
        </p:blipFill>
        <p:spPr>
          <a:xfrm>
            <a:off x="4262266" y="3622600"/>
            <a:ext cx="12556307" cy="5014601"/>
          </a:xfrm>
          <a:prstGeom prst="rect">
            <a:avLst/>
          </a:prstGeom>
          <a:noFill/>
          <a:ln>
            <a:noFill/>
          </a:ln>
        </p:spPr>
      </p:pic>
      <p:sp>
        <p:nvSpPr>
          <p:cNvPr id="93" name="Google Shape;93;p15"/>
          <p:cNvSpPr txBox="1"/>
          <p:nvPr/>
        </p:nvSpPr>
        <p:spPr>
          <a:xfrm>
            <a:off x="4282500" y="4477175"/>
            <a:ext cx="2545500" cy="74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94" name="Google Shape;94;p15"/>
          <p:cNvSpPr txBox="1"/>
          <p:nvPr/>
        </p:nvSpPr>
        <p:spPr>
          <a:xfrm>
            <a:off x="4282500" y="5947250"/>
            <a:ext cx="2545500" cy="74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95" name="Google Shape;95;p15"/>
          <p:cNvSpPr txBox="1"/>
          <p:nvPr/>
        </p:nvSpPr>
        <p:spPr>
          <a:xfrm>
            <a:off x="10352200" y="3622600"/>
            <a:ext cx="2545500" cy="74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96" name="Google Shape;96;p15"/>
          <p:cNvSpPr txBox="1"/>
          <p:nvPr/>
        </p:nvSpPr>
        <p:spPr>
          <a:xfrm>
            <a:off x="14607425" y="7888400"/>
            <a:ext cx="2211000" cy="74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3"/>
          <p:cNvSpPr txBox="1"/>
          <p:nvPr>
            <p:ph type="title"/>
          </p:nvPr>
        </p:nvSpPr>
        <p:spPr>
          <a:xfrm>
            <a:off x="917950" y="890050"/>
            <a:ext cx="17168400" cy="1037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3 questions</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p:txBody>
      </p:sp>
      <p:sp>
        <p:nvSpPr>
          <p:cNvPr id="245" name="Google Shape;245;p3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246" name="Google Shape;246;p33"/>
          <p:cNvSpPr txBox="1"/>
          <p:nvPr/>
        </p:nvSpPr>
        <p:spPr>
          <a:xfrm>
            <a:off x="806825" y="2286000"/>
            <a:ext cx="16405500" cy="208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3000">
                <a:solidFill>
                  <a:schemeClr val="dk2"/>
                </a:solidFill>
                <a:latin typeface="Montserrat"/>
                <a:ea typeface="Montserrat"/>
                <a:cs typeface="Montserrat"/>
                <a:sym typeface="Montserrat"/>
              </a:rPr>
              <a:t>Design an SQL search that will reveal the answer.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rPr b="1" lang="en-GB" sz="3000">
                <a:solidFill>
                  <a:schemeClr val="dk2"/>
                </a:solidFill>
                <a:latin typeface="Montserrat"/>
                <a:ea typeface="Montserrat"/>
                <a:cs typeface="Montserrat"/>
                <a:sym typeface="Montserrat"/>
              </a:rPr>
              <a:t>Question 2</a:t>
            </a:r>
            <a:r>
              <a:rPr lang="en-GB" sz="3000">
                <a:solidFill>
                  <a:schemeClr val="dk2"/>
                </a:solidFill>
                <a:latin typeface="Montserrat"/>
                <a:ea typeface="Montserrat"/>
                <a:cs typeface="Montserrat"/>
                <a:sym typeface="Montserrat"/>
              </a:rPr>
              <a:t>:	</a:t>
            </a:r>
            <a:r>
              <a:rPr lang="en-GB" sz="3000">
                <a:solidFill>
                  <a:schemeClr val="dk2"/>
                </a:solidFill>
                <a:latin typeface="Montserrat"/>
                <a:ea typeface="Montserrat"/>
                <a:cs typeface="Montserrat"/>
                <a:sym typeface="Montserrat"/>
              </a:rPr>
              <a:t>What was the title of the first track downloaded in 2014?</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p:txBody>
      </p:sp>
      <p:graphicFrame>
        <p:nvGraphicFramePr>
          <p:cNvPr id="247" name="Google Shape;247;p33"/>
          <p:cNvGraphicFramePr/>
          <p:nvPr/>
        </p:nvGraphicFramePr>
        <p:xfrm>
          <a:off x="917950" y="4585450"/>
          <a:ext cx="3000000" cy="3000000"/>
        </p:xfrm>
        <a:graphic>
          <a:graphicData uri="http://schemas.openxmlformats.org/drawingml/2006/table">
            <a:tbl>
              <a:tblPr>
                <a:noFill/>
                <a:tableStyleId>{0AAF9207-D1A8-419A-9238-C699261E1849}</a:tableStyleId>
              </a:tblPr>
              <a:tblGrid>
                <a:gridCol w="1732875"/>
                <a:gridCol w="11899075"/>
              </a:tblGrid>
              <a:tr h="304800">
                <a:tc>
                  <a:txBody>
                    <a:bodyPr/>
                    <a:lstStyle/>
                    <a:p>
                      <a:pPr indent="0" lvl="0" marL="0" rtl="0" algn="l">
                        <a:spcBef>
                          <a:spcPts val="0"/>
                        </a:spcBef>
                        <a:spcAft>
                          <a:spcPts val="0"/>
                        </a:spcAft>
                        <a:buNone/>
                      </a:pPr>
                      <a:r>
                        <a:rPr b="1" lang="en-GB" sz="3000">
                          <a:solidFill>
                            <a:schemeClr val="dk2"/>
                          </a:solidFill>
                          <a:latin typeface="Montserrat"/>
                          <a:ea typeface="Montserrat"/>
                          <a:cs typeface="Montserrat"/>
                          <a:sym typeface="Montserrat"/>
                        </a:rPr>
                        <a:t>Answer</a:t>
                      </a:r>
                      <a:endParaRPr sz="3000">
                        <a:solidFill>
                          <a:schemeClr val="dk2"/>
                        </a:solidFill>
                        <a:latin typeface="Montserrat"/>
                        <a:ea typeface="Montserrat"/>
                        <a:cs typeface="Montserrat"/>
                        <a:sym typeface="Montserrat"/>
                      </a:endParaRPr>
                    </a:p>
                  </a:txBody>
                  <a:tcPr marT="63500" marB="63500" marR="63500" marL="63500">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3000">
                        <a:solidFill>
                          <a:schemeClr val="dk2"/>
                        </a:solidFill>
                        <a:latin typeface="Quicksand"/>
                        <a:ea typeface="Quicksand"/>
                        <a:cs typeface="Quicksand"/>
                        <a:sym typeface="Quicksand"/>
                      </a:endParaRPr>
                    </a:p>
                    <a:p>
                      <a:pPr indent="0" lvl="0" marL="0" rtl="0" algn="l">
                        <a:spcBef>
                          <a:spcPts val="0"/>
                        </a:spcBef>
                        <a:spcAft>
                          <a:spcPts val="0"/>
                        </a:spcAft>
                        <a:buNone/>
                      </a:pPr>
                      <a:r>
                        <a:t/>
                      </a:r>
                      <a:endParaRPr sz="3000">
                        <a:solidFill>
                          <a:schemeClr val="dk2"/>
                        </a:solidFill>
                        <a:latin typeface="Quicksand"/>
                        <a:ea typeface="Quicksand"/>
                        <a:cs typeface="Quicksand"/>
                        <a:sym typeface="Quicksand"/>
                      </a:endParaRPr>
                    </a:p>
                  </a:txBody>
                  <a:tcPr marT="63500" marB="63500" marR="63500" marL="63500">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solidFill>
                      <a:srgbClr val="F3F3F3"/>
                    </a:solidFill>
                  </a:tcPr>
                </a:tc>
              </a:tr>
              <a:tr h="304800">
                <a:tc>
                  <a:txBody>
                    <a:bodyPr/>
                    <a:lstStyle/>
                    <a:p>
                      <a:pPr indent="0" lvl="0" marL="0" rtl="0" algn="l">
                        <a:spcBef>
                          <a:spcPts val="0"/>
                        </a:spcBef>
                        <a:spcAft>
                          <a:spcPts val="0"/>
                        </a:spcAft>
                        <a:buNone/>
                      </a:pPr>
                      <a:r>
                        <a:rPr b="1" lang="en-GB" sz="3000">
                          <a:solidFill>
                            <a:schemeClr val="dk2"/>
                          </a:solidFill>
                          <a:latin typeface="Montserrat"/>
                          <a:ea typeface="Montserrat"/>
                          <a:cs typeface="Montserrat"/>
                          <a:sym typeface="Montserrat"/>
                        </a:rPr>
                        <a:t>Code</a:t>
                      </a:r>
                      <a:endParaRPr b="1" sz="3000">
                        <a:solidFill>
                          <a:schemeClr val="dk2"/>
                        </a:solidFill>
                        <a:latin typeface="Montserrat"/>
                        <a:ea typeface="Montserrat"/>
                        <a:cs typeface="Montserrat"/>
                        <a:sym typeface="Montserrat"/>
                      </a:endParaRPr>
                    </a:p>
                  </a:txBody>
                  <a:tcPr marT="63500" marB="63500" marR="63500" marL="63500">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2500">
                        <a:solidFill>
                          <a:schemeClr val="dk2"/>
                        </a:solidFill>
                        <a:latin typeface="Roboto Mono"/>
                        <a:ea typeface="Roboto Mono"/>
                        <a:cs typeface="Roboto Mono"/>
                        <a:sym typeface="Roboto Mono"/>
                      </a:endParaRPr>
                    </a:p>
                    <a:p>
                      <a:pPr indent="0" lvl="0" marL="0" rtl="0" algn="l">
                        <a:spcBef>
                          <a:spcPts val="0"/>
                        </a:spcBef>
                        <a:spcAft>
                          <a:spcPts val="0"/>
                        </a:spcAft>
                        <a:buNone/>
                      </a:pPr>
                      <a:r>
                        <a:t/>
                      </a:r>
                      <a:endParaRPr sz="2500">
                        <a:solidFill>
                          <a:schemeClr val="dk2"/>
                        </a:solidFill>
                        <a:latin typeface="Roboto Mono"/>
                        <a:ea typeface="Roboto Mono"/>
                        <a:cs typeface="Roboto Mono"/>
                        <a:sym typeface="Roboto Mono"/>
                      </a:endParaRPr>
                    </a:p>
                    <a:p>
                      <a:pPr indent="0" lvl="0" marL="0" rtl="0" algn="l">
                        <a:spcBef>
                          <a:spcPts val="0"/>
                        </a:spcBef>
                        <a:spcAft>
                          <a:spcPts val="0"/>
                        </a:spcAft>
                        <a:buNone/>
                      </a:pPr>
                      <a:r>
                        <a:t/>
                      </a:r>
                      <a:endParaRPr sz="2500">
                        <a:solidFill>
                          <a:schemeClr val="dk2"/>
                        </a:solidFill>
                        <a:latin typeface="Roboto Mono"/>
                        <a:ea typeface="Roboto Mono"/>
                        <a:cs typeface="Roboto Mono"/>
                        <a:sym typeface="Roboto Mono"/>
                      </a:endParaRPr>
                    </a:p>
                    <a:p>
                      <a:pPr indent="0" lvl="0" marL="0" rtl="0" algn="l">
                        <a:spcBef>
                          <a:spcPts val="0"/>
                        </a:spcBef>
                        <a:spcAft>
                          <a:spcPts val="0"/>
                        </a:spcAft>
                        <a:buNone/>
                      </a:pPr>
                      <a:r>
                        <a:t/>
                      </a:r>
                      <a:endParaRPr sz="2500">
                        <a:solidFill>
                          <a:schemeClr val="dk2"/>
                        </a:solidFill>
                        <a:latin typeface="Roboto Mono"/>
                        <a:ea typeface="Roboto Mono"/>
                        <a:cs typeface="Roboto Mono"/>
                        <a:sym typeface="Roboto Mono"/>
                      </a:endParaRPr>
                    </a:p>
                    <a:p>
                      <a:pPr indent="0" lvl="0" marL="0" rtl="0" algn="l">
                        <a:spcBef>
                          <a:spcPts val="0"/>
                        </a:spcBef>
                        <a:spcAft>
                          <a:spcPts val="0"/>
                        </a:spcAft>
                        <a:buNone/>
                      </a:pPr>
                      <a:r>
                        <a:t/>
                      </a:r>
                      <a:endParaRPr sz="3000">
                        <a:solidFill>
                          <a:schemeClr val="dk2"/>
                        </a:solidFill>
                        <a:latin typeface="Roboto Mono"/>
                        <a:ea typeface="Roboto Mono"/>
                        <a:cs typeface="Roboto Mono"/>
                        <a:sym typeface="Roboto Mono"/>
                      </a:endParaRPr>
                    </a:p>
                  </a:txBody>
                  <a:tcPr marT="63500" marB="63500" marR="63500" marL="63500">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solidFill>
                      <a:srgbClr val="F3F3F3"/>
                    </a:solid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4"/>
          <p:cNvSpPr txBox="1"/>
          <p:nvPr>
            <p:ph type="title"/>
          </p:nvPr>
        </p:nvSpPr>
        <p:spPr>
          <a:xfrm>
            <a:off x="917950" y="890050"/>
            <a:ext cx="17168400" cy="1037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3 questions</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p:txBody>
      </p:sp>
      <p:sp>
        <p:nvSpPr>
          <p:cNvPr id="253" name="Google Shape;253;p3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254" name="Google Shape;254;p34"/>
          <p:cNvSpPr txBox="1"/>
          <p:nvPr/>
        </p:nvSpPr>
        <p:spPr>
          <a:xfrm>
            <a:off x="806825" y="2286000"/>
            <a:ext cx="16405500" cy="208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3000">
                <a:solidFill>
                  <a:schemeClr val="dk2"/>
                </a:solidFill>
                <a:latin typeface="Montserrat"/>
                <a:ea typeface="Montserrat"/>
                <a:cs typeface="Montserrat"/>
                <a:sym typeface="Montserrat"/>
              </a:rPr>
              <a:t>Design an SQL search that will reveal the answer.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rPr b="1" lang="en-GB" sz="3000">
                <a:solidFill>
                  <a:schemeClr val="dk2"/>
                </a:solidFill>
                <a:latin typeface="Montserrat"/>
                <a:ea typeface="Montserrat"/>
                <a:cs typeface="Montserrat"/>
                <a:sym typeface="Montserrat"/>
              </a:rPr>
              <a:t>Question 3</a:t>
            </a:r>
            <a:r>
              <a:rPr lang="en-GB" sz="3000">
                <a:solidFill>
                  <a:schemeClr val="dk2"/>
                </a:solidFill>
                <a:latin typeface="Montserrat"/>
                <a:ea typeface="Montserrat"/>
                <a:cs typeface="Montserrat"/>
                <a:sym typeface="Montserrat"/>
              </a:rPr>
              <a:t>:	</a:t>
            </a:r>
            <a:r>
              <a:rPr lang="en-GB" sz="3000">
                <a:solidFill>
                  <a:schemeClr val="dk2"/>
                </a:solidFill>
                <a:latin typeface="Montserrat"/>
                <a:ea typeface="Montserrat"/>
                <a:cs typeface="Montserrat"/>
                <a:sym typeface="Montserrat"/>
              </a:rPr>
              <a:t>How many downloads did Nadim Abe make after 1st January 2013?</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p:txBody>
      </p:sp>
      <p:graphicFrame>
        <p:nvGraphicFramePr>
          <p:cNvPr id="255" name="Google Shape;255;p34"/>
          <p:cNvGraphicFramePr/>
          <p:nvPr/>
        </p:nvGraphicFramePr>
        <p:xfrm>
          <a:off x="917950" y="4585450"/>
          <a:ext cx="3000000" cy="3000000"/>
        </p:xfrm>
        <a:graphic>
          <a:graphicData uri="http://schemas.openxmlformats.org/drawingml/2006/table">
            <a:tbl>
              <a:tblPr>
                <a:noFill/>
                <a:tableStyleId>{0AAF9207-D1A8-419A-9238-C699261E1849}</a:tableStyleId>
              </a:tblPr>
              <a:tblGrid>
                <a:gridCol w="1732875"/>
                <a:gridCol w="11899075"/>
              </a:tblGrid>
              <a:tr h="304800">
                <a:tc>
                  <a:txBody>
                    <a:bodyPr/>
                    <a:lstStyle/>
                    <a:p>
                      <a:pPr indent="0" lvl="0" marL="0" rtl="0" algn="l">
                        <a:spcBef>
                          <a:spcPts val="0"/>
                        </a:spcBef>
                        <a:spcAft>
                          <a:spcPts val="0"/>
                        </a:spcAft>
                        <a:buNone/>
                      </a:pPr>
                      <a:r>
                        <a:rPr b="1" lang="en-GB" sz="3000">
                          <a:solidFill>
                            <a:schemeClr val="dk2"/>
                          </a:solidFill>
                          <a:latin typeface="Montserrat"/>
                          <a:ea typeface="Montserrat"/>
                          <a:cs typeface="Montserrat"/>
                          <a:sym typeface="Montserrat"/>
                        </a:rPr>
                        <a:t>Answer</a:t>
                      </a:r>
                      <a:endParaRPr sz="3000">
                        <a:solidFill>
                          <a:schemeClr val="dk2"/>
                        </a:solidFill>
                        <a:latin typeface="Montserrat"/>
                        <a:ea typeface="Montserrat"/>
                        <a:cs typeface="Montserrat"/>
                        <a:sym typeface="Montserrat"/>
                      </a:endParaRPr>
                    </a:p>
                  </a:txBody>
                  <a:tcPr marT="63500" marB="63500" marR="63500" marL="63500">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3000">
                        <a:solidFill>
                          <a:schemeClr val="dk2"/>
                        </a:solidFill>
                        <a:latin typeface="Quicksand"/>
                        <a:ea typeface="Quicksand"/>
                        <a:cs typeface="Quicksand"/>
                        <a:sym typeface="Quicksand"/>
                      </a:endParaRPr>
                    </a:p>
                    <a:p>
                      <a:pPr indent="0" lvl="0" marL="0" rtl="0" algn="l">
                        <a:spcBef>
                          <a:spcPts val="0"/>
                        </a:spcBef>
                        <a:spcAft>
                          <a:spcPts val="0"/>
                        </a:spcAft>
                        <a:buNone/>
                      </a:pPr>
                      <a:r>
                        <a:t/>
                      </a:r>
                      <a:endParaRPr sz="3000">
                        <a:solidFill>
                          <a:schemeClr val="dk2"/>
                        </a:solidFill>
                        <a:latin typeface="Quicksand"/>
                        <a:ea typeface="Quicksand"/>
                        <a:cs typeface="Quicksand"/>
                        <a:sym typeface="Quicksand"/>
                      </a:endParaRPr>
                    </a:p>
                  </a:txBody>
                  <a:tcPr marT="63500" marB="63500" marR="63500" marL="63500">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solidFill>
                      <a:srgbClr val="F3F3F3"/>
                    </a:solidFill>
                  </a:tcPr>
                </a:tc>
              </a:tr>
              <a:tr h="304800">
                <a:tc>
                  <a:txBody>
                    <a:bodyPr/>
                    <a:lstStyle/>
                    <a:p>
                      <a:pPr indent="0" lvl="0" marL="0" rtl="0" algn="l">
                        <a:spcBef>
                          <a:spcPts val="0"/>
                        </a:spcBef>
                        <a:spcAft>
                          <a:spcPts val="0"/>
                        </a:spcAft>
                        <a:buNone/>
                      </a:pPr>
                      <a:r>
                        <a:rPr b="1" lang="en-GB" sz="3000">
                          <a:solidFill>
                            <a:schemeClr val="dk2"/>
                          </a:solidFill>
                          <a:latin typeface="Montserrat"/>
                          <a:ea typeface="Montserrat"/>
                          <a:cs typeface="Montserrat"/>
                          <a:sym typeface="Montserrat"/>
                        </a:rPr>
                        <a:t>Code</a:t>
                      </a:r>
                      <a:endParaRPr b="1" sz="3000">
                        <a:solidFill>
                          <a:schemeClr val="dk2"/>
                        </a:solidFill>
                        <a:latin typeface="Montserrat"/>
                        <a:ea typeface="Montserrat"/>
                        <a:cs typeface="Montserrat"/>
                        <a:sym typeface="Montserrat"/>
                      </a:endParaRPr>
                    </a:p>
                  </a:txBody>
                  <a:tcPr marT="63500" marB="63500" marR="63500" marL="63500">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2500">
                        <a:solidFill>
                          <a:schemeClr val="dk2"/>
                        </a:solidFill>
                        <a:latin typeface="Roboto Mono"/>
                        <a:ea typeface="Roboto Mono"/>
                        <a:cs typeface="Roboto Mono"/>
                        <a:sym typeface="Roboto Mono"/>
                      </a:endParaRPr>
                    </a:p>
                    <a:p>
                      <a:pPr indent="0" lvl="0" marL="0" rtl="0" algn="l">
                        <a:spcBef>
                          <a:spcPts val="0"/>
                        </a:spcBef>
                        <a:spcAft>
                          <a:spcPts val="0"/>
                        </a:spcAft>
                        <a:buNone/>
                      </a:pPr>
                      <a:r>
                        <a:t/>
                      </a:r>
                      <a:endParaRPr sz="2500">
                        <a:solidFill>
                          <a:schemeClr val="dk2"/>
                        </a:solidFill>
                        <a:latin typeface="Roboto Mono"/>
                        <a:ea typeface="Roboto Mono"/>
                        <a:cs typeface="Roboto Mono"/>
                        <a:sym typeface="Roboto Mono"/>
                      </a:endParaRPr>
                    </a:p>
                    <a:p>
                      <a:pPr indent="0" lvl="0" marL="0" rtl="0" algn="l">
                        <a:spcBef>
                          <a:spcPts val="0"/>
                        </a:spcBef>
                        <a:spcAft>
                          <a:spcPts val="0"/>
                        </a:spcAft>
                        <a:buNone/>
                      </a:pPr>
                      <a:r>
                        <a:t/>
                      </a:r>
                      <a:endParaRPr sz="2500">
                        <a:solidFill>
                          <a:schemeClr val="dk2"/>
                        </a:solidFill>
                        <a:latin typeface="Roboto Mono"/>
                        <a:ea typeface="Roboto Mono"/>
                        <a:cs typeface="Roboto Mono"/>
                        <a:sym typeface="Roboto Mono"/>
                      </a:endParaRPr>
                    </a:p>
                    <a:p>
                      <a:pPr indent="0" lvl="0" marL="0" rtl="0" algn="l">
                        <a:spcBef>
                          <a:spcPts val="0"/>
                        </a:spcBef>
                        <a:spcAft>
                          <a:spcPts val="0"/>
                        </a:spcAft>
                        <a:buNone/>
                      </a:pPr>
                      <a:r>
                        <a:t/>
                      </a:r>
                      <a:endParaRPr sz="2500">
                        <a:solidFill>
                          <a:schemeClr val="dk2"/>
                        </a:solidFill>
                        <a:latin typeface="Roboto Mono"/>
                        <a:ea typeface="Roboto Mono"/>
                        <a:cs typeface="Roboto Mono"/>
                        <a:sym typeface="Roboto Mono"/>
                      </a:endParaRPr>
                    </a:p>
                    <a:p>
                      <a:pPr indent="0" lvl="0" marL="0" rtl="0" algn="l">
                        <a:spcBef>
                          <a:spcPts val="0"/>
                        </a:spcBef>
                        <a:spcAft>
                          <a:spcPts val="0"/>
                        </a:spcAft>
                        <a:buNone/>
                      </a:pPr>
                      <a:r>
                        <a:t/>
                      </a:r>
                      <a:endParaRPr sz="3000">
                        <a:solidFill>
                          <a:schemeClr val="dk2"/>
                        </a:solidFill>
                        <a:latin typeface="Roboto Mono"/>
                        <a:ea typeface="Roboto Mono"/>
                        <a:cs typeface="Roboto Mono"/>
                        <a:sym typeface="Roboto Mono"/>
                      </a:endParaRPr>
                    </a:p>
                  </a:txBody>
                  <a:tcPr marT="63500" marB="63500" marR="63500" marL="63500">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solidFill>
                      <a:srgbClr val="F3F3F3"/>
                    </a:solid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5"/>
          <p:cNvSpPr txBox="1"/>
          <p:nvPr>
            <p:ph type="title"/>
          </p:nvPr>
        </p:nvSpPr>
        <p:spPr>
          <a:xfrm>
            <a:off x="917950" y="890050"/>
            <a:ext cx="17168400" cy="1037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4 – Parson’s puzzle </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p:txBody>
      </p:sp>
      <p:sp>
        <p:nvSpPr>
          <p:cNvPr id="261" name="Google Shape;261;p3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262" name="Google Shape;262;p35"/>
          <p:cNvSpPr txBox="1"/>
          <p:nvPr/>
        </p:nvSpPr>
        <p:spPr>
          <a:xfrm>
            <a:off x="806825" y="2286000"/>
            <a:ext cx="16405500" cy="1770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3000">
                <a:solidFill>
                  <a:schemeClr val="dk2"/>
                </a:solidFill>
                <a:latin typeface="Montserrat"/>
                <a:ea typeface="Montserrat"/>
                <a:cs typeface="Montserrat"/>
                <a:sym typeface="Montserrat"/>
              </a:rPr>
              <a:t>The code below has been jumbled up. The SQL search should list the title of the tracks that users with the surname Ferner have downloaded. Place the code into the correct order. </a:t>
            </a:r>
            <a:endParaRPr sz="3000">
              <a:solidFill>
                <a:schemeClr val="dk2"/>
              </a:solidFill>
              <a:latin typeface="Montserrat"/>
              <a:ea typeface="Montserrat"/>
              <a:cs typeface="Montserrat"/>
              <a:sym typeface="Montserrat"/>
            </a:endParaRPr>
          </a:p>
        </p:txBody>
      </p:sp>
      <p:graphicFrame>
        <p:nvGraphicFramePr>
          <p:cNvPr id="263" name="Google Shape;263;p35"/>
          <p:cNvGraphicFramePr/>
          <p:nvPr/>
        </p:nvGraphicFramePr>
        <p:xfrm>
          <a:off x="917950" y="4115838"/>
          <a:ext cx="3000000" cy="3000000"/>
        </p:xfrm>
        <a:graphic>
          <a:graphicData uri="http://schemas.openxmlformats.org/drawingml/2006/table">
            <a:tbl>
              <a:tblPr>
                <a:noFill/>
                <a:tableStyleId>{C7360762-E36C-4425-A178-C202104A8892}</a:tableStyleId>
              </a:tblPr>
              <a:tblGrid>
                <a:gridCol w="904725"/>
                <a:gridCol w="15842475"/>
              </a:tblGrid>
              <a:tr h="393700">
                <a:tc>
                  <a:txBody>
                    <a:bodyPr/>
                    <a:lstStyle/>
                    <a:p>
                      <a:pPr indent="0" lvl="0" marL="0" rtl="0" algn="ctr">
                        <a:spcBef>
                          <a:spcPts val="0"/>
                        </a:spcBef>
                        <a:spcAft>
                          <a:spcPts val="0"/>
                        </a:spcAft>
                        <a:buNone/>
                      </a:pPr>
                      <a:r>
                        <a:t/>
                      </a:r>
                      <a:endParaRPr sz="2500">
                        <a:solidFill>
                          <a:srgbClr val="666666"/>
                        </a:solidFill>
                        <a:latin typeface="Roboto Mono"/>
                        <a:ea typeface="Roboto Mono"/>
                        <a:cs typeface="Roboto Mono"/>
                        <a:sym typeface="Roboto Mono"/>
                      </a:endParaRPr>
                    </a:p>
                  </a:txBody>
                  <a:tcPr marT="88900" marB="889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rPr lang="en-GB" sz="2700">
                          <a:latin typeface="Roboto Mono"/>
                          <a:ea typeface="Roboto Mono"/>
                          <a:cs typeface="Roboto Mono"/>
                          <a:sym typeface="Roboto Mono"/>
                        </a:rPr>
                        <a:t>WHERE tblMembers.MemberID = tblDownloads.MemberID</a:t>
                      </a:r>
                      <a:endParaRPr sz="2700">
                        <a:latin typeface="Roboto Mono"/>
                        <a:ea typeface="Roboto Mono"/>
                        <a:cs typeface="Roboto Mono"/>
                        <a:sym typeface="Roboto Mono"/>
                      </a:endParaRPr>
                    </a:p>
                    <a:p>
                      <a:pPr indent="0" lvl="0" marL="0" rtl="0" algn="l">
                        <a:spcBef>
                          <a:spcPts val="0"/>
                        </a:spcBef>
                        <a:spcAft>
                          <a:spcPts val="0"/>
                        </a:spcAft>
                        <a:buNone/>
                      </a:pPr>
                      <a:r>
                        <a:rPr lang="en-GB" sz="2700">
                          <a:latin typeface="Roboto Mono"/>
                          <a:ea typeface="Roboto Mono"/>
                          <a:cs typeface="Roboto Mono"/>
                          <a:sym typeface="Roboto Mono"/>
                        </a:rPr>
                        <a:t>FROM tblMembers, tblDownloads, tblTracks</a:t>
                      </a:r>
                      <a:endParaRPr sz="2700">
                        <a:latin typeface="Roboto Mono"/>
                        <a:ea typeface="Roboto Mono"/>
                        <a:cs typeface="Roboto Mono"/>
                        <a:sym typeface="Roboto Mono"/>
                      </a:endParaRPr>
                    </a:p>
                    <a:p>
                      <a:pPr indent="0" lvl="0" marL="0" rtl="0" algn="l">
                        <a:spcBef>
                          <a:spcPts val="0"/>
                        </a:spcBef>
                        <a:spcAft>
                          <a:spcPts val="0"/>
                        </a:spcAft>
                        <a:buNone/>
                      </a:pPr>
                      <a:r>
                        <a:rPr lang="en-GB" sz="2700">
                          <a:latin typeface="Roboto Mono"/>
                          <a:ea typeface="Roboto Mono"/>
                          <a:cs typeface="Roboto Mono"/>
                          <a:sym typeface="Roboto Mono"/>
                        </a:rPr>
                        <a:t>AND tblMembers.MemberID = 1;</a:t>
                      </a:r>
                      <a:endParaRPr sz="2700">
                        <a:latin typeface="Roboto Mono"/>
                        <a:ea typeface="Roboto Mono"/>
                        <a:cs typeface="Roboto Mono"/>
                        <a:sym typeface="Roboto Mono"/>
                      </a:endParaRPr>
                    </a:p>
                    <a:p>
                      <a:pPr indent="0" lvl="0" marL="0" rtl="0" algn="l">
                        <a:spcBef>
                          <a:spcPts val="0"/>
                        </a:spcBef>
                        <a:spcAft>
                          <a:spcPts val="0"/>
                        </a:spcAft>
                        <a:buNone/>
                      </a:pPr>
                      <a:r>
                        <a:rPr lang="en-GB" sz="2700">
                          <a:latin typeface="Roboto Mono"/>
                          <a:ea typeface="Roboto Mono"/>
                          <a:cs typeface="Roboto Mono"/>
                          <a:sym typeface="Roboto Mono"/>
                        </a:rPr>
                        <a:t>AND tblTracks.TrackID = tblDownloads.TrackID</a:t>
                      </a:r>
                      <a:endParaRPr sz="2700">
                        <a:latin typeface="Roboto Mono"/>
                        <a:ea typeface="Roboto Mono"/>
                        <a:cs typeface="Roboto Mono"/>
                        <a:sym typeface="Roboto Mono"/>
                      </a:endParaRPr>
                    </a:p>
                    <a:p>
                      <a:pPr indent="0" lvl="0" marL="0" rtl="0" algn="l">
                        <a:spcBef>
                          <a:spcPts val="0"/>
                        </a:spcBef>
                        <a:spcAft>
                          <a:spcPts val="0"/>
                        </a:spcAft>
                        <a:buNone/>
                      </a:pPr>
                      <a:r>
                        <a:rPr lang="en-GB" sz="2700">
                          <a:latin typeface="Roboto Mono"/>
                          <a:ea typeface="Roboto Mono"/>
                          <a:cs typeface="Roboto Mono"/>
                          <a:sym typeface="Roboto Mono"/>
                        </a:rPr>
                        <a:t>SELECT tblMembers.Surname, tblDownloads.DownlID, tblTracks.Title</a:t>
                      </a:r>
                      <a:endParaRPr sz="2700">
                        <a:latin typeface="Roboto Mono"/>
                        <a:ea typeface="Roboto Mono"/>
                        <a:cs typeface="Roboto Mono"/>
                        <a:sym typeface="Roboto Mono"/>
                      </a:endParaRPr>
                    </a:p>
                  </a:txBody>
                  <a:tcPr marT="88900" marB="889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9D9D9"/>
                    </a:solidFill>
                  </a:tcPr>
                </a:tc>
              </a:tr>
            </a:tbl>
          </a:graphicData>
        </a:graphic>
      </p:graphicFrame>
      <p:graphicFrame>
        <p:nvGraphicFramePr>
          <p:cNvPr id="264" name="Google Shape;264;p35"/>
          <p:cNvGraphicFramePr/>
          <p:nvPr/>
        </p:nvGraphicFramePr>
        <p:xfrm>
          <a:off x="917950" y="6851238"/>
          <a:ext cx="3000000" cy="3000000"/>
        </p:xfrm>
        <a:graphic>
          <a:graphicData uri="http://schemas.openxmlformats.org/drawingml/2006/table">
            <a:tbl>
              <a:tblPr>
                <a:noFill/>
                <a:tableStyleId>{C7360762-E36C-4425-A178-C202104A8892}</a:tableStyleId>
              </a:tblPr>
              <a:tblGrid>
                <a:gridCol w="904725"/>
                <a:gridCol w="15842475"/>
              </a:tblGrid>
              <a:tr h="393700">
                <a:tc>
                  <a:txBody>
                    <a:bodyPr/>
                    <a:lstStyle/>
                    <a:p>
                      <a:pPr indent="0" lvl="0" marL="0" rtl="0" algn="ctr">
                        <a:spcBef>
                          <a:spcPts val="0"/>
                        </a:spcBef>
                        <a:spcAft>
                          <a:spcPts val="0"/>
                        </a:spcAft>
                        <a:buNone/>
                      </a:pPr>
                      <a:r>
                        <a:rPr lang="en-GB" sz="1500">
                          <a:solidFill>
                            <a:srgbClr val="666666"/>
                          </a:solidFill>
                          <a:latin typeface="Roboto Mono"/>
                          <a:ea typeface="Roboto Mono"/>
                          <a:cs typeface="Roboto Mono"/>
                          <a:sym typeface="Roboto Mono"/>
                        </a:rPr>
                        <a:t>Answer</a:t>
                      </a:r>
                      <a:endParaRPr sz="1500">
                        <a:solidFill>
                          <a:srgbClr val="666666"/>
                        </a:solidFill>
                        <a:latin typeface="Roboto Mono"/>
                        <a:ea typeface="Roboto Mono"/>
                        <a:cs typeface="Roboto Mono"/>
                        <a:sym typeface="Roboto Mono"/>
                      </a:endParaRPr>
                    </a:p>
                  </a:txBody>
                  <a:tcPr marT="88900" marB="889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t/>
                      </a:r>
                      <a:endParaRPr sz="2700">
                        <a:latin typeface="Roboto Mono"/>
                        <a:ea typeface="Roboto Mono"/>
                        <a:cs typeface="Roboto Mono"/>
                        <a:sym typeface="Roboto Mono"/>
                      </a:endParaRPr>
                    </a:p>
                    <a:p>
                      <a:pPr indent="0" lvl="0" marL="0" rtl="0" algn="l">
                        <a:spcBef>
                          <a:spcPts val="0"/>
                        </a:spcBef>
                        <a:spcAft>
                          <a:spcPts val="0"/>
                        </a:spcAft>
                        <a:buNone/>
                      </a:pPr>
                      <a:r>
                        <a:t/>
                      </a:r>
                      <a:endParaRPr sz="2700">
                        <a:latin typeface="Roboto Mono"/>
                        <a:ea typeface="Roboto Mono"/>
                        <a:cs typeface="Roboto Mono"/>
                        <a:sym typeface="Roboto Mono"/>
                      </a:endParaRPr>
                    </a:p>
                    <a:p>
                      <a:pPr indent="0" lvl="0" marL="0" rtl="0" algn="l">
                        <a:spcBef>
                          <a:spcPts val="0"/>
                        </a:spcBef>
                        <a:spcAft>
                          <a:spcPts val="0"/>
                        </a:spcAft>
                        <a:buNone/>
                      </a:pPr>
                      <a:r>
                        <a:t/>
                      </a:r>
                      <a:endParaRPr sz="2700">
                        <a:latin typeface="Roboto Mono"/>
                        <a:ea typeface="Roboto Mono"/>
                        <a:cs typeface="Roboto Mono"/>
                        <a:sym typeface="Roboto Mono"/>
                      </a:endParaRPr>
                    </a:p>
                    <a:p>
                      <a:pPr indent="0" lvl="0" marL="0" rtl="0" algn="l">
                        <a:spcBef>
                          <a:spcPts val="0"/>
                        </a:spcBef>
                        <a:spcAft>
                          <a:spcPts val="0"/>
                        </a:spcAft>
                        <a:buNone/>
                      </a:pPr>
                      <a:r>
                        <a:t/>
                      </a:r>
                      <a:endParaRPr sz="2700">
                        <a:latin typeface="Roboto Mono"/>
                        <a:ea typeface="Roboto Mono"/>
                        <a:cs typeface="Roboto Mono"/>
                        <a:sym typeface="Roboto Mono"/>
                      </a:endParaRPr>
                    </a:p>
                    <a:p>
                      <a:pPr indent="0" lvl="0" marL="0" rtl="0" algn="l">
                        <a:spcBef>
                          <a:spcPts val="0"/>
                        </a:spcBef>
                        <a:spcAft>
                          <a:spcPts val="0"/>
                        </a:spcAft>
                        <a:buNone/>
                      </a:pPr>
                      <a:r>
                        <a:t/>
                      </a:r>
                      <a:endParaRPr sz="2700">
                        <a:latin typeface="Roboto Mono"/>
                        <a:ea typeface="Roboto Mono"/>
                        <a:cs typeface="Roboto Mono"/>
                        <a:sym typeface="Roboto Mono"/>
                      </a:endParaRPr>
                    </a:p>
                  </a:txBody>
                  <a:tcPr marT="88900" marB="889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9D9D9"/>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6"/>
          <p:cNvSpPr txBox="1"/>
          <p:nvPr>
            <p:ph type="title"/>
          </p:nvPr>
        </p:nvSpPr>
        <p:spPr>
          <a:xfrm>
            <a:off x="917950" y="890050"/>
            <a:ext cx="144789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2 – Retrieving data with SQL (Operators)</a:t>
            </a:r>
            <a:endParaRPr>
              <a:solidFill>
                <a:schemeClr val="dk2"/>
              </a:solidFill>
            </a:endParaRPr>
          </a:p>
        </p:txBody>
      </p:sp>
      <p:sp>
        <p:nvSpPr>
          <p:cNvPr id="102" name="Google Shape;102;p16"/>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500"/>
              <a:t>For this activity you will need: </a:t>
            </a:r>
            <a:endParaRPr sz="3500"/>
          </a:p>
          <a:p>
            <a:pPr indent="-450850" lvl="0" marL="457200" rtl="0" algn="l">
              <a:spcBef>
                <a:spcPts val="2000"/>
              </a:spcBef>
              <a:spcAft>
                <a:spcPts val="0"/>
              </a:spcAft>
              <a:buSzPts val="3500"/>
              <a:buChar char="●"/>
            </a:pPr>
            <a:r>
              <a:rPr lang="en-GB" sz="3500"/>
              <a:t>DB Browser for SQLite</a:t>
            </a:r>
            <a:endParaRPr sz="3500"/>
          </a:p>
          <a:p>
            <a:pPr indent="-450850" lvl="0" marL="457200" rtl="0" algn="l">
              <a:spcBef>
                <a:spcPts val="0"/>
              </a:spcBef>
              <a:spcAft>
                <a:spcPts val="0"/>
              </a:spcAft>
              <a:buSzPts val="3500"/>
              <a:buChar char="●"/>
            </a:pPr>
            <a:r>
              <a:rPr lang="en-GB" sz="3500"/>
              <a:t>A copy of the dbMusic.db file which you used last lesson.</a:t>
            </a:r>
            <a:endParaRPr sz="3500"/>
          </a:p>
          <a:p>
            <a:pPr indent="0" lvl="0" marL="0" rtl="0" algn="l">
              <a:spcBef>
                <a:spcPts val="2000"/>
              </a:spcBef>
              <a:spcAft>
                <a:spcPts val="0"/>
              </a:spcAft>
              <a:buNone/>
            </a:pPr>
            <a:r>
              <a:t/>
            </a:r>
            <a:endParaRPr sz="3500"/>
          </a:p>
          <a:p>
            <a:pPr indent="0" lvl="0" marL="457200" rtl="0" algn="l">
              <a:spcBef>
                <a:spcPts val="2000"/>
              </a:spcBef>
              <a:spcAft>
                <a:spcPts val="0"/>
              </a:spcAft>
              <a:buNone/>
            </a:pPr>
            <a:r>
              <a:t/>
            </a:r>
            <a:endParaRPr sz="3500"/>
          </a:p>
          <a:p>
            <a:pPr indent="0" lvl="0" marL="457200" rtl="0" algn="l">
              <a:spcBef>
                <a:spcPts val="200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a:p>
          <a:p>
            <a:pPr indent="0" lvl="0" marL="0" rtl="0" algn="l">
              <a:spcBef>
                <a:spcPts val="2000"/>
              </a:spcBef>
              <a:spcAft>
                <a:spcPts val="2000"/>
              </a:spcAft>
              <a:buNone/>
            </a:pPr>
            <a:r>
              <a:t/>
            </a:r>
            <a:endParaRPr/>
          </a:p>
        </p:txBody>
      </p:sp>
      <p:sp>
        <p:nvSpPr>
          <p:cNvPr id="103" name="Google Shape;103;p1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graphicFrame>
        <p:nvGraphicFramePr>
          <p:cNvPr id="104" name="Google Shape;104;p16"/>
          <p:cNvGraphicFramePr/>
          <p:nvPr/>
        </p:nvGraphicFramePr>
        <p:xfrm>
          <a:off x="8820000" y="2876300"/>
          <a:ext cx="3000000" cy="3000000"/>
        </p:xfrm>
        <a:graphic>
          <a:graphicData uri="http://schemas.openxmlformats.org/drawingml/2006/table">
            <a:tbl>
              <a:tblPr>
                <a:noFill/>
                <a:tableStyleId>{0AAF9207-D1A8-419A-9238-C699261E1849}</a:tableStyleId>
              </a:tblPr>
              <a:tblGrid>
                <a:gridCol w="4001025"/>
                <a:gridCol w="4422200"/>
              </a:tblGrid>
              <a:tr h="851750">
                <a:tc>
                  <a:txBody>
                    <a:bodyPr/>
                    <a:lstStyle/>
                    <a:p>
                      <a:pPr indent="0" lvl="0" marL="0" rtl="0" algn="l">
                        <a:spcBef>
                          <a:spcPts val="0"/>
                        </a:spcBef>
                        <a:spcAft>
                          <a:spcPts val="0"/>
                        </a:spcAft>
                        <a:buNone/>
                      </a:pPr>
                      <a:r>
                        <a:rPr b="1" lang="en-GB" sz="2600">
                          <a:latin typeface="Montserrat"/>
                          <a:ea typeface="Montserrat"/>
                          <a:cs typeface="Montserrat"/>
                          <a:sym typeface="Montserrat"/>
                        </a:rPr>
                        <a:t>Comparison operator</a:t>
                      </a:r>
                      <a:endParaRPr b="1" sz="2600">
                        <a:latin typeface="Montserrat"/>
                        <a:ea typeface="Montserrat"/>
                        <a:cs typeface="Montserrat"/>
                        <a:sym typeface="Montserrat"/>
                      </a:endParaRPr>
                    </a:p>
                  </a:txBody>
                  <a:tcPr marT="63500" marB="63500" marR="63500" marL="63500">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rPr b="1" lang="en-GB" sz="2600">
                          <a:latin typeface="Montserrat"/>
                          <a:ea typeface="Montserrat"/>
                          <a:cs typeface="Montserrat"/>
                          <a:sym typeface="Montserrat"/>
                        </a:rPr>
                        <a:t>Function</a:t>
                      </a:r>
                      <a:endParaRPr b="1" sz="2600">
                        <a:latin typeface="Montserrat"/>
                        <a:ea typeface="Montserrat"/>
                        <a:cs typeface="Montserrat"/>
                        <a:sym typeface="Montserrat"/>
                      </a:endParaRPr>
                    </a:p>
                  </a:txBody>
                  <a:tcPr marT="63500" marB="63500" marR="63500" marL="63500">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solidFill>
                      <a:srgbClr val="EFEFEF"/>
                    </a:solidFill>
                  </a:tcPr>
                </a:tc>
              </a:tr>
              <a:tr h="851750">
                <a:tc>
                  <a:txBody>
                    <a:bodyPr/>
                    <a:lstStyle/>
                    <a:p>
                      <a:pPr indent="0" lvl="0" marL="0" rtl="0" algn="l">
                        <a:spcBef>
                          <a:spcPts val="0"/>
                        </a:spcBef>
                        <a:spcAft>
                          <a:spcPts val="0"/>
                        </a:spcAft>
                        <a:buNone/>
                      </a:pPr>
                      <a:r>
                        <a:rPr lang="en-GB" sz="2600">
                          <a:latin typeface="Montserrat"/>
                          <a:ea typeface="Montserrat"/>
                          <a:cs typeface="Montserrat"/>
                          <a:sym typeface="Montserrat"/>
                        </a:rPr>
                        <a:t>=</a:t>
                      </a:r>
                      <a:endParaRPr sz="2600">
                        <a:latin typeface="Montserrat"/>
                        <a:ea typeface="Montserrat"/>
                        <a:cs typeface="Montserrat"/>
                        <a:sym typeface="Montserrat"/>
                      </a:endParaRPr>
                    </a:p>
                  </a:txBody>
                  <a:tcPr marT="63500" marB="63500" marR="63500" marL="63500">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rPr lang="en-GB" sz="2600">
                          <a:latin typeface="Montserrat"/>
                          <a:ea typeface="Montserrat"/>
                          <a:cs typeface="Montserrat"/>
                          <a:sym typeface="Montserrat"/>
                        </a:rPr>
                        <a:t>Equal to</a:t>
                      </a:r>
                      <a:endParaRPr sz="2600">
                        <a:latin typeface="Montserrat"/>
                        <a:ea typeface="Montserrat"/>
                        <a:cs typeface="Montserrat"/>
                        <a:sym typeface="Montserrat"/>
                      </a:endParaRPr>
                    </a:p>
                  </a:txBody>
                  <a:tcPr marT="63500" marB="63500" marR="63500" marL="63500">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tcPr>
                </a:tc>
              </a:tr>
              <a:tr h="851750">
                <a:tc>
                  <a:txBody>
                    <a:bodyPr/>
                    <a:lstStyle/>
                    <a:p>
                      <a:pPr indent="0" lvl="0" marL="0" rtl="0" algn="l">
                        <a:spcBef>
                          <a:spcPts val="0"/>
                        </a:spcBef>
                        <a:spcAft>
                          <a:spcPts val="0"/>
                        </a:spcAft>
                        <a:buNone/>
                      </a:pPr>
                      <a:r>
                        <a:rPr lang="en-GB" sz="2600">
                          <a:latin typeface="Montserrat"/>
                          <a:ea typeface="Montserrat"/>
                          <a:cs typeface="Montserrat"/>
                          <a:sym typeface="Montserrat"/>
                        </a:rPr>
                        <a:t>&gt;</a:t>
                      </a:r>
                      <a:endParaRPr sz="2600">
                        <a:latin typeface="Montserrat"/>
                        <a:ea typeface="Montserrat"/>
                        <a:cs typeface="Montserrat"/>
                        <a:sym typeface="Montserrat"/>
                      </a:endParaRPr>
                    </a:p>
                  </a:txBody>
                  <a:tcPr marT="63500" marB="63500" marR="63500" marL="63500">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rPr lang="en-GB" sz="2600">
                          <a:latin typeface="Montserrat"/>
                          <a:ea typeface="Montserrat"/>
                          <a:cs typeface="Montserrat"/>
                          <a:sym typeface="Montserrat"/>
                        </a:rPr>
                        <a:t>Greater than</a:t>
                      </a:r>
                      <a:endParaRPr sz="2600">
                        <a:latin typeface="Montserrat"/>
                        <a:ea typeface="Montserrat"/>
                        <a:cs typeface="Montserrat"/>
                        <a:sym typeface="Montserrat"/>
                      </a:endParaRPr>
                    </a:p>
                  </a:txBody>
                  <a:tcPr marT="63500" marB="63500" marR="63500" marL="63500">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tcPr>
                </a:tc>
              </a:tr>
              <a:tr h="851750">
                <a:tc>
                  <a:txBody>
                    <a:bodyPr/>
                    <a:lstStyle/>
                    <a:p>
                      <a:pPr indent="0" lvl="0" marL="0" rtl="0" algn="l">
                        <a:spcBef>
                          <a:spcPts val="0"/>
                        </a:spcBef>
                        <a:spcAft>
                          <a:spcPts val="0"/>
                        </a:spcAft>
                        <a:buNone/>
                      </a:pPr>
                      <a:r>
                        <a:rPr lang="en-GB" sz="2600">
                          <a:latin typeface="Montserrat"/>
                          <a:ea typeface="Montserrat"/>
                          <a:cs typeface="Montserrat"/>
                          <a:sym typeface="Montserrat"/>
                        </a:rPr>
                        <a:t>&lt;</a:t>
                      </a:r>
                      <a:endParaRPr sz="2600">
                        <a:latin typeface="Montserrat"/>
                        <a:ea typeface="Montserrat"/>
                        <a:cs typeface="Montserrat"/>
                        <a:sym typeface="Montserrat"/>
                      </a:endParaRPr>
                    </a:p>
                  </a:txBody>
                  <a:tcPr marT="63500" marB="63500" marR="63500" marL="63500">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rPr lang="en-GB" sz="2600">
                          <a:latin typeface="Montserrat"/>
                          <a:ea typeface="Montserrat"/>
                          <a:cs typeface="Montserrat"/>
                          <a:sym typeface="Montserrat"/>
                        </a:rPr>
                        <a:t>Less than</a:t>
                      </a:r>
                      <a:endParaRPr sz="2600">
                        <a:latin typeface="Montserrat"/>
                        <a:ea typeface="Montserrat"/>
                        <a:cs typeface="Montserrat"/>
                        <a:sym typeface="Montserrat"/>
                      </a:endParaRPr>
                    </a:p>
                  </a:txBody>
                  <a:tcPr marT="63500" marB="63500" marR="63500" marL="63500">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tcPr>
                </a:tc>
              </a:tr>
              <a:tr h="851750">
                <a:tc>
                  <a:txBody>
                    <a:bodyPr/>
                    <a:lstStyle/>
                    <a:p>
                      <a:pPr indent="0" lvl="0" marL="0" rtl="0" algn="l">
                        <a:spcBef>
                          <a:spcPts val="0"/>
                        </a:spcBef>
                        <a:spcAft>
                          <a:spcPts val="0"/>
                        </a:spcAft>
                        <a:buNone/>
                      </a:pPr>
                      <a:r>
                        <a:rPr lang="en-GB" sz="2600">
                          <a:latin typeface="Montserrat"/>
                          <a:ea typeface="Montserrat"/>
                          <a:cs typeface="Montserrat"/>
                          <a:sym typeface="Montserrat"/>
                        </a:rPr>
                        <a:t>=&gt;</a:t>
                      </a:r>
                      <a:endParaRPr sz="2600">
                        <a:latin typeface="Montserrat"/>
                        <a:ea typeface="Montserrat"/>
                        <a:cs typeface="Montserrat"/>
                        <a:sym typeface="Montserrat"/>
                      </a:endParaRPr>
                    </a:p>
                  </a:txBody>
                  <a:tcPr marT="63500" marB="63500" marR="63500" marL="63500">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rPr lang="en-GB" sz="2600">
                          <a:latin typeface="Montserrat"/>
                          <a:ea typeface="Montserrat"/>
                          <a:cs typeface="Montserrat"/>
                          <a:sym typeface="Montserrat"/>
                        </a:rPr>
                        <a:t>Greater than or equal to</a:t>
                      </a:r>
                      <a:endParaRPr sz="2600">
                        <a:latin typeface="Montserrat"/>
                        <a:ea typeface="Montserrat"/>
                        <a:cs typeface="Montserrat"/>
                        <a:sym typeface="Montserrat"/>
                      </a:endParaRPr>
                    </a:p>
                  </a:txBody>
                  <a:tcPr marT="63500" marB="63500" marR="63500" marL="63500">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tcPr>
                </a:tc>
              </a:tr>
              <a:tr h="851750">
                <a:tc>
                  <a:txBody>
                    <a:bodyPr/>
                    <a:lstStyle/>
                    <a:p>
                      <a:pPr indent="0" lvl="0" marL="0" rtl="0" algn="l">
                        <a:spcBef>
                          <a:spcPts val="0"/>
                        </a:spcBef>
                        <a:spcAft>
                          <a:spcPts val="0"/>
                        </a:spcAft>
                        <a:buNone/>
                      </a:pPr>
                      <a:r>
                        <a:rPr lang="en-GB" sz="2600">
                          <a:latin typeface="Montserrat"/>
                          <a:ea typeface="Montserrat"/>
                          <a:cs typeface="Montserrat"/>
                          <a:sym typeface="Montserrat"/>
                        </a:rPr>
                        <a:t>&lt;=</a:t>
                      </a:r>
                      <a:endParaRPr sz="2600">
                        <a:latin typeface="Montserrat"/>
                        <a:ea typeface="Montserrat"/>
                        <a:cs typeface="Montserrat"/>
                        <a:sym typeface="Montserrat"/>
                      </a:endParaRPr>
                    </a:p>
                  </a:txBody>
                  <a:tcPr marT="63500" marB="63500" marR="63500" marL="63500">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rPr lang="en-GB" sz="2600">
                          <a:latin typeface="Montserrat"/>
                          <a:ea typeface="Montserrat"/>
                          <a:cs typeface="Montserrat"/>
                          <a:sym typeface="Montserrat"/>
                        </a:rPr>
                        <a:t>Less than or equal to</a:t>
                      </a:r>
                      <a:endParaRPr sz="2600">
                        <a:latin typeface="Montserrat"/>
                        <a:ea typeface="Montserrat"/>
                        <a:cs typeface="Montserrat"/>
                        <a:sym typeface="Montserrat"/>
                      </a:endParaRPr>
                    </a:p>
                  </a:txBody>
                  <a:tcPr marT="63500" marB="63500" marR="63500" marL="63500">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tcPr>
                </a:tc>
              </a:tr>
              <a:tr h="851750">
                <a:tc>
                  <a:txBody>
                    <a:bodyPr/>
                    <a:lstStyle/>
                    <a:p>
                      <a:pPr indent="0" lvl="0" marL="0" rtl="0" algn="l">
                        <a:spcBef>
                          <a:spcPts val="0"/>
                        </a:spcBef>
                        <a:spcAft>
                          <a:spcPts val="0"/>
                        </a:spcAft>
                        <a:buNone/>
                      </a:pPr>
                      <a:r>
                        <a:rPr lang="en-GB" sz="2600">
                          <a:latin typeface="Montserrat"/>
                          <a:ea typeface="Montserrat"/>
                          <a:cs typeface="Montserrat"/>
                          <a:sym typeface="Montserrat"/>
                        </a:rPr>
                        <a:t>&lt;&gt;</a:t>
                      </a:r>
                      <a:endParaRPr sz="2600">
                        <a:latin typeface="Montserrat"/>
                        <a:ea typeface="Montserrat"/>
                        <a:cs typeface="Montserrat"/>
                        <a:sym typeface="Montserrat"/>
                      </a:endParaRPr>
                    </a:p>
                  </a:txBody>
                  <a:tcPr marT="63500" marB="63500" marR="63500" marL="63500">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rPr lang="en-GB" sz="2600">
                          <a:latin typeface="Montserrat"/>
                          <a:ea typeface="Montserrat"/>
                          <a:cs typeface="Montserrat"/>
                          <a:sym typeface="Montserrat"/>
                        </a:rPr>
                        <a:t>Not equal to</a:t>
                      </a:r>
                      <a:endParaRPr sz="2600">
                        <a:latin typeface="Montserrat"/>
                        <a:ea typeface="Montserrat"/>
                        <a:cs typeface="Montserrat"/>
                        <a:sym typeface="Montserrat"/>
                      </a:endParaRPr>
                    </a:p>
                  </a:txBody>
                  <a:tcPr marT="63500" marB="63500" marR="63500" marL="63500">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7"/>
          <p:cNvSpPr txBox="1"/>
          <p:nvPr>
            <p:ph type="title"/>
          </p:nvPr>
        </p:nvSpPr>
        <p:spPr>
          <a:xfrm>
            <a:off x="917950" y="890050"/>
            <a:ext cx="156444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2 – Retrieving data with SQL (operators)</a:t>
            </a:r>
            <a:endParaRPr>
              <a:solidFill>
                <a:schemeClr val="dk2"/>
              </a:solidFill>
            </a:endParaRPr>
          </a:p>
        </p:txBody>
      </p:sp>
      <p:sp>
        <p:nvSpPr>
          <p:cNvPr id="110" name="Google Shape;110;p1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graphicFrame>
        <p:nvGraphicFramePr>
          <p:cNvPr id="111" name="Google Shape;111;p17"/>
          <p:cNvGraphicFramePr/>
          <p:nvPr/>
        </p:nvGraphicFramePr>
        <p:xfrm>
          <a:off x="917950" y="2647700"/>
          <a:ext cx="3000000" cy="3000000"/>
        </p:xfrm>
        <a:graphic>
          <a:graphicData uri="http://schemas.openxmlformats.org/drawingml/2006/table">
            <a:tbl>
              <a:tblPr>
                <a:noFill/>
                <a:tableStyleId>{0AAF9207-D1A8-419A-9238-C699261E1849}</a:tableStyleId>
              </a:tblPr>
              <a:tblGrid>
                <a:gridCol w="2283750"/>
                <a:gridCol w="3386250"/>
                <a:gridCol w="10106225"/>
              </a:tblGrid>
              <a:tr h="1170300">
                <a:tc>
                  <a:txBody>
                    <a:bodyPr/>
                    <a:lstStyle/>
                    <a:p>
                      <a:pPr indent="0" lvl="0" marL="0" rtl="0" algn="l">
                        <a:spcBef>
                          <a:spcPts val="0"/>
                        </a:spcBef>
                        <a:spcAft>
                          <a:spcPts val="0"/>
                        </a:spcAft>
                        <a:buNone/>
                      </a:pPr>
                      <a:r>
                        <a:rPr b="1" lang="en-GB" sz="2600">
                          <a:latin typeface="Montserrat"/>
                          <a:ea typeface="Montserrat"/>
                          <a:cs typeface="Montserrat"/>
                          <a:sym typeface="Montserrat"/>
                        </a:rPr>
                        <a:t>Logical operator</a:t>
                      </a:r>
                      <a:endParaRPr b="1" sz="2600">
                        <a:latin typeface="Montserrat"/>
                        <a:ea typeface="Montserrat"/>
                        <a:cs typeface="Montserrat"/>
                        <a:sym typeface="Montserrat"/>
                      </a:endParaRPr>
                    </a:p>
                  </a:txBody>
                  <a:tcPr marT="63500" marB="63500" marR="63500" marL="63500">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rPr b="1" lang="en-GB" sz="2600">
                          <a:latin typeface="Montserrat"/>
                          <a:ea typeface="Montserrat"/>
                          <a:cs typeface="Montserrat"/>
                          <a:sym typeface="Montserrat"/>
                        </a:rPr>
                        <a:t>Function</a:t>
                      </a:r>
                      <a:endParaRPr b="1" sz="2600">
                        <a:latin typeface="Montserrat"/>
                        <a:ea typeface="Montserrat"/>
                        <a:cs typeface="Montserrat"/>
                        <a:sym typeface="Montserrat"/>
                      </a:endParaRPr>
                    </a:p>
                  </a:txBody>
                  <a:tcPr marT="63500" marB="63500" marR="63500" marL="63500">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rPr b="1" lang="en-GB" sz="2600">
                          <a:latin typeface="Montserrat"/>
                          <a:ea typeface="Montserrat"/>
                          <a:cs typeface="Montserrat"/>
                          <a:sym typeface="Montserrat"/>
                        </a:rPr>
                        <a:t>Example</a:t>
                      </a:r>
                      <a:endParaRPr b="1" sz="2600">
                        <a:latin typeface="Montserrat"/>
                        <a:ea typeface="Montserrat"/>
                        <a:cs typeface="Montserrat"/>
                        <a:sym typeface="Montserrat"/>
                      </a:endParaRPr>
                    </a:p>
                  </a:txBody>
                  <a:tcPr marT="63500" marB="63500" marR="63500" marL="63500">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solidFill>
                      <a:srgbClr val="EFEFEF"/>
                    </a:solidFill>
                  </a:tcPr>
                </a:tc>
              </a:tr>
              <a:tr h="1597300">
                <a:tc>
                  <a:txBody>
                    <a:bodyPr/>
                    <a:lstStyle/>
                    <a:p>
                      <a:pPr indent="0" lvl="0" marL="0" rtl="0" algn="l">
                        <a:spcBef>
                          <a:spcPts val="0"/>
                        </a:spcBef>
                        <a:spcAft>
                          <a:spcPts val="0"/>
                        </a:spcAft>
                        <a:buNone/>
                      </a:pPr>
                      <a:r>
                        <a:rPr lang="en-GB" sz="2600">
                          <a:latin typeface="Montserrat"/>
                          <a:ea typeface="Montserrat"/>
                          <a:cs typeface="Montserrat"/>
                          <a:sym typeface="Montserrat"/>
                        </a:rPr>
                        <a:t>AND</a:t>
                      </a:r>
                      <a:endParaRPr sz="2600">
                        <a:latin typeface="Montserrat"/>
                        <a:ea typeface="Montserrat"/>
                        <a:cs typeface="Montserrat"/>
                        <a:sym typeface="Montserrat"/>
                      </a:endParaRPr>
                    </a:p>
                  </a:txBody>
                  <a:tcPr marT="63500" marB="63500" marR="63500" marL="63500">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rPr lang="en-GB" sz="2600">
                          <a:latin typeface="Montserrat"/>
                          <a:ea typeface="Montserrat"/>
                          <a:cs typeface="Montserrat"/>
                          <a:sym typeface="Montserrat"/>
                        </a:rPr>
                        <a:t>TRUE if both conditions are TRUE</a:t>
                      </a:r>
                      <a:endParaRPr sz="2600">
                        <a:latin typeface="Montserrat"/>
                        <a:ea typeface="Montserrat"/>
                        <a:cs typeface="Montserrat"/>
                        <a:sym typeface="Montserrat"/>
                      </a:endParaRPr>
                    </a:p>
                  </a:txBody>
                  <a:tcPr marT="63500" marB="63500" marR="63500" marL="63500">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rPr lang="en-GB" sz="2600">
                          <a:latin typeface="Roboto Mono"/>
                          <a:ea typeface="Roboto Mono"/>
                          <a:cs typeface="Roboto Mono"/>
                          <a:sym typeface="Roboto Mono"/>
                        </a:rPr>
                        <a:t>SELECT *</a:t>
                      </a:r>
                      <a:endParaRPr sz="2600">
                        <a:latin typeface="Roboto Mono"/>
                        <a:ea typeface="Roboto Mono"/>
                        <a:cs typeface="Roboto Mono"/>
                        <a:sym typeface="Roboto Mono"/>
                      </a:endParaRPr>
                    </a:p>
                    <a:p>
                      <a:pPr indent="0" lvl="0" marL="0" rtl="0" algn="l">
                        <a:spcBef>
                          <a:spcPts val="0"/>
                        </a:spcBef>
                        <a:spcAft>
                          <a:spcPts val="0"/>
                        </a:spcAft>
                        <a:buNone/>
                      </a:pPr>
                      <a:r>
                        <a:rPr lang="en-GB" sz="2600">
                          <a:latin typeface="Roboto Mono"/>
                          <a:ea typeface="Roboto Mono"/>
                          <a:cs typeface="Roboto Mono"/>
                          <a:sym typeface="Roboto Mono"/>
                        </a:rPr>
                        <a:t>FROM tblTracks</a:t>
                      </a:r>
                      <a:endParaRPr sz="2600">
                        <a:latin typeface="Roboto Mono"/>
                        <a:ea typeface="Roboto Mono"/>
                        <a:cs typeface="Roboto Mono"/>
                        <a:sym typeface="Roboto Mono"/>
                      </a:endParaRPr>
                    </a:p>
                    <a:p>
                      <a:pPr indent="0" lvl="0" marL="0" rtl="0" algn="l">
                        <a:spcBef>
                          <a:spcPts val="0"/>
                        </a:spcBef>
                        <a:spcAft>
                          <a:spcPts val="0"/>
                        </a:spcAft>
                        <a:buNone/>
                      </a:pPr>
                      <a:r>
                        <a:rPr lang="en-GB" sz="2600">
                          <a:latin typeface="Roboto Mono"/>
                          <a:ea typeface="Roboto Mono"/>
                          <a:cs typeface="Roboto Mono"/>
                          <a:sym typeface="Roboto Mono"/>
                        </a:rPr>
                        <a:t>Genre = "Pop" AND Artist = "The Springs";</a:t>
                      </a:r>
                      <a:endParaRPr sz="2600">
                        <a:latin typeface="Roboto Mono"/>
                        <a:ea typeface="Roboto Mono"/>
                        <a:cs typeface="Roboto Mono"/>
                        <a:sym typeface="Roboto Mono"/>
                      </a:endParaRPr>
                    </a:p>
                  </a:txBody>
                  <a:tcPr marT="63500" marB="63500" marR="63500" marL="63500">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tcPr>
                </a:tc>
              </a:tr>
              <a:tr h="1597300">
                <a:tc>
                  <a:txBody>
                    <a:bodyPr/>
                    <a:lstStyle/>
                    <a:p>
                      <a:pPr indent="0" lvl="0" marL="0" rtl="0" algn="l">
                        <a:spcBef>
                          <a:spcPts val="0"/>
                        </a:spcBef>
                        <a:spcAft>
                          <a:spcPts val="0"/>
                        </a:spcAft>
                        <a:buNone/>
                      </a:pPr>
                      <a:r>
                        <a:rPr lang="en-GB" sz="2600">
                          <a:latin typeface="Montserrat"/>
                          <a:ea typeface="Montserrat"/>
                          <a:cs typeface="Montserrat"/>
                          <a:sym typeface="Montserrat"/>
                        </a:rPr>
                        <a:t>BETWEEN</a:t>
                      </a:r>
                      <a:endParaRPr sz="2600">
                        <a:latin typeface="Montserrat"/>
                        <a:ea typeface="Montserrat"/>
                        <a:cs typeface="Montserrat"/>
                        <a:sym typeface="Montserrat"/>
                      </a:endParaRPr>
                    </a:p>
                  </a:txBody>
                  <a:tcPr marT="63500" marB="63500" marR="63500" marL="63500">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rPr lang="en-GB" sz="2600">
                          <a:latin typeface="Montserrat"/>
                          <a:ea typeface="Montserrat"/>
                          <a:cs typeface="Montserrat"/>
                          <a:sym typeface="Montserrat"/>
                        </a:rPr>
                        <a:t>TRUE if the range is within the comparisons</a:t>
                      </a:r>
                      <a:endParaRPr sz="2600">
                        <a:latin typeface="Montserrat"/>
                        <a:ea typeface="Montserrat"/>
                        <a:cs typeface="Montserrat"/>
                        <a:sym typeface="Montserrat"/>
                      </a:endParaRPr>
                    </a:p>
                  </a:txBody>
                  <a:tcPr marT="63500" marB="63500" marR="63500" marL="63500">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rPr lang="en-GB" sz="2600">
                          <a:latin typeface="Roboto Mono"/>
                          <a:ea typeface="Roboto Mono"/>
                          <a:cs typeface="Roboto Mono"/>
                          <a:sym typeface="Roboto Mono"/>
                        </a:rPr>
                        <a:t>SELECT *</a:t>
                      </a:r>
                      <a:endParaRPr sz="2600">
                        <a:latin typeface="Roboto Mono"/>
                        <a:ea typeface="Roboto Mono"/>
                        <a:cs typeface="Roboto Mono"/>
                        <a:sym typeface="Roboto Mono"/>
                      </a:endParaRPr>
                    </a:p>
                    <a:p>
                      <a:pPr indent="0" lvl="0" marL="0" rtl="0" algn="l">
                        <a:spcBef>
                          <a:spcPts val="0"/>
                        </a:spcBef>
                        <a:spcAft>
                          <a:spcPts val="0"/>
                        </a:spcAft>
                        <a:buNone/>
                      </a:pPr>
                      <a:r>
                        <a:rPr lang="en-GB" sz="2600">
                          <a:latin typeface="Roboto Mono"/>
                          <a:ea typeface="Roboto Mono"/>
                          <a:cs typeface="Roboto Mono"/>
                          <a:sym typeface="Roboto Mono"/>
                        </a:rPr>
                        <a:t>FROM tblDownloads</a:t>
                      </a:r>
                      <a:endParaRPr sz="2600">
                        <a:latin typeface="Roboto Mono"/>
                        <a:ea typeface="Roboto Mono"/>
                        <a:cs typeface="Roboto Mono"/>
                        <a:sym typeface="Roboto Mono"/>
                      </a:endParaRPr>
                    </a:p>
                    <a:p>
                      <a:pPr indent="0" lvl="0" marL="0" rtl="0" algn="l">
                        <a:spcBef>
                          <a:spcPts val="0"/>
                        </a:spcBef>
                        <a:spcAft>
                          <a:spcPts val="0"/>
                        </a:spcAft>
                        <a:buNone/>
                      </a:pPr>
                      <a:r>
                        <a:rPr lang="en-GB" sz="2600">
                          <a:latin typeface="Roboto Mono"/>
                          <a:ea typeface="Roboto Mono"/>
                          <a:cs typeface="Roboto Mono"/>
                          <a:sym typeface="Roboto Mono"/>
                        </a:rPr>
                        <a:t>WHERE Time BETWEEN "06:00" AND "07:00";</a:t>
                      </a:r>
                      <a:endParaRPr sz="2600">
                        <a:latin typeface="Roboto Mono"/>
                        <a:ea typeface="Roboto Mono"/>
                        <a:cs typeface="Roboto Mono"/>
                        <a:sym typeface="Roboto Mono"/>
                      </a:endParaRPr>
                    </a:p>
                  </a:txBody>
                  <a:tcPr marT="63500" marB="63500" marR="63500" marL="63500">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tcPr>
                </a:tc>
              </a:tr>
              <a:tr h="1597300">
                <a:tc>
                  <a:txBody>
                    <a:bodyPr/>
                    <a:lstStyle/>
                    <a:p>
                      <a:pPr indent="0" lvl="0" marL="0" rtl="0" algn="l">
                        <a:spcBef>
                          <a:spcPts val="0"/>
                        </a:spcBef>
                        <a:spcAft>
                          <a:spcPts val="0"/>
                        </a:spcAft>
                        <a:buNone/>
                      </a:pPr>
                      <a:r>
                        <a:rPr lang="en-GB" sz="2600">
                          <a:latin typeface="Montserrat"/>
                          <a:ea typeface="Montserrat"/>
                          <a:cs typeface="Montserrat"/>
                          <a:sym typeface="Montserrat"/>
                        </a:rPr>
                        <a:t>OR</a:t>
                      </a:r>
                      <a:endParaRPr sz="2600">
                        <a:latin typeface="Montserrat"/>
                        <a:ea typeface="Montserrat"/>
                        <a:cs typeface="Montserrat"/>
                        <a:sym typeface="Montserrat"/>
                      </a:endParaRPr>
                    </a:p>
                  </a:txBody>
                  <a:tcPr marT="63500" marB="63500" marR="63500" marL="63500">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rPr lang="en-GB" sz="2600">
                          <a:latin typeface="Montserrat"/>
                          <a:ea typeface="Montserrat"/>
                          <a:cs typeface="Montserrat"/>
                          <a:sym typeface="Montserrat"/>
                        </a:rPr>
                        <a:t>TRUE if any of the conditions are TRUE</a:t>
                      </a:r>
                      <a:endParaRPr sz="2600">
                        <a:latin typeface="Montserrat"/>
                        <a:ea typeface="Montserrat"/>
                        <a:cs typeface="Montserrat"/>
                        <a:sym typeface="Montserrat"/>
                      </a:endParaRPr>
                    </a:p>
                  </a:txBody>
                  <a:tcPr marT="63500" marB="63500" marR="63500" marL="63500">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rPr lang="en-GB" sz="2600">
                          <a:latin typeface="Roboto Mono"/>
                          <a:ea typeface="Roboto Mono"/>
                          <a:cs typeface="Roboto Mono"/>
                          <a:sym typeface="Roboto Mono"/>
                        </a:rPr>
                        <a:t>SELECT *</a:t>
                      </a:r>
                      <a:endParaRPr sz="2600">
                        <a:latin typeface="Roboto Mono"/>
                        <a:ea typeface="Roboto Mono"/>
                        <a:cs typeface="Roboto Mono"/>
                        <a:sym typeface="Roboto Mono"/>
                      </a:endParaRPr>
                    </a:p>
                    <a:p>
                      <a:pPr indent="0" lvl="0" marL="0" rtl="0" algn="l">
                        <a:spcBef>
                          <a:spcPts val="0"/>
                        </a:spcBef>
                        <a:spcAft>
                          <a:spcPts val="0"/>
                        </a:spcAft>
                        <a:buNone/>
                      </a:pPr>
                      <a:r>
                        <a:rPr lang="en-GB" sz="2600">
                          <a:latin typeface="Roboto Mono"/>
                          <a:ea typeface="Roboto Mono"/>
                          <a:cs typeface="Roboto Mono"/>
                          <a:sym typeface="Roboto Mono"/>
                        </a:rPr>
                        <a:t>FROM tblTracks</a:t>
                      </a:r>
                      <a:endParaRPr sz="2600">
                        <a:latin typeface="Roboto Mono"/>
                        <a:ea typeface="Roboto Mono"/>
                        <a:cs typeface="Roboto Mono"/>
                        <a:sym typeface="Roboto Mono"/>
                      </a:endParaRPr>
                    </a:p>
                    <a:p>
                      <a:pPr indent="0" lvl="0" marL="0" rtl="0" algn="l">
                        <a:spcBef>
                          <a:spcPts val="0"/>
                        </a:spcBef>
                        <a:spcAft>
                          <a:spcPts val="0"/>
                        </a:spcAft>
                        <a:buNone/>
                      </a:pPr>
                      <a:r>
                        <a:rPr lang="en-GB" sz="2600">
                          <a:latin typeface="Roboto Mono"/>
                          <a:ea typeface="Roboto Mono"/>
                          <a:cs typeface="Roboto Mono"/>
                          <a:sym typeface="Roboto Mono"/>
                        </a:rPr>
                        <a:t>WHERE Genre = "Pop" OR Genre = "Rock";</a:t>
                      </a:r>
                      <a:endParaRPr sz="2600">
                        <a:latin typeface="Roboto Mono"/>
                        <a:ea typeface="Roboto Mono"/>
                        <a:cs typeface="Roboto Mono"/>
                        <a:sym typeface="Roboto Mono"/>
                      </a:endParaRPr>
                    </a:p>
                  </a:txBody>
                  <a:tcPr marT="63500" marB="63500" marR="63500" marL="63500">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8"/>
          <p:cNvSpPr txBox="1"/>
          <p:nvPr>
            <p:ph type="title"/>
          </p:nvPr>
        </p:nvSpPr>
        <p:spPr>
          <a:xfrm>
            <a:off x="917950" y="890050"/>
            <a:ext cx="156444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2 – Retrieving data with SQL (Code snippets)</a:t>
            </a:r>
            <a:endParaRPr>
              <a:solidFill>
                <a:schemeClr val="dk2"/>
              </a:solidFill>
            </a:endParaRPr>
          </a:p>
        </p:txBody>
      </p:sp>
      <p:sp>
        <p:nvSpPr>
          <p:cNvPr id="117" name="Google Shape;117;p1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graphicFrame>
        <p:nvGraphicFramePr>
          <p:cNvPr id="118" name="Google Shape;118;p18"/>
          <p:cNvGraphicFramePr/>
          <p:nvPr/>
        </p:nvGraphicFramePr>
        <p:xfrm>
          <a:off x="917950" y="3231775"/>
          <a:ext cx="3000000" cy="3000000"/>
        </p:xfrm>
        <a:graphic>
          <a:graphicData uri="http://schemas.openxmlformats.org/drawingml/2006/table">
            <a:tbl>
              <a:tblPr>
                <a:noFill/>
                <a:tableStyleId>{C7360762-E36C-4425-A178-C202104A8892}</a:tableStyleId>
              </a:tblPr>
              <a:tblGrid>
                <a:gridCol w="1424400"/>
                <a:gridCol w="11720850"/>
              </a:tblGrid>
              <a:tr h="720600">
                <a:tc>
                  <a:txBody>
                    <a:bodyPr/>
                    <a:lstStyle/>
                    <a:p>
                      <a:pPr indent="0" lvl="0" marL="0" rtl="0" algn="r">
                        <a:spcBef>
                          <a:spcPts val="0"/>
                        </a:spcBef>
                        <a:spcAft>
                          <a:spcPts val="0"/>
                        </a:spcAft>
                        <a:buNone/>
                      </a:pPr>
                      <a:r>
                        <a:rPr lang="en-GB" sz="3100">
                          <a:solidFill>
                            <a:srgbClr val="666666"/>
                          </a:solidFill>
                          <a:latin typeface="Roboto Mono"/>
                          <a:ea typeface="Roboto Mono"/>
                          <a:cs typeface="Roboto Mono"/>
                          <a:sym typeface="Roboto Mono"/>
                        </a:rPr>
                        <a:t>1</a:t>
                      </a:r>
                      <a:endParaRPr sz="3100">
                        <a:solidFill>
                          <a:srgbClr val="666666"/>
                        </a:solidFill>
                        <a:latin typeface="Roboto Mono"/>
                        <a:ea typeface="Roboto Mono"/>
                        <a:cs typeface="Roboto Mono"/>
                        <a:sym typeface="Roboto Mono"/>
                      </a:endParaRPr>
                    </a:p>
                    <a:p>
                      <a:pPr indent="0" lvl="0" marL="0" rtl="0" algn="r">
                        <a:spcBef>
                          <a:spcPts val="0"/>
                        </a:spcBef>
                        <a:spcAft>
                          <a:spcPts val="0"/>
                        </a:spcAft>
                        <a:buNone/>
                      </a:pPr>
                      <a:r>
                        <a:rPr lang="en-GB" sz="3100">
                          <a:solidFill>
                            <a:srgbClr val="666666"/>
                          </a:solidFill>
                          <a:latin typeface="Roboto Mono"/>
                          <a:ea typeface="Roboto Mono"/>
                          <a:cs typeface="Roboto Mono"/>
                          <a:sym typeface="Roboto Mono"/>
                        </a:rPr>
                        <a:t>2</a:t>
                      </a:r>
                      <a:endParaRPr sz="3100">
                        <a:solidFill>
                          <a:srgbClr val="666666"/>
                        </a:solidFill>
                        <a:latin typeface="Roboto Mono"/>
                        <a:ea typeface="Roboto Mono"/>
                        <a:cs typeface="Roboto Mono"/>
                        <a:sym typeface="Roboto Mono"/>
                      </a:endParaRPr>
                    </a:p>
                  </a:txBody>
                  <a:tcPr marT="88900" marB="889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rPr lang="en-GB" sz="3100">
                          <a:latin typeface="Roboto Mono"/>
                          <a:ea typeface="Roboto Mono"/>
                          <a:cs typeface="Roboto Mono"/>
                          <a:sym typeface="Roboto Mono"/>
                        </a:rPr>
                        <a:t>SELECT *</a:t>
                      </a:r>
                      <a:endParaRPr sz="3100">
                        <a:latin typeface="Roboto Mono"/>
                        <a:ea typeface="Roboto Mono"/>
                        <a:cs typeface="Roboto Mono"/>
                        <a:sym typeface="Roboto Mono"/>
                      </a:endParaRPr>
                    </a:p>
                    <a:p>
                      <a:pPr indent="0" lvl="0" marL="0" rtl="0" algn="l">
                        <a:spcBef>
                          <a:spcPts val="0"/>
                        </a:spcBef>
                        <a:spcAft>
                          <a:spcPts val="0"/>
                        </a:spcAft>
                        <a:buNone/>
                      </a:pPr>
                      <a:r>
                        <a:rPr lang="en-GB" sz="3100">
                          <a:latin typeface="Roboto Mono"/>
                          <a:ea typeface="Roboto Mono"/>
                          <a:cs typeface="Roboto Mono"/>
                          <a:sym typeface="Roboto Mono"/>
                        </a:rPr>
                        <a:t>FROM tblTracks;</a:t>
                      </a:r>
                      <a:endParaRPr sz="3100">
                        <a:latin typeface="Roboto Mono"/>
                        <a:ea typeface="Roboto Mono"/>
                        <a:cs typeface="Roboto Mono"/>
                        <a:sym typeface="Roboto Mono"/>
                      </a:endParaRPr>
                    </a:p>
                  </a:txBody>
                  <a:tcPr marT="88900" marB="889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9D9D9"/>
                    </a:solidFill>
                  </a:tcPr>
                </a:tc>
              </a:tr>
            </a:tbl>
          </a:graphicData>
        </a:graphic>
      </p:graphicFrame>
      <p:graphicFrame>
        <p:nvGraphicFramePr>
          <p:cNvPr id="119" name="Google Shape;119;p18"/>
          <p:cNvGraphicFramePr/>
          <p:nvPr/>
        </p:nvGraphicFramePr>
        <p:xfrm>
          <a:off x="917950" y="6237200"/>
          <a:ext cx="3000000" cy="3000000"/>
        </p:xfrm>
        <a:graphic>
          <a:graphicData uri="http://schemas.openxmlformats.org/drawingml/2006/table">
            <a:tbl>
              <a:tblPr>
                <a:noFill/>
                <a:tableStyleId>{C7360762-E36C-4425-A178-C202104A8892}</a:tableStyleId>
              </a:tblPr>
              <a:tblGrid>
                <a:gridCol w="1424450"/>
                <a:gridCol w="11720800"/>
              </a:tblGrid>
              <a:tr h="393700">
                <a:tc>
                  <a:txBody>
                    <a:bodyPr/>
                    <a:lstStyle/>
                    <a:p>
                      <a:pPr indent="0" lvl="0" marL="0" rtl="0" algn="r">
                        <a:spcBef>
                          <a:spcPts val="0"/>
                        </a:spcBef>
                        <a:spcAft>
                          <a:spcPts val="0"/>
                        </a:spcAft>
                        <a:buNone/>
                      </a:pPr>
                      <a:r>
                        <a:rPr lang="en-GB" sz="3100">
                          <a:solidFill>
                            <a:srgbClr val="666666"/>
                          </a:solidFill>
                          <a:latin typeface="Roboto Mono"/>
                          <a:ea typeface="Roboto Mono"/>
                          <a:cs typeface="Roboto Mono"/>
                          <a:sym typeface="Roboto Mono"/>
                        </a:rPr>
                        <a:t>1</a:t>
                      </a:r>
                      <a:endParaRPr sz="3100">
                        <a:solidFill>
                          <a:srgbClr val="666666"/>
                        </a:solidFill>
                        <a:latin typeface="Roboto Mono"/>
                        <a:ea typeface="Roboto Mono"/>
                        <a:cs typeface="Roboto Mono"/>
                        <a:sym typeface="Roboto Mono"/>
                      </a:endParaRPr>
                    </a:p>
                    <a:p>
                      <a:pPr indent="0" lvl="0" marL="0" rtl="0" algn="r">
                        <a:spcBef>
                          <a:spcPts val="0"/>
                        </a:spcBef>
                        <a:spcAft>
                          <a:spcPts val="0"/>
                        </a:spcAft>
                        <a:buNone/>
                      </a:pPr>
                      <a:r>
                        <a:rPr lang="en-GB" sz="3100">
                          <a:solidFill>
                            <a:srgbClr val="666666"/>
                          </a:solidFill>
                          <a:latin typeface="Roboto Mono"/>
                          <a:ea typeface="Roboto Mono"/>
                          <a:cs typeface="Roboto Mono"/>
                          <a:sym typeface="Roboto Mono"/>
                        </a:rPr>
                        <a:t>2</a:t>
                      </a:r>
                      <a:endParaRPr sz="3100">
                        <a:solidFill>
                          <a:srgbClr val="666666"/>
                        </a:solidFill>
                        <a:latin typeface="Roboto Mono"/>
                        <a:ea typeface="Roboto Mono"/>
                        <a:cs typeface="Roboto Mono"/>
                        <a:sym typeface="Roboto Mono"/>
                      </a:endParaRPr>
                    </a:p>
                    <a:p>
                      <a:pPr indent="0" lvl="0" marL="0" rtl="0" algn="r">
                        <a:spcBef>
                          <a:spcPts val="0"/>
                        </a:spcBef>
                        <a:spcAft>
                          <a:spcPts val="0"/>
                        </a:spcAft>
                        <a:buNone/>
                      </a:pPr>
                      <a:r>
                        <a:rPr lang="en-GB" sz="3100">
                          <a:solidFill>
                            <a:srgbClr val="666666"/>
                          </a:solidFill>
                          <a:latin typeface="Roboto Mono"/>
                          <a:ea typeface="Roboto Mono"/>
                          <a:cs typeface="Roboto Mono"/>
                          <a:sym typeface="Roboto Mono"/>
                        </a:rPr>
                        <a:t>3</a:t>
                      </a:r>
                      <a:endParaRPr sz="3100">
                        <a:solidFill>
                          <a:srgbClr val="666666"/>
                        </a:solidFill>
                        <a:latin typeface="Roboto Mono"/>
                        <a:ea typeface="Roboto Mono"/>
                        <a:cs typeface="Roboto Mono"/>
                        <a:sym typeface="Roboto Mono"/>
                      </a:endParaRPr>
                    </a:p>
                  </a:txBody>
                  <a:tcPr marT="88900" marB="889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rPr lang="en-GB" sz="3100">
                          <a:latin typeface="Roboto Mono"/>
                          <a:ea typeface="Roboto Mono"/>
                          <a:cs typeface="Roboto Mono"/>
                          <a:sym typeface="Roboto Mono"/>
                        </a:rPr>
                        <a:t>SELECT Title, Artist</a:t>
                      </a:r>
                      <a:endParaRPr sz="3100">
                        <a:latin typeface="Roboto Mono"/>
                        <a:ea typeface="Roboto Mono"/>
                        <a:cs typeface="Roboto Mono"/>
                        <a:sym typeface="Roboto Mono"/>
                      </a:endParaRPr>
                    </a:p>
                    <a:p>
                      <a:pPr indent="0" lvl="0" marL="0" rtl="0" algn="l">
                        <a:spcBef>
                          <a:spcPts val="0"/>
                        </a:spcBef>
                        <a:spcAft>
                          <a:spcPts val="0"/>
                        </a:spcAft>
                        <a:buNone/>
                      </a:pPr>
                      <a:r>
                        <a:rPr lang="en-GB" sz="3100">
                          <a:latin typeface="Roboto Mono"/>
                          <a:ea typeface="Roboto Mono"/>
                          <a:cs typeface="Roboto Mono"/>
                          <a:sym typeface="Roboto Mono"/>
                        </a:rPr>
                        <a:t>FROM tblTracks</a:t>
                      </a:r>
                      <a:endParaRPr sz="3100">
                        <a:latin typeface="Roboto Mono"/>
                        <a:ea typeface="Roboto Mono"/>
                        <a:cs typeface="Roboto Mono"/>
                        <a:sym typeface="Roboto Mono"/>
                      </a:endParaRPr>
                    </a:p>
                    <a:p>
                      <a:pPr indent="0" lvl="0" marL="0" rtl="0" algn="l">
                        <a:spcBef>
                          <a:spcPts val="0"/>
                        </a:spcBef>
                        <a:spcAft>
                          <a:spcPts val="0"/>
                        </a:spcAft>
                        <a:buNone/>
                      </a:pPr>
                      <a:r>
                        <a:rPr lang="en-GB" sz="3100">
                          <a:latin typeface="Roboto Mono"/>
                          <a:ea typeface="Roboto Mono"/>
                          <a:cs typeface="Roboto Mono"/>
                          <a:sym typeface="Roboto Mono"/>
                        </a:rPr>
                        <a:t>WHERE Genre &lt;&gt; "Pop";</a:t>
                      </a:r>
                      <a:endParaRPr sz="3100">
                        <a:latin typeface="Roboto Mono"/>
                        <a:ea typeface="Roboto Mono"/>
                        <a:cs typeface="Roboto Mono"/>
                        <a:sym typeface="Roboto Mono"/>
                      </a:endParaRPr>
                    </a:p>
                  </a:txBody>
                  <a:tcPr marT="88900" marB="889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9D9D9"/>
                    </a:solidFill>
                  </a:tcPr>
                </a:tc>
              </a:tr>
            </a:tbl>
          </a:graphicData>
        </a:graphic>
      </p:graphicFrame>
      <p:sp>
        <p:nvSpPr>
          <p:cNvPr id="120" name="Google Shape;120;p18"/>
          <p:cNvSpPr txBox="1"/>
          <p:nvPr/>
        </p:nvSpPr>
        <p:spPr>
          <a:xfrm>
            <a:off x="914400" y="2286000"/>
            <a:ext cx="15217500" cy="720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3000">
                <a:solidFill>
                  <a:schemeClr val="dk2"/>
                </a:solidFill>
                <a:latin typeface="Montserrat"/>
                <a:ea typeface="Montserrat"/>
                <a:cs typeface="Montserrat"/>
                <a:sym typeface="Montserrat"/>
              </a:rPr>
              <a:t>Select all of the columns and records from the </a:t>
            </a:r>
            <a:r>
              <a:rPr lang="en-GB" sz="3000">
                <a:solidFill>
                  <a:schemeClr val="dk2"/>
                </a:solidFill>
                <a:latin typeface="Montserrat"/>
                <a:ea typeface="Montserrat"/>
                <a:cs typeface="Montserrat"/>
                <a:sym typeface="Montserrat"/>
              </a:rPr>
              <a:t>tblTracks</a:t>
            </a:r>
            <a:r>
              <a:rPr b="1" lang="en-GB" sz="3000">
                <a:solidFill>
                  <a:schemeClr val="dk2"/>
                </a:solidFill>
                <a:latin typeface="Montserrat"/>
                <a:ea typeface="Montserrat"/>
                <a:cs typeface="Montserrat"/>
                <a:sym typeface="Montserrat"/>
              </a:rPr>
              <a:t> table</a:t>
            </a:r>
            <a:endParaRPr/>
          </a:p>
        </p:txBody>
      </p:sp>
      <p:sp>
        <p:nvSpPr>
          <p:cNvPr id="121" name="Google Shape;121;p18"/>
          <p:cNvSpPr txBox="1"/>
          <p:nvPr/>
        </p:nvSpPr>
        <p:spPr>
          <a:xfrm>
            <a:off x="914400" y="4800600"/>
            <a:ext cx="13962600" cy="162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3000">
                <a:solidFill>
                  <a:schemeClr val="dk2"/>
                </a:solidFill>
                <a:latin typeface="Montserrat"/>
                <a:ea typeface="Montserrat"/>
                <a:cs typeface="Montserrat"/>
                <a:sym typeface="Montserrat"/>
              </a:rPr>
              <a:t>Select the </a:t>
            </a:r>
            <a:r>
              <a:rPr lang="en-GB" sz="3000">
                <a:solidFill>
                  <a:schemeClr val="dk2"/>
                </a:solidFill>
                <a:latin typeface="Montserrat"/>
                <a:ea typeface="Montserrat"/>
                <a:cs typeface="Montserrat"/>
                <a:sym typeface="Montserrat"/>
              </a:rPr>
              <a:t>Title</a:t>
            </a:r>
            <a:r>
              <a:rPr b="1" lang="en-GB" sz="3000">
                <a:solidFill>
                  <a:schemeClr val="dk2"/>
                </a:solidFill>
                <a:latin typeface="Montserrat"/>
                <a:ea typeface="Montserrat"/>
                <a:cs typeface="Montserrat"/>
                <a:sym typeface="Montserrat"/>
              </a:rPr>
              <a:t> and </a:t>
            </a:r>
            <a:r>
              <a:rPr lang="en-GB" sz="3000">
                <a:solidFill>
                  <a:schemeClr val="dk2"/>
                </a:solidFill>
                <a:latin typeface="Montserrat"/>
                <a:ea typeface="Montserrat"/>
                <a:cs typeface="Montserrat"/>
                <a:sym typeface="Montserrat"/>
              </a:rPr>
              <a:t>Artist</a:t>
            </a:r>
            <a:r>
              <a:rPr b="1" lang="en-GB" sz="3000">
                <a:solidFill>
                  <a:schemeClr val="dk2"/>
                </a:solidFill>
                <a:latin typeface="Montserrat"/>
                <a:ea typeface="Montserrat"/>
                <a:cs typeface="Montserrat"/>
                <a:sym typeface="Montserrat"/>
              </a:rPr>
              <a:t> columns from the </a:t>
            </a:r>
            <a:r>
              <a:rPr lang="en-GB" sz="3000">
                <a:solidFill>
                  <a:schemeClr val="dk2"/>
                </a:solidFill>
                <a:latin typeface="Montserrat"/>
                <a:ea typeface="Montserrat"/>
                <a:cs typeface="Montserrat"/>
                <a:sym typeface="Montserrat"/>
              </a:rPr>
              <a:t>tblTracks</a:t>
            </a:r>
            <a:r>
              <a:rPr b="1" lang="en-GB" sz="3000">
                <a:solidFill>
                  <a:schemeClr val="dk2"/>
                </a:solidFill>
                <a:latin typeface="Montserrat"/>
                <a:ea typeface="Montserrat"/>
                <a:cs typeface="Montserrat"/>
                <a:sym typeface="Montserrat"/>
              </a:rPr>
              <a:t> table where the </a:t>
            </a:r>
            <a:r>
              <a:rPr lang="en-GB" sz="3000">
                <a:solidFill>
                  <a:schemeClr val="dk2"/>
                </a:solidFill>
                <a:latin typeface="Montserrat"/>
                <a:ea typeface="Montserrat"/>
                <a:cs typeface="Montserrat"/>
                <a:sym typeface="Montserrat"/>
              </a:rPr>
              <a:t>Genre</a:t>
            </a:r>
            <a:r>
              <a:rPr b="1" lang="en-GB" sz="3000">
                <a:solidFill>
                  <a:schemeClr val="dk2"/>
                </a:solidFill>
                <a:latin typeface="Montserrat"/>
                <a:ea typeface="Montserrat"/>
                <a:cs typeface="Montserrat"/>
                <a:sym typeface="Montserrat"/>
              </a:rPr>
              <a:t> is not equal to </a:t>
            </a:r>
            <a:r>
              <a:rPr lang="en-GB" sz="3000">
                <a:solidFill>
                  <a:schemeClr val="dk2"/>
                </a:solidFill>
                <a:latin typeface="Montserrat"/>
                <a:ea typeface="Montserrat"/>
                <a:cs typeface="Montserrat"/>
                <a:sym typeface="Montserrat"/>
              </a:rPr>
              <a:t>Pop</a:t>
            </a:r>
            <a:r>
              <a:rPr b="1" lang="en-GB" sz="3000">
                <a:solidFill>
                  <a:schemeClr val="dk2"/>
                </a:solidFill>
                <a:latin typeface="Montserrat"/>
                <a:ea typeface="Montserrat"/>
                <a:cs typeface="Montserrat"/>
                <a:sym typeface="Montserrat"/>
              </a:rPr>
              <a: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127" name="Google Shape;127;p19"/>
          <p:cNvSpPr txBox="1"/>
          <p:nvPr/>
        </p:nvSpPr>
        <p:spPr>
          <a:xfrm>
            <a:off x="914400" y="2286000"/>
            <a:ext cx="15217500" cy="720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3000">
                <a:solidFill>
                  <a:schemeClr val="dk2"/>
                </a:solidFill>
                <a:latin typeface="Montserrat"/>
                <a:ea typeface="Montserrat"/>
                <a:cs typeface="Montserrat"/>
                <a:sym typeface="Montserrat"/>
              </a:rPr>
              <a:t>Retrieve data from the tblTracks table</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rPr lang="en-GB" sz="3000">
                <a:solidFill>
                  <a:schemeClr val="dk2"/>
                </a:solidFill>
                <a:latin typeface="Montserrat"/>
                <a:ea typeface="Montserrat"/>
                <a:cs typeface="Montserrat"/>
                <a:sym typeface="Montserrat"/>
              </a:rPr>
              <a:t>For each question, design an SQL search that will reveal the answer.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p:txBody>
      </p:sp>
      <p:sp>
        <p:nvSpPr>
          <p:cNvPr id="128" name="Google Shape;128;p19"/>
          <p:cNvSpPr txBox="1"/>
          <p:nvPr/>
        </p:nvSpPr>
        <p:spPr>
          <a:xfrm>
            <a:off x="806825" y="4495800"/>
            <a:ext cx="14070300" cy="891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3000">
                <a:solidFill>
                  <a:schemeClr val="dk2"/>
                </a:solidFill>
                <a:latin typeface="Montserrat"/>
                <a:ea typeface="Montserrat"/>
                <a:cs typeface="Montserrat"/>
                <a:sym typeface="Montserrat"/>
              </a:rPr>
              <a:t>Question 1:	</a:t>
            </a:r>
            <a:r>
              <a:rPr lang="en-GB" sz="3000">
                <a:solidFill>
                  <a:schemeClr val="dk2"/>
                </a:solidFill>
                <a:latin typeface="Montserrat"/>
                <a:ea typeface="Montserrat"/>
                <a:cs typeface="Montserrat"/>
                <a:sym typeface="Montserrat"/>
              </a:rPr>
              <a:t>How many tracks in the database have the genre Rock ?</a:t>
            </a:r>
            <a:endParaRPr sz="3000">
              <a:solidFill>
                <a:schemeClr val="dk2"/>
              </a:solidFill>
              <a:latin typeface="Montserrat"/>
              <a:ea typeface="Montserrat"/>
              <a:cs typeface="Montserrat"/>
              <a:sym typeface="Montserrat"/>
            </a:endParaRPr>
          </a:p>
        </p:txBody>
      </p:sp>
      <p:graphicFrame>
        <p:nvGraphicFramePr>
          <p:cNvPr id="129" name="Google Shape;129;p19"/>
          <p:cNvGraphicFramePr/>
          <p:nvPr/>
        </p:nvGraphicFramePr>
        <p:xfrm>
          <a:off x="917950" y="5576050"/>
          <a:ext cx="3000000" cy="3000000"/>
        </p:xfrm>
        <a:graphic>
          <a:graphicData uri="http://schemas.openxmlformats.org/drawingml/2006/table">
            <a:tbl>
              <a:tblPr>
                <a:noFill/>
                <a:tableStyleId>{0AAF9207-D1A8-419A-9238-C699261E1849}</a:tableStyleId>
              </a:tblPr>
              <a:tblGrid>
                <a:gridCol w="1732875"/>
                <a:gridCol w="11899075"/>
              </a:tblGrid>
              <a:tr h="304800">
                <a:tc>
                  <a:txBody>
                    <a:bodyPr/>
                    <a:lstStyle/>
                    <a:p>
                      <a:pPr indent="0" lvl="0" marL="0" rtl="0" algn="l">
                        <a:spcBef>
                          <a:spcPts val="0"/>
                        </a:spcBef>
                        <a:spcAft>
                          <a:spcPts val="0"/>
                        </a:spcAft>
                        <a:buNone/>
                      </a:pPr>
                      <a:r>
                        <a:rPr b="1" lang="en-GB" sz="3000">
                          <a:solidFill>
                            <a:schemeClr val="dk2"/>
                          </a:solidFill>
                          <a:latin typeface="Montserrat"/>
                          <a:ea typeface="Montserrat"/>
                          <a:cs typeface="Montserrat"/>
                          <a:sym typeface="Montserrat"/>
                        </a:rPr>
                        <a:t>Answer</a:t>
                      </a:r>
                      <a:endParaRPr sz="3000">
                        <a:solidFill>
                          <a:schemeClr val="dk2"/>
                        </a:solidFill>
                        <a:latin typeface="Montserrat"/>
                        <a:ea typeface="Montserrat"/>
                        <a:cs typeface="Montserrat"/>
                        <a:sym typeface="Montserrat"/>
                      </a:endParaRPr>
                    </a:p>
                  </a:txBody>
                  <a:tcPr marT="63500" marB="63500" marR="63500" marL="63500">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3000">
                        <a:solidFill>
                          <a:schemeClr val="dk2"/>
                        </a:solidFill>
                        <a:latin typeface="Quicksand"/>
                        <a:ea typeface="Quicksand"/>
                        <a:cs typeface="Quicksand"/>
                        <a:sym typeface="Quicksand"/>
                      </a:endParaRPr>
                    </a:p>
                    <a:p>
                      <a:pPr indent="0" lvl="0" marL="0" rtl="0" algn="l">
                        <a:spcBef>
                          <a:spcPts val="0"/>
                        </a:spcBef>
                        <a:spcAft>
                          <a:spcPts val="0"/>
                        </a:spcAft>
                        <a:buNone/>
                      </a:pPr>
                      <a:r>
                        <a:t/>
                      </a:r>
                      <a:endParaRPr sz="3000">
                        <a:solidFill>
                          <a:schemeClr val="dk2"/>
                        </a:solidFill>
                        <a:latin typeface="Quicksand"/>
                        <a:ea typeface="Quicksand"/>
                        <a:cs typeface="Quicksand"/>
                        <a:sym typeface="Quicksand"/>
                      </a:endParaRPr>
                    </a:p>
                  </a:txBody>
                  <a:tcPr marT="63500" marB="63500" marR="63500" marL="63500">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solidFill>
                      <a:srgbClr val="F3F3F3"/>
                    </a:solidFill>
                  </a:tcPr>
                </a:tc>
              </a:tr>
              <a:tr h="304800">
                <a:tc>
                  <a:txBody>
                    <a:bodyPr/>
                    <a:lstStyle/>
                    <a:p>
                      <a:pPr indent="0" lvl="0" marL="0" rtl="0" algn="l">
                        <a:spcBef>
                          <a:spcPts val="0"/>
                        </a:spcBef>
                        <a:spcAft>
                          <a:spcPts val="0"/>
                        </a:spcAft>
                        <a:buNone/>
                      </a:pPr>
                      <a:r>
                        <a:rPr b="1" lang="en-GB" sz="3000">
                          <a:solidFill>
                            <a:schemeClr val="dk2"/>
                          </a:solidFill>
                          <a:latin typeface="Montserrat"/>
                          <a:ea typeface="Montserrat"/>
                          <a:cs typeface="Montserrat"/>
                          <a:sym typeface="Montserrat"/>
                        </a:rPr>
                        <a:t>Code</a:t>
                      </a:r>
                      <a:endParaRPr b="1" sz="3000">
                        <a:solidFill>
                          <a:schemeClr val="dk2"/>
                        </a:solidFill>
                        <a:latin typeface="Montserrat"/>
                        <a:ea typeface="Montserrat"/>
                        <a:cs typeface="Montserrat"/>
                        <a:sym typeface="Montserrat"/>
                      </a:endParaRPr>
                    </a:p>
                  </a:txBody>
                  <a:tcPr marT="63500" marB="63500" marR="63500" marL="63500">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2500">
                        <a:solidFill>
                          <a:schemeClr val="dk2"/>
                        </a:solidFill>
                        <a:latin typeface="Roboto Mono"/>
                        <a:ea typeface="Roboto Mono"/>
                        <a:cs typeface="Roboto Mono"/>
                        <a:sym typeface="Roboto Mono"/>
                      </a:endParaRPr>
                    </a:p>
                    <a:p>
                      <a:pPr indent="0" lvl="0" marL="0" rtl="0" algn="l">
                        <a:spcBef>
                          <a:spcPts val="0"/>
                        </a:spcBef>
                        <a:spcAft>
                          <a:spcPts val="0"/>
                        </a:spcAft>
                        <a:buNone/>
                      </a:pPr>
                      <a:r>
                        <a:t/>
                      </a:r>
                      <a:endParaRPr sz="2500">
                        <a:solidFill>
                          <a:schemeClr val="dk2"/>
                        </a:solidFill>
                        <a:latin typeface="Roboto Mono"/>
                        <a:ea typeface="Roboto Mono"/>
                        <a:cs typeface="Roboto Mono"/>
                        <a:sym typeface="Roboto Mono"/>
                      </a:endParaRPr>
                    </a:p>
                    <a:p>
                      <a:pPr indent="0" lvl="0" marL="0" rtl="0" algn="l">
                        <a:spcBef>
                          <a:spcPts val="0"/>
                        </a:spcBef>
                        <a:spcAft>
                          <a:spcPts val="0"/>
                        </a:spcAft>
                        <a:buNone/>
                      </a:pPr>
                      <a:r>
                        <a:t/>
                      </a:r>
                      <a:endParaRPr sz="2500">
                        <a:solidFill>
                          <a:schemeClr val="dk2"/>
                        </a:solidFill>
                        <a:latin typeface="Roboto Mono"/>
                        <a:ea typeface="Roboto Mono"/>
                        <a:cs typeface="Roboto Mono"/>
                        <a:sym typeface="Roboto Mono"/>
                      </a:endParaRPr>
                    </a:p>
                    <a:p>
                      <a:pPr indent="0" lvl="0" marL="0" rtl="0" algn="l">
                        <a:spcBef>
                          <a:spcPts val="0"/>
                        </a:spcBef>
                        <a:spcAft>
                          <a:spcPts val="0"/>
                        </a:spcAft>
                        <a:buNone/>
                      </a:pPr>
                      <a:r>
                        <a:t/>
                      </a:r>
                      <a:endParaRPr sz="2500">
                        <a:solidFill>
                          <a:schemeClr val="dk2"/>
                        </a:solidFill>
                        <a:latin typeface="Roboto Mono"/>
                        <a:ea typeface="Roboto Mono"/>
                        <a:cs typeface="Roboto Mono"/>
                        <a:sym typeface="Roboto Mono"/>
                      </a:endParaRPr>
                    </a:p>
                    <a:p>
                      <a:pPr indent="0" lvl="0" marL="0" rtl="0" algn="l">
                        <a:spcBef>
                          <a:spcPts val="0"/>
                        </a:spcBef>
                        <a:spcAft>
                          <a:spcPts val="0"/>
                        </a:spcAft>
                        <a:buNone/>
                      </a:pPr>
                      <a:r>
                        <a:t/>
                      </a:r>
                      <a:endParaRPr sz="3000">
                        <a:solidFill>
                          <a:schemeClr val="dk2"/>
                        </a:solidFill>
                        <a:latin typeface="Roboto Mono"/>
                        <a:ea typeface="Roboto Mono"/>
                        <a:cs typeface="Roboto Mono"/>
                        <a:sym typeface="Roboto Mono"/>
                      </a:endParaRPr>
                    </a:p>
                  </a:txBody>
                  <a:tcPr marT="63500" marB="63500" marR="63500" marL="63500">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solidFill>
                      <a:srgbClr val="F3F3F3"/>
                    </a:solidFill>
                  </a:tcPr>
                </a:tc>
              </a:tr>
            </a:tbl>
          </a:graphicData>
        </a:graphic>
      </p:graphicFrame>
      <p:sp>
        <p:nvSpPr>
          <p:cNvPr id="130" name="Google Shape;130;p19"/>
          <p:cNvSpPr txBox="1"/>
          <p:nvPr>
            <p:ph type="title"/>
          </p:nvPr>
        </p:nvSpPr>
        <p:spPr>
          <a:xfrm>
            <a:off x="917950" y="890050"/>
            <a:ext cx="16720200" cy="1037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2 part  1 – Retrieving data from the tblTracks table</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136" name="Google Shape;136;p20"/>
          <p:cNvSpPr txBox="1"/>
          <p:nvPr/>
        </p:nvSpPr>
        <p:spPr>
          <a:xfrm>
            <a:off x="914400" y="2286000"/>
            <a:ext cx="15217500" cy="720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3000">
                <a:solidFill>
                  <a:schemeClr val="dk2"/>
                </a:solidFill>
                <a:latin typeface="Montserrat"/>
                <a:ea typeface="Montserrat"/>
                <a:cs typeface="Montserrat"/>
                <a:sym typeface="Montserrat"/>
              </a:rPr>
              <a:t>Retrieve data from the tblTracks table</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rPr lang="en-GB" sz="3000">
                <a:solidFill>
                  <a:schemeClr val="dk2"/>
                </a:solidFill>
                <a:latin typeface="Montserrat"/>
                <a:ea typeface="Montserrat"/>
                <a:cs typeface="Montserrat"/>
                <a:sym typeface="Montserrat"/>
              </a:rPr>
              <a:t>For each question, design an SQL search that will reveal the answer.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p:txBody>
      </p:sp>
      <p:sp>
        <p:nvSpPr>
          <p:cNvPr id="137" name="Google Shape;137;p20"/>
          <p:cNvSpPr txBox="1"/>
          <p:nvPr/>
        </p:nvSpPr>
        <p:spPr>
          <a:xfrm>
            <a:off x="806825" y="4495800"/>
            <a:ext cx="14070300" cy="891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3000">
                <a:solidFill>
                  <a:schemeClr val="dk2"/>
                </a:solidFill>
                <a:latin typeface="Montserrat"/>
                <a:ea typeface="Montserrat"/>
                <a:cs typeface="Montserrat"/>
                <a:sym typeface="Montserrat"/>
              </a:rPr>
              <a:t>Question 2:	 </a:t>
            </a:r>
            <a:r>
              <a:rPr lang="en-GB" sz="3000">
                <a:solidFill>
                  <a:schemeClr val="dk2"/>
                </a:solidFill>
                <a:latin typeface="Montserrat"/>
                <a:ea typeface="Montserrat"/>
                <a:cs typeface="Montserrat"/>
                <a:sym typeface="Montserrat"/>
              </a:rPr>
              <a:t>How many tracks in the database are created by the artist                                                                                                                         A Box of Spoons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sz="3000">
              <a:solidFill>
                <a:schemeClr val="dk2"/>
              </a:solidFill>
              <a:latin typeface="Montserrat"/>
              <a:ea typeface="Montserrat"/>
              <a:cs typeface="Montserrat"/>
              <a:sym typeface="Montserrat"/>
            </a:endParaRPr>
          </a:p>
        </p:txBody>
      </p:sp>
      <p:graphicFrame>
        <p:nvGraphicFramePr>
          <p:cNvPr id="138" name="Google Shape;138;p20"/>
          <p:cNvGraphicFramePr/>
          <p:nvPr/>
        </p:nvGraphicFramePr>
        <p:xfrm>
          <a:off x="917950" y="5957050"/>
          <a:ext cx="3000000" cy="3000000"/>
        </p:xfrm>
        <a:graphic>
          <a:graphicData uri="http://schemas.openxmlformats.org/drawingml/2006/table">
            <a:tbl>
              <a:tblPr>
                <a:noFill/>
                <a:tableStyleId>{0AAF9207-D1A8-419A-9238-C699261E1849}</a:tableStyleId>
              </a:tblPr>
              <a:tblGrid>
                <a:gridCol w="1732875"/>
                <a:gridCol w="11899075"/>
              </a:tblGrid>
              <a:tr h="304800">
                <a:tc>
                  <a:txBody>
                    <a:bodyPr/>
                    <a:lstStyle/>
                    <a:p>
                      <a:pPr indent="0" lvl="0" marL="0" rtl="0" algn="l">
                        <a:spcBef>
                          <a:spcPts val="0"/>
                        </a:spcBef>
                        <a:spcAft>
                          <a:spcPts val="0"/>
                        </a:spcAft>
                        <a:buNone/>
                      </a:pPr>
                      <a:r>
                        <a:rPr b="1" lang="en-GB" sz="3000">
                          <a:solidFill>
                            <a:schemeClr val="dk2"/>
                          </a:solidFill>
                          <a:latin typeface="Montserrat"/>
                          <a:ea typeface="Montserrat"/>
                          <a:cs typeface="Montserrat"/>
                          <a:sym typeface="Montserrat"/>
                        </a:rPr>
                        <a:t>Answer</a:t>
                      </a:r>
                      <a:endParaRPr sz="3000">
                        <a:solidFill>
                          <a:schemeClr val="dk2"/>
                        </a:solidFill>
                        <a:latin typeface="Montserrat"/>
                        <a:ea typeface="Montserrat"/>
                        <a:cs typeface="Montserrat"/>
                        <a:sym typeface="Montserrat"/>
                      </a:endParaRPr>
                    </a:p>
                  </a:txBody>
                  <a:tcPr marT="63500" marB="63500" marR="63500" marL="63500">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3000">
                        <a:solidFill>
                          <a:schemeClr val="dk2"/>
                        </a:solidFill>
                        <a:latin typeface="Quicksand"/>
                        <a:ea typeface="Quicksand"/>
                        <a:cs typeface="Quicksand"/>
                        <a:sym typeface="Quicksand"/>
                      </a:endParaRPr>
                    </a:p>
                    <a:p>
                      <a:pPr indent="0" lvl="0" marL="0" rtl="0" algn="l">
                        <a:spcBef>
                          <a:spcPts val="0"/>
                        </a:spcBef>
                        <a:spcAft>
                          <a:spcPts val="0"/>
                        </a:spcAft>
                        <a:buNone/>
                      </a:pPr>
                      <a:r>
                        <a:t/>
                      </a:r>
                      <a:endParaRPr sz="3000">
                        <a:solidFill>
                          <a:schemeClr val="dk2"/>
                        </a:solidFill>
                        <a:latin typeface="Quicksand"/>
                        <a:ea typeface="Quicksand"/>
                        <a:cs typeface="Quicksand"/>
                        <a:sym typeface="Quicksand"/>
                      </a:endParaRPr>
                    </a:p>
                  </a:txBody>
                  <a:tcPr marT="63500" marB="63500" marR="63500" marL="63500">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solidFill>
                      <a:srgbClr val="F3F3F3"/>
                    </a:solidFill>
                  </a:tcPr>
                </a:tc>
              </a:tr>
              <a:tr h="304800">
                <a:tc>
                  <a:txBody>
                    <a:bodyPr/>
                    <a:lstStyle/>
                    <a:p>
                      <a:pPr indent="0" lvl="0" marL="0" rtl="0" algn="l">
                        <a:spcBef>
                          <a:spcPts val="0"/>
                        </a:spcBef>
                        <a:spcAft>
                          <a:spcPts val="0"/>
                        </a:spcAft>
                        <a:buNone/>
                      </a:pPr>
                      <a:r>
                        <a:rPr b="1" lang="en-GB" sz="3000">
                          <a:solidFill>
                            <a:schemeClr val="dk2"/>
                          </a:solidFill>
                          <a:latin typeface="Montserrat"/>
                          <a:ea typeface="Montserrat"/>
                          <a:cs typeface="Montserrat"/>
                          <a:sym typeface="Montserrat"/>
                        </a:rPr>
                        <a:t>Code</a:t>
                      </a:r>
                      <a:endParaRPr b="1" sz="3000">
                        <a:solidFill>
                          <a:schemeClr val="dk2"/>
                        </a:solidFill>
                        <a:latin typeface="Montserrat"/>
                        <a:ea typeface="Montserrat"/>
                        <a:cs typeface="Montserrat"/>
                        <a:sym typeface="Montserrat"/>
                      </a:endParaRPr>
                    </a:p>
                  </a:txBody>
                  <a:tcPr marT="63500" marB="63500" marR="63500" marL="63500">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2500">
                        <a:solidFill>
                          <a:schemeClr val="dk2"/>
                        </a:solidFill>
                        <a:latin typeface="Roboto Mono"/>
                        <a:ea typeface="Roboto Mono"/>
                        <a:cs typeface="Roboto Mono"/>
                        <a:sym typeface="Roboto Mono"/>
                      </a:endParaRPr>
                    </a:p>
                    <a:p>
                      <a:pPr indent="0" lvl="0" marL="0" rtl="0" algn="l">
                        <a:spcBef>
                          <a:spcPts val="0"/>
                        </a:spcBef>
                        <a:spcAft>
                          <a:spcPts val="0"/>
                        </a:spcAft>
                        <a:buNone/>
                      </a:pPr>
                      <a:r>
                        <a:t/>
                      </a:r>
                      <a:endParaRPr sz="2500">
                        <a:solidFill>
                          <a:schemeClr val="dk2"/>
                        </a:solidFill>
                        <a:latin typeface="Roboto Mono"/>
                        <a:ea typeface="Roboto Mono"/>
                        <a:cs typeface="Roboto Mono"/>
                        <a:sym typeface="Roboto Mono"/>
                      </a:endParaRPr>
                    </a:p>
                    <a:p>
                      <a:pPr indent="0" lvl="0" marL="0" rtl="0" algn="l">
                        <a:spcBef>
                          <a:spcPts val="0"/>
                        </a:spcBef>
                        <a:spcAft>
                          <a:spcPts val="0"/>
                        </a:spcAft>
                        <a:buNone/>
                      </a:pPr>
                      <a:r>
                        <a:t/>
                      </a:r>
                      <a:endParaRPr sz="2500">
                        <a:solidFill>
                          <a:schemeClr val="dk2"/>
                        </a:solidFill>
                        <a:latin typeface="Roboto Mono"/>
                        <a:ea typeface="Roboto Mono"/>
                        <a:cs typeface="Roboto Mono"/>
                        <a:sym typeface="Roboto Mono"/>
                      </a:endParaRPr>
                    </a:p>
                    <a:p>
                      <a:pPr indent="0" lvl="0" marL="0" rtl="0" algn="l">
                        <a:spcBef>
                          <a:spcPts val="0"/>
                        </a:spcBef>
                        <a:spcAft>
                          <a:spcPts val="0"/>
                        </a:spcAft>
                        <a:buNone/>
                      </a:pPr>
                      <a:r>
                        <a:t/>
                      </a:r>
                      <a:endParaRPr sz="2500">
                        <a:solidFill>
                          <a:schemeClr val="dk2"/>
                        </a:solidFill>
                        <a:latin typeface="Roboto Mono"/>
                        <a:ea typeface="Roboto Mono"/>
                        <a:cs typeface="Roboto Mono"/>
                        <a:sym typeface="Roboto Mono"/>
                      </a:endParaRPr>
                    </a:p>
                    <a:p>
                      <a:pPr indent="0" lvl="0" marL="0" rtl="0" algn="l">
                        <a:spcBef>
                          <a:spcPts val="0"/>
                        </a:spcBef>
                        <a:spcAft>
                          <a:spcPts val="0"/>
                        </a:spcAft>
                        <a:buNone/>
                      </a:pPr>
                      <a:r>
                        <a:t/>
                      </a:r>
                      <a:endParaRPr sz="3000">
                        <a:solidFill>
                          <a:schemeClr val="dk2"/>
                        </a:solidFill>
                        <a:latin typeface="Roboto Mono"/>
                        <a:ea typeface="Roboto Mono"/>
                        <a:cs typeface="Roboto Mono"/>
                        <a:sym typeface="Roboto Mono"/>
                      </a:endParaRPr>
                    </a:p>
                  </a:txBody>
                  <a:tcPr marT="63500" marB="63500" marR="63500" marL="63500">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solidFill>
                      <a:srgbClr val="F3F3F3"/>
                    </a:solidFill>
                  </a:tcPr>
                </a:tc>
              </a:tr>
            </a:tbl>
          </a:graphicData>
        </a:graphic>
      </p:graphicFrame>
      <p:sp>
        <p:nvSpPr>
          <p:cNvPr id="139" name="Google Shape;139;p20"/>
          <p:cNvSpPr txBox="1"/>
          <p:nvPr>
            <p:ph type="title"/>
          </p:nvPr>
        </p:nvSpPr>
        <p:spPr>
          <a:xfrm>
            <a:off x="917950" y="890050"/>
            <a:ext cx="16720200" cy="1037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2 part  1 – Retrieving data from the tblTracks table</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1"/>
          <p:cNvSpPr txBox="1"/>
          <p:nvPr>
            <p:ph type="title"/>
          </p:nvPr>
        </p:nvSpPr>
        <p:spPr>
          <a:xfrm>
            <a:off x="917950" y="890050"/>
            <a:ext cx="16720200" cy="1037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2 part  1 – Retrieving data from the tblTracks table</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p:txBody>
      </p:sp>
      <p:sp>
        <p:nvSpPr>
          <p:cNvPr id="145" name="Google Shape;145;p2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146" name="Google Shape;146;p21"/>
          <p:cNvSpPr txBox="1"/>
          <p:nvPr/>
        </p:nvSpPr>
        <p:spPr>
          <a:xfrm>
            <a:off x="914400" y="2286000"/>
            <a:ext cx="15217500" cy="720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3000">
                <a:solidFill>
                  <a:schemeClr val="dk2"/>
                </a:solidFill>
                <a:latin typeface="Montserrat"/>
                <a:ea typeface="Montserrat"/>
                <a:cs typeface="Montserrat"/>
                <a:sym typeface="Montserrat"/>
              </a:rPr>
              <a:t>Retrieve data from the tblTracks table</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rPr lang="en-GB" sz="3000">
                <a:solidFill>
                  <a:schemeClr val="dk2"/>
                </a:solidFill>
                <a:latin typeface="Montserrat"/>
                <a:ea typeface="Montserrat"/>
                <a:cs typeface="Montserrat"/>
                <a:sym typeface="Montserrat"/>
              </a:rPr>
              <a:t>For each question, design an SQL search that will reveal the answer.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p:txBody>
      </p:sp>
      <p:sp>
        <p:nvSpPr>
          <p:cNvPr id="147" name="Google Shape;147;p21"/>
          <p:cNvSpPr txBox="1"/>
          <p:nvPr/>
        </p:nvSpPr>
        <p:spPr>
          <a:xfrm>
            <a:off x="806825" y="4495800"/>
            <a:ext cx="14070300" cy="891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3000">
                <a:solidFill>
                  <a:schemeClr val="dk2"/>
                </a:solidFill>
                <a:latin typeface="Montserrat"/>
                <a:ea typeface="Montserrat"/>
                <a:cs typeface="Montserrat"/>
                <a:sym typeface="Montserrat"/>
              </a:rPr>
              <a:t>Question 3:	 </a:t>
            </a:r>
            <a:r>
              <a:rPr lang="en-GB" sz="3000">
                <a:solidFill>
                  <a:schemeClr val="dk2"/>
                </a:solidFill>
                <a:latin typeface="Montserrat"/>
                <a:ea typeface="Montserrat"/>
                <a:cs typeface="Montserrat"/>
                <a:sym typeface="Montserrat"/>
              </a:rPr>
              <a:t>How many tracks in the database have a TrackID that is greater than 30 and are of the Soul genre?</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sz="3000">
              <a:solidFill>
                <a:schemeClr val="dk2"/>
              </a:solidFill>
              <a:latin typeface="Montserrat"/>
              <a:ea typeface="Montserrat"/>
              <a:cs typeface="Montserrat"/>
              <a:sym typeface="Montserrat"/>
            </a:endParaRPr>
          </a:p>
        </p:txBody>
      </p:sp>
      <p:graphicFrame>
        <p:nvGraphicFramePr>
          <p:cNvPr id="148" name="Google Shape;148;p21"/>
          <p:cNvGraphicFramePr/>
          <p:nvPr/>
        </p:nvGraphicFramePr>
        <p:xfrm>
          <a:off x="917950" y="5957050"/>
          <a:ext cx="3000000" cy="3000000"/>
        </p:xfrm>
        <a:graphic>
          <a:graphicData uri="http://schemas.openxmlformats.org/drawingml/2006/table">
            <a:tbl>
              <a:tblPr>
                <a:noFill/>
                <a:tableStyleId>{0AAF9207-D1A8-419A-9238-C699261E1849}</a:tableStyleId>
              </a:tblPr>
              <a:tblGrid>
                <a:gridCol w="1732875"/>
                <a:gridCol w="11899075"/>
              </a:tblGrid>
              <a:tr h="304800">
                <a:tc>
                  <a:txBody>
                    <a:bodyPr/>
                    <a:lstStyle/>
                    <a:p>
                      <a:pPr indent="0" lvl="0" marL="0" rtl="0" algn="l">
                        <a:spcBef>
                          <a:spcPts val="0"/>
                        </a:spcBef>
                        <a:spcAft>
                          <a:spcPts val="0"/>
                        </a:spcAft>
                        <a:buNone/>
                      </a:pPr>
                      <a:r>
                        <a:rPr b="1" lang="en-GB" sz="3000">
                          <a:solidFill>
                            <a:schemeClr val="dk2"/>
                          </a:solidFill>
                          <a:latin typeface="Montserrat"/>
                          <a:ea typeface="Montserrat"/>
                          <a:cs typeface="Montserrat"/>
                          <a:sym typeface="Montserrat"/>
                        </a:rPr>
                        <a:t>Answer</a:t>
                      </a:r>
                      <a:endParaRPr sz="3000">
                        <a:solidFill>
                          <a:schemeClr val="dk2"/>
                        </a:solidFill>
                        <a:latin typeface="Montserrat"/>
                        <a:ea typeface="Montserrat"/>
                        <a:cs typeface="Montserrat"/>
                        <a:sym typeface="Montserrat"/>
                      </a:endParaRPr>
                    </a:p>
                  </a:txBody>
                  <a:tcPr marT="63500" marB="63500" marR="63500" marL="63500">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3000">
                        <a:solidFill>
                          <a:schemeClr val="dk2"/>
                        </a:solidFill>
                        <a:latin typeface="Quicksand"/>
                        <a:ea typeface="Quicksand"/>
                        <a:cs typeface="Quicksand"/>
                        <a:sym typeface="Quicksand"/>
                      </a:endParaRPr>
                    </a:p>
                    <a:p>
                      <a:pPr indent="0" lvl="0" marL="0" rtl="0" algn="l">
                        <a:spcBef>
                          <a:spcPts val="0"/>
                        </a:spcBef>
                        <a:spcAft>
                          <a:spcPts val="0"/>
                        </a:spcAft>
                        <a:buNone/>
                      </a:pPr>
                      <a:r>
                        <a:t/>
                      </a:r>
                      <a:endParaRPr sz="3000">
                        <a:solidFill>
                          <a:schemeClr val="dk2"/>
                        </a:solidFill>
                        <a:latin typeface="Quicksand"/>
                        <a:ea typeface="Quicksand"/>
                        <a:cs typeface="Quicksand"/>
                        <a:sym typeface="Quicksand"/>
                      </a:endParaRPr>
                    </a:p>
                  </a:txBody>
                  <a:tcPr marT="63500" marB="63500" marR="63500" marL="63500">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solidFill>
                      <a:srgbClr val="F3F3F3"/>
                    </a:solidFill>
                  </a:tcPr>
                </a:tc>
              </a:tr>
              <a:tr h="304800">
                <a:tc>
                  <a:txBody>
                    <a:bodyPr/>
                    <a:lstStyle/>
                    <a:p>
                      <a:pPr indent="0" lvl="0" marL="0" rtl="0" algn="l">
                        <a:spcBef>
                          <a:spcPts val="0"/>
                        </a:spcBef>
                        <a:spcAft>
                          <a:spcPts val="0"/>
                        </a:spcAft>
                        <a:buNone/>
                      </a:pPr>
                      <a:r>
                        <a:rPr b="1" lang="en-GB" sz="3000">
                          <a:solidFill>
                            <a:schemeClr val="dk2"/>
                          </a:solidFill>
                          <a:latin typeface="Montserrat"/>
                          <a:ea typeface="Montserrat"/>
                          <a:cs typeface="Montserrat"/>
                          <a:sym typeface="Montserrat"/>
                        </a:rPr>
                        <a:t>Code</a:t>
                      </a:r>
                      <a:endParaRPr b="1" sz="3000">
                        <a:solidFill>
                          <a:schemeClr val="dk2"/>
                        </a:solidFill>
                        <a:latin typeface="Montserrat"/>
                        <a:ea typeface="Montserrat"/>
                        <a:cs typeface="Montserrat"/>
                        <a:sym typeface="Montserrat"/>
                      </a:endParaRPr>
                    </a:p>
                  </a:txBody>
                  <a:tcPr marT="63500" marB="63500" marR="63500" marL="63500">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2500">
                        <a:solidFill>
                          <a:schemeClr val="dk2"/>
                        </a:solidFill>
                        <a:latin typeface="Roboto Mono"/>
                        <a:ea typeface="Roboto Mono"/>
                        <a:cs typeface="Roboto Mono"/>
                        <a:sym typeface="Roboto Mono"/>
                      </a:endParaRPr>
                    </a:p>
                    <a:p>
                      <a:pPr indent="0" lvl="0" marL="0" rtl="0" algn="l">
                        <a:spcBef>
                          <a:spcPts val="0"/>
                        </a:spcBef>
                        <a:spcAft>
                          <a:spcPts val="0"/>
                        </a:spcAft>
                        <a:buNone/>
                      </a:pPr>
                      <a:r>
                        <a:t/>
                      </a:r>
                      <a:endParaRPr sz="2500">
                        <a:solidFill>
                          <a:schemeClr val="dk2"/>
                        </a:solidFill>
                        <a:latin typeface="Roboto Mono"/>
                        <a:ea typeface="Roboto Mono"/>
                        <a:cs typeface="Roboto Mono"/>
                        <a:sym typeface="Roboto Mono"/>
                      </a:endParaRPr>
                    </a:p>
                    <a:p>
                      <a:pPr indent="0" lvl="0" marL="0" rtl="0" algn="l">
                        <a:spcBef>
                          <a:spcPts val="0"/>
                        </a:spcBef>
                        <a:spcAft>
                          <a:spcPts val="0"/>
                        </a:spcAft>
                        <a:buNone/>
                      </a:pPr>
                      <a:r>
                        <a:t/>
                      </a:r>
                      <a:endParaRPr sz="2500">
                        <a:solidFill>
                          <a:schemeClr val="dk2"/>
                        </a:solidFill>
                        <a:latin typeface="Roboto Mono"/>
                        <a:ea typeface="Roboto Mono"/>
                        <a:cs typeface="Roboto Mono"/>
                        <a:sym typeface="Roboto Mono"/>
                      </a:endParaRPr>
                    </a:p>
                    <a:p>
                      <a:pPr indent="0" lvl="0" marL="0" rtl="0" algn="l">
                        <a:spcBef>
                          <a:spcPts val="0"/>
                        </a:spcBef>
                        <a:spcAft>
                          <a:spcPts val="0"/>
                        </a:spcAft>
                        <a:buNone/>
                      </a:pPr>
                      <a:r>
                        <a:t/>
                      </a:r>
                      <a:endParaRPr sz="2500">
                        <a:solidFill>
                          <a:schemeClr val="dk2"/>
                        </a:solidFill>
                        <a:latin typeface="Roboto Mono"/>
                        <a:ea typeface="Roboto Mono"/>
                        <a:cs typeface="Roboto Mono"/>
                        <a:sym typeface="Roboto Mono"/>
                      </a:endParaRPr>
                    </a:p>
                    <a:p>
                      <a:pPr indent="0" lvl="0" marL="0" rtl="0" algn="l">
                        <a:spcBef>
                          <a:spcPts val="0"/>
                        </a:spcBef>
                        <a:spcAft>
                          <a:spcPts val="0"/>
                        </a:spcAft>
                        <a:buNone/>
                      </a:pPr>
                      <a:r>
                        <a:t/>
                      </a:r>
                      <a:endParaRPr sz="3000">
                        <a:solidFill>
                          <a:schemeClr val="dk2"/>
                        </a:solidFill>
                        <a:latin typeface="Roboto Mono"/>
                        <a:ea typeface="Roboto Mono"/>
                        <a:cs typeface="Roboto Mono"/>
                        <a:sym typeface="Roboto Mono"/>
                      </a:endParaRPr>
                    </a:p>
                  </a:txBody>
                  <a:tcPr marT="63500" marB="63500" marR="63500" marL="63500">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solidFill>
                      <a:srgbClr val="F3F3F3"/>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2"/>
          <p:cNvSpPr txBox="1"/>
          <p:nvPr>
            <p:ph type="title"/>
          </p:nvPr>
        </p:nvSpPr>
        <p:spPr>
          <a:xfrm>
            <a:off x="917950" y="890050"/>
            <a:ext cx="17168400" cy="1037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2 part 2 – Retrieving data from the </a:t>
            </a:r>
            <a:r>
              <a:rPr lang="en-GB">
                <a:solidFill>
                  <a:schemeClr val="dk2"/>
                </a:solidFill>
              </a:rPr>
              <a:t>tblDownloads table</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p:txBody>
      </p:sp>
      <p:sp>
        <p:nvSpPr>
          <p:cNvPr id="154" name="Google Shape;154;p2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155" name="Google Shape;155;p22"/>
          <p:cNvSpPr txBox="1"/>
          <p:nvPr/>
        </p:nvSpPr>
        <p:spPr>
          <a:xfrm>
            <a:off x="914400" y="2286000"/>
            <a:ext cx="15217500" cy="720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3000">
                <a:solidFill>
                  <a:schemeClr val="dk2"/>
                </a:solidFill>
                <a:latin typeface="Montserrat"/>
                <a:ea typeface="Montserrat"/>
                <a:cs typeface="Montserrat"/>
                <a:sym typeface="Montserrat"/>
              </a:rPr>
              <a:t>Retrieve data from the tblDownloads table</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rPr lang="en-GB" sz="3000">
                <a:solidFill>
                  <a:schemeClr val="dk2"/>
                </a:solidFill>
                <a:latin typeface="Montserrat"/>
                <a:ea typeface="Montserrat"/>
                <a:cs typeface="Montserrat"/>
                <a:sym typeface="Montserrat"/>
              </a:rPr>
              <a:t>For each question, design an SQL search that will reveal the answer.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p:txBody>
      </p:sp>
      <p:sp>
        <p:nvSpPr>
          <p:cNvPr id="156" name="Google Shape;156;p22"/>
          <p:cNvSpPr txBox="1"/>
          <p:nvPr/>
        </p:nvSpPr>
        <p:spPr>
          <a:xfrm>
            <a:off x="806825" y="4495800"/>
            <a:ext cx="14070300" cy="891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3000">
                <a:solidFill>
                  <a:schemeClr val="dk2"/>
                </a:solidFill>
                <a:latin typeface="Montserrat"/>
                <a:ea typeface="Montserrat"/>
                <a:cs typeface="Montserrat"/>
                <a:sym typeface="Montserrat"/>
              </a:rPr>
              <a:t>Question 1:	 </a:t>
            </a:r>
            <a:r>
              <a:rPr lang="en-GB" sz="3000">
                <a:solidFill>
                  <a:schemeClr val="dk2"/>
                </a:solidFill>
                <a:latin typeface="Montserrat"/>
                <a:ea typeface="Montserrat"/>
                <a:cs typeface="Montserrat"/>
                <a:sym typeface="Montserrat"/>
              </a:rPr>
              <a:t>How many downloads were made in 2011?</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sz="3000">
              <a:solidFill>
                <a:schemeClr val="dk2"/>
              </a:solidFill>
              <a:latin typeface="Montserrat"/>
              <a:ea typeface="Montserrat"/>
              <a:cs typeface="Montserrat"/>
              <a:sym typeface="Montserrat"/>
            </a:endParaRPr>
          </a:p>
        </p:txBody>
      </p:sp>
      <p:graphicFrame>
        <p:nvGraphicFramePr>
          <p:cNvPr id="157" name="Google Shape;157;p22"/>
          <p:cNvGraphicFramePr/>
          <p:nvPr/>
        </p:nvGraphicFramePr>
        <p:xfrm>
          <a:off x="917950" y="5957050"/>
          <a:ext cx="3000000" cy="3000000"/>
        </p:xfrm>
        <a:graphic>
          <a:graphicData uri="http://schemas.openxmlformats.org/drawingml/2006/table">
            <a:tbl>
              <a:tblPr>
                <a:noFill/>
                <a:tableStyleId>{0AAF9207-D1A8-419A-9238-C699261E1849}</a:tableStyleId>
              </a:tblPr>
              <a:tblGrid>
                <a:gridCol w="1732875"/>
                <a:gridCol w="11899075"/>
              </a:tblGrid>
              <a:tr h="304800">
                <a:tc>
                  <a:txBody>
                    <a:bodyPr/>
                    <a:lstStyle/>
                    <a:p>
                      <a:pPr indent="0" lvl="0" marL="0" rtl="0" algn="l">
                        <a:spcBef>
                          <a:spcPts val="0"/>
                        </a:spcBef>
                        <a:spcAft>
                          <a:spcPts val="0"/>
                        </a:spcAft>
                        <a:buNone/>
                      </a:pPr>
                      <a:r>
                        <a:rPr b="1" lang="en-GB" sz="3000">
                          <a:solidFill>
                            <a:schemeClr val="dk2"/>
                          </a:solidFill>
                          <a:latin typeface="Montserrat"/>
                          <a:ea typeface="Montserrat"/>
                          <a:cs typeface="Montserrat"/>
                          <a:sym typeface="Montserrat"/>
                        </a:rPr>
                        <a:t>Answer</a:t>
                      </a:r>
                      <a:endParaRPr sz="3000">
                        <a:solidFill>
                          <a:schemeClr val="dk2"/>
                        </a:solidFill>
                        <a:latin typeface="Montserrat"/>
                        <a:ea typeface="Montserrat"/>
                        <a:cs typeface="Montserrat"/>
                        <a:sym typeface="Montserrat"/>
                      </a:endParaRPr>
                    </a:p>
                  </a:txBody>
                  <a:tcPr marT="63500" marB="63500" marR="63500" marL="63500">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3000">
                        <a:solidFill>
                          <a:schemeClr val="dk2"/>
                        </a:solidFill>
                        <a:latin typeface="Quicksand"/>
                        <a:ea typeface="Quicksand"/>
                        <a:cs typeface="Quicksand"/>
                        <a:sym typeface="Quicksand"/>
                      </a:endParaRPr>
                    </a:p>
                    <a:p>
                      <a:pPr indent="0" lvl="0" marL="0" rtl="0" algn="l">
                        <a:spcBef>
                          <a:spcPts val="0"/>
                        </a:spcBef>
                        <a:spcAft>
                          <a:spcPts val="0"/>
                        </a:spcAft>
                        <a:buNone/>
                      </a:pPr>
                      <a:r>
                        <a:t/>
                      </a:r>
                      <a:endParaRPr sz="3000">
                        <a:solidFill>
                          <a:schemeClr val="dk2"/>
                        </a:solidFill>
                        <a:latin typeface="Quicksand"/>
                        <a:ea typeface="Quicksand"/>
                        <a:cs typeface="Quicksand"/>
                        <a:sym typeface="Quicksand"/>
                      </a:endParaRPr>
                    </a:p>
                  </a:txBody>
                  <a:tcPr marT="63500" marB="63500" marR="63500" marL="63500">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solidFill>
                      <a:srgbClr val="F3F3F3"/>
                    </a:solidFill>
                  </a:tcPr>
                </a:tc>
              </a:tr>
              <a:tr h="304800">
                <a:tc>
                  <a:txBody>
                    <a:bodyPr/>
                    <a:lstStyle/>
                    <a:p>
                      <a:pPr indent="0" lvl="0" marL="0" rtl="0" algn="l">
                        <a:spcBef>
                          <a:spcPts val="0"/>
                        </a:spcBef>
                        <a:spcAft>
                          <a:spcPts val="0"/>
                        </a:spcAft>
                        <a:buNone/>
                      </a:pPr>
                      <a:r>
                        <a:rPr b="1" lang="en-GB" sz="3000">
                          <a:solidFill>
                            <a:schemeClr val="dk2"/>
                          </a:solidFill>
                          <a:latin typeface="Montserrat"/>
                          <a:ea typeface="Montserrat"/>
                          <a:cs typeface="Montserrat"/>
                          <a:sym typeface="Montserrat"/>
                        </a:rPr>
                        <a:t>Code</a:t>
                      </a:r>
                      <a:endParaRPr b="1" sz="3000">
                        <a:solidFill>
                          <a:schemeClr val="dk2"/>
                        </a:solidFill>
                        <a:latin typeface="Montserrat"/>
                        <a:ea typeface="Montserrat"/>
                        <a:cs typeface="Montserrat"/>
                        <a:sym typeface="Montserrat"/>
                      </a:endParaRPr>
                    </a:p>
                  </a:txBody>
                  <a:tcPr marT="63500" marB="63500" marR="63500" marL="63500">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2500">
                        <a:solidFill>
                          <a:schemeClr val="dk2"/>
                        </a:solidFill>
                        <a:latin typeface="Roboto Mono"/>
                        <a:ea typeface="Roboto Mono"/>
                        <a:cs typeface="Roboto Mono"/>
                        <a:sym typeface="Roboto Mono"/>
                      </a:endParaRPr>
                    </a:p>
                    <a:p>
                      <a:pPr indent="0" lvl="0" marL="0" rtl="0" algn="l">
                        <a:spcBef>
                          <a:spcPts val="0"/>
                        </a:spcBef>
                        <a:spcAft>
                          <a:spcPts val="0"/>
                        </a:spcAft>
                        <a:buNone/>
                      </a:pPr>
                      <a:r>
                        <a:t/>
                      </a:r>
                      <a:endParaRPr sz="2500">
                        <a:solidFill>
                          <a:schemeClr val="dk2"/>
                        </a:solidFill>
                        <a:latin typeface="Roboto Mono"/>
                        <a:ea typeface="Roboto Mono"/>
                        <a:cs typeface="Roboto Mono"/>
                        <a:sym typeface="Roboto Mono"/>
                      </a:endParaRPr>
                    </a:p>
                    <a:p>
                      <a:pPr indent="0" lvl="0" marL="0" rtl="0" algn="l">
                        <a:spcBef>
                          <a:spcPts val="0"/>
                        </a:spcBef>
                        <a:spcAft>
                          <a:spcPts val="0"/>
                        </a:spcAft>
                        <a:buNone/>
                      </a:pPr>
                      <a:r>
                        <a:t/>
                      </a:r>
                      <a:endParaRPr sz="2500">
                        <a:solidFill>
                          <a:schemeClr val="dk2"/>
                        </a:solidFill>
                        <a:latin typeface="Roboto Mono"/>
                        <a:ea typeface="Roboto Mono"/>
                        <a:cs typeface="Roboto Mono"/>
                        <a:sym typeface="Roboto Mono"/>
                      </a:endParaRPr>
                    </a:p>
                    <a:p>
                      <a:pPr indent="0" lvl="0" marL="0" rtl="0" algn="l">
                        <a:spcBef>
                          <a:spcPts val="0"/>
                        </a:spcBef>
                        <a:spcAft>
                          <a:spcPts val="0"/>
                        </a:spcAft>
                        <a:buNone/>
                      </a:pPr>
                      <a:r>
                        <a:t/>
                      </a:r>
                      <a:endParaRPr sz="2500">
                        <a:solidFill>
                          <a:schemeClr val="dk2"/>
                        </a:solidFill>
                        <a:latin typeface="Roboto Mono"/>
                        <a:ea typeface="Roboto Mono"/>
                        <a:cs typeface="Roboto Mono"/>
                        <a:sym typeface="Roboto Mono"/>
                      </a:endParaRPr>
                    </a:p>
                    <a:p>
                      <a:pPr indent="0" lvl="0" marL="0" rtl="0" algn="l">
                        <a:spcBef>
                          <a:spcPts val="0"/>
                        </a:spcBef>
                        <a:spcAft>
                          <a:spcPts val="0"/>
                        </a:spcAft>
                        <a:buNone/>
                      </a:pPr>
                      <a:r>
                        <a:t/>
                      </a:r>
                      <a:endParaRPr sz="3000">
                        <a:solidFill>
                          <a:schemeClr val="dk2"/>
                        </a:solidFill>
                        <a:latin typeface="Roboto Mono"/>
                        <a:ea typeface="Roboto Mono"/>
                        <a:cs typeface="Roboto Mono"/>
                        <a:sym typeface="Roboto Mono"/>
                      </a:endParaRPr>
                    </a:p>
                  </a:txBody>
                  <a:tcPr marT="63500" marB="63500" marR="63500" marL="63500">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solidFill>
                      <a:srgbClr val="F3F3F3"/>
                    </a:solidFill>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