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e83f211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e83f211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15fcd8e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c15fcd8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Not sure I’ve done this right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d69bdce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bd69bdce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d69bdce7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d69bdce7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d69bdc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d69bdc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d69bdce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bd69bdce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d69bdce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bd69bdce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be83f211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be83f211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Relative Formula Mass - Higher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Mrs. Begum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Quantitative Chemistry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b="16049" l="0" r="0" t="5005"/>
          <a:stretch/>
        </p:blipFill>
        <p:spPr>
          <a:xfrm>
            <a:off x="1330025" y="531050"/>
            <a:ext cx="15397524" cy="858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12086350" y="3043150"/>
            <a:ext cx="5283600" cy="593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Percentage composition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841750" y="2162400"/>
            <a:ext cx="127524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Calculate the percentage composition for the named element in these compounds: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Aluminium in Al</a:t>
            </a:r>
            <a:r>
              <a:rPr baseline="-25000" lang="en-GB"/>
              <a:t>2</a:t>
            </a:r>
            <a:r>
              <a:rPr lang="en-GB"/>
              <a:t>O</a:t>
            </a:r>
            <a:r>
              <a:rPr baseline="-25000" lang="en-GB"/>
              <a:t>3 </a:t>
            </a:r>
            <a:endParaRPr baseline="-250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Oxygen in K</a:t>
            </a:r>
            <a:r>
              <a:rPr baseline="-25000" lang="en-GB"/>
              <a:t>2</a:t>
            </a:r>
            <a:r>
              <a:rPr lang="en-GB"/>
              <a:t>SO</a:t>
            </a:r>
            <a:r>
              <a:rPr baseline="-25000" lang="en-GB"/>
              <a:t>4</a:t>
            </a:r>
            <a:endParaRPr baseline="-250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Hydrogen in </a:t>
            </a:r>
            <a:r>
              <a:rPr lang="en-GB"/>
              <a:t>Al(OH)</a:t>
            </a:r>
            <a:r>
              <a:rPr baseline="-25000" lang="en-GB"/>
              <a:t>3</a:t>
            </a:r>
            <a:endParaRPr baseline="-250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Nitrogen in </a:t>
            </a:r>
            <a:r>
              <a:rPr lang="en-GB"/>
              <a:t>Mg(NO</a:t>
            </a:r>
            <a:r>
              <a:rPr baseline="-25000" lang="en-GB"/>
              <a:t>3</a:t>
            </a:r>
            <a:r>
              <a:rPr lang="en-GB"/>
              <a:t>)</a:t>
            </a:r>
            <a:r>
              <a:rPr baseline="-25000" lang="en-GB"/>
              <a:t>2</a:t>
            </a:r>
            <a:endParaRPr baseline="-25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12325750" y="3030550"/>
            <a:ext cx="50442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Relative atomic masses:</a:t>
            </a:r>
            <a:endParaRPr/>
          </a:p>
          <a:p>
            <a:pPr indent="-660400" lvl="0" marL="9144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Al = 27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H = 1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K = 39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Mg = 24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N = 14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O = 16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 = 32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Cu = 63.5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Relative formula mass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2. </a:t>
            </a:r>
            <a:r>
              <a:rPr lang="en-GB">
                <a:solidFill>
                  <a:srgbClr val="434343"/>
                </a:solidFill>
              </a:rPr>
              <a:t>The relative formula mass of a Group 1 sulphate is 174. </a:t>
            </a:r>
            <a:endParaRPr>
              <a:solidFill>
                <a:srgbClr val="434343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The formula is X</a:t>
            </a:r>
            <a:r>
              <a:rPr baseline="-25000" lang="en-GB">
                <a:solidFill>
                  <a:srgbClr val="434343"/>
                </a:solidFill>
              </a:rPr>
              <a:t>2</a:t>
            </a:r>
            <a:r>
              <a:rPr lang="en-GB">
                <a:solidFill>
                  <a:srgbClr val="434343"/>
                </a:solidFill>
              </a:rPr>
              <a:t>SO</a:t>
            </a:r>
            <a:r>
              <a:rPr baseline="-25000" lang="en-GB">
                <a:solidFill>
                  <a:srgbClr val="434343"/>
                </a:solidFill>
              </a:rPr>
              <a:t>4</a:t>
            </a:r>
            <a:r>
              <a:rPr lang="en-GB">
                <a:solidFill>
                  <a:srgbClr val="434343"/>
                </a:solidFill>
              </a:rPr>
              <a:t>. </a:t>
            </a:r>
            <a:endParaRPr>
              <a:solidFill>
                <a:srgbClr val="434343"/>
              </a:solidFill>
            </a:endParaRPr>
          </a:p>
          <a:p>
            <a:pPr indent="45720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</a:rPr>
              <a:t>Relative atomic masses (A</a:t>
            </a:r>
            <a:r>
              <a:rPr baseline="-25000" lang="en-GB">
                <a:solidFill>
                  <a:srgbClr val="434343"/>
                </a:solidFill>
                <a:highlight>
                  <a:srgbClr val="FFFFFF"/>
                </a:highlight>
              </a:rPr>
              <a:t>r</a:t>
            </a: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</a:rPr>
              <a:t>): S = 32 O = 16</a:t>
            </a:r>
            <a:endParaRPr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457200" lvl="0" marL="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431800" lvl="0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lphaLcParenR"/>
            </a:pPr>
            <a:r>
              <a:rPr lang="en-GB">
                <a:solidFill>
                  <a:srgbClr val="434343"/>
                </a:solidFill>
              </a:rPr>
              <a:t>Calculate the relative atomic mass of the Group 1 metal.</a:t>
            </a:r>
            <a:endParaRPr>
              <a:solidFill>
                <a:srgbClr val="434343"/>
              </a:solidFill>
            </a:endParaRPr>
          </a:p>
          <a:p>
            <a:pPr indent="-4318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AutoNum type="alphaLcParenR"/>
            </a:pPr>
            <a:r>
              <a:rPr lang="en-GB">
                <a:solidFill>
                  <a:srgbClr val="434343"/>
                </a:solidFill>
              </a:rPr>
              <a:t>Name the metal.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594000" y="383175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 1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917950" y="2154025"/>
            <a:ext cx="16722600" cy="63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3. </a:t>
            </a:r>
            <a:r>
              <a:rPr lang="en-GB" sz="2900"/>
              <a:t>Potassium nitrate is another nitrogen compound. It is used in fertilisers. It has the formula </a:t>
            </a:r>
            <a:r>
              <a:rPr b="1" lang="en-GB" sz="2900"/>
              <a:t>KNO</a:t>
            </a:r>
            <a:r>
              <a:rPr b="1" baseline="-25000" lang="en-GB" sz="3500"/>
              <a:t>3.</a:t>
            </a:r>
            <a:endParaRPr b="1" baseline="-25000" sz="3500"/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The </a:t>
            </a:r>
            <a:r>
              <a:rPr b="1" lang="en-GB" sz="2900"/>
              <a:t>M</a:t>
            </a:r>
            <a:r>
              <a:rPr b="1" baseline="-25000" lang="en-GB" sz="3500"/>
              <a:t>r</a:t>
            </a:r>
            <a:r>
              <a:rPr lang="en-GB" sz="2900"/>
              <a:t> of potassium nitrate is </a:t>
            </a:r>
            <a:r>
              <a:rPr b="1" lang="en-GB" sz="2900"/>
              <a:t>101</a:t>
            </a:r>
            <a:r>
              <a:rPr lang="en-GB" sz="2900"/>
              <a:t>.</a:t>
            </a:r>
            <a:endParaRPr sz="2900"/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Calculate the percentage of </a:t>
            </a:r>
            <a:r>
              <a:rPr b="1" lang="en-GB" sz="2900"/>
              <a:t>oxygen</a:t>
            </a:r>
            <a:r>
              <a:rPr lang="en-GB" sz="2900"/>
              <a:t> by mass in potassium nitrate.</a:t>
            </a:r>
            <a:endParaRPr sz="2900"/>
          </a:p>
          <a:p>
            <a:pPr indent="0" lvl="0" marL="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Relative atomic mass: O = 16.</a:t>
            </a:r>
            <a:endParaRPr sz="2900"/>
          </a:p>
          <a:p>
            <a:pPr indent="0" lvl="0" marL="4572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___________________________________________________________________</a:t>
            </a:r>
            <a:endParaRPr sz="2900"/>
          </a:p>
          <a:p>
            <a:pPr indent="0" lvl="0" marL="4572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900"/>
              <a:t>___________________________________________________________________</a:t>
            </a:r>
            <a:endParaRPr sz="2900"/>
          </a:p>
          <a:p>
            <a:pPr indent="0" lvl="0" marL="914400" marR="3556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/>
              <a:t>Percentage of oxygen  = _______________ %</a:t>
            </a:r>
            <a:endParaRPr sz="2600"/>
          </a:p>
          <a:p>
            <a:pPr indent="0" lvl="0" marL="91440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-GB" sz="2500"/>
              <a:t>(2)</a:t>
            </a:r>
            <a:endParaRPr b="1" sz="2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594000" y="383175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 2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11267500" y="1579550"/>
            <a:ext cx="6264000" cy="75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(b) Calculate the relative formula mass (M</a:t>
            </a:r>
            <a:r>
              <a:rPr baseline="-25000" lang="en-GB" sz="2400"/>
              <a:t>r</a:t>
            </a:r>
            <a:r>
              <a:rPr lang="en-GB" sz="2400"/>
              <a:t>) of calcium chloride (CaCl</a:t>
            </a:r>
            <a:r>
              <a:rPr baseline="-25000" lang="en-GB" sz="2400"/>
              <a:t>2</a:t>
            </a:r>
            <a:r>
              <a:rPr lang="en-GB" sz="2400"/>
              <a:t>).</a:t>
            </a:r>
            <a:endParaRPr sz="2400"/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Relative atomic masses (</a:t>
            </a:r>
            <a:r>
              <a:rPr i="1" lang="en-GB" sz="2400"/>
              <a:t>A</a:t>
            </a:r>
            <a:r>
              <a:rPr baseline="-25000" lang="en-GB" sz="2400"/>
              <a:t>r</a:t>
            </a:r>
            <a:r>
              <a:rPr lang="en-GB" sz="2400"/>
              <a:t>): calcium = 40; chlorine = 35.5</a:t>
            </a:r>
            <a:endParaRPr sz="2400"/>
          </a:p>
          <a:p>
            <a:pPr indent="0" lvl="0" marL="0" marR="3556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Relative formula mass (</a:t>
            </a:r>
            <a:r>
              <a:rPr lang="en-GB" sz="2400"/>
              <a:t>M</a:t>
            </a:r>
            <a:r>
              <a:rPr baseline="-25000" lang="en-GB" sz="2400"/>
              <a:t>r</a:t>
            </a:r>
            <a:r>
              <a:rPr lang="en-GB" sz="2400"/>
              <a:t>) = ________</a:t>
            </a:r>
            <a:endParaRPr sz="2400"/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-GB" sz="2400"/>
              <a:t>(2)</a:t>
            </a:r>
            <a:endParaRPr b="1" sz="2400"/>
          </a:p>
          <a:p>
            <a:pPr indent="0" lvl="0" marL="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89225" y="1579550"/>
            <a:ext cx="10587600" cy="78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723900" marR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4.</a:t>
            </a:r>
            <a:r>
              <a:rPr lang="en-GB" sz="2400"/>
              <a:t> (a) 	The diagram shows an atom of calcium and an atom of chlorine. </a:t>
            </a:r>
            <a:endParaRPr sz="2400"/>
          </a:p>
          <a:p>
            <a:pPr indent="0" lvl="0" marL="10795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   	        </a:t>
            </a:r>
            <a:r>
              <a:rPr b="1" lang="en-GB" sz="2400"/>
              <a:t>Calcium</a:t>
            </a:r>
            <a:r>
              <a:rPr lang="en-GB" sz="2400"/>
              <a:t>                                </a:t>
            </a:r>
            <a:r>
              <a:rPr b="1" lang="en-GB" sz="2400"/>
              <a:t>Chlorine</a:t>
            </a:r>
            <a:endParaRPr b="1" sz="2400"/>
          </a:p>
          <a:p>
            <a:pPr indent="0" lvl="0" marL="10795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723900" marR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/>
              <a:t>Describe, in terms of electrons, how calcium atoms and chlorine atoms change into ions to produce calcium chloride (CaCl</a:t>
            </a:r>
            <a:r>
              <a:rPr baseline="-25000" lang="en-GB" sz="2400"/>
              <a:t>2</a:t>
            </a:r>
            <a:r>
              <a:rPr lang="en-GB" sz="2400"/>
              <a:t>).                                                                          </a:t>
            </a:r>
            <a:r>
              <a:rPr b="1" lang="en-GB" sz="2400"/>
              <a:t>(4)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100" y="3471850"/>
            <a:ext cx="3504450" cy="317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2375" y="3471850"/>
            <a:ext cx="3375150" cy="310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917950" y="8838500"/>
            <a:ext cx="87366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Credit - Calcium and chlorine atom by Pumbaa, Wikimedia Commons.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00" y="2435425"/>
            <a:ext cx="15928422" cy="49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>
            <p:ph type="title"/>
          </p:nvPr>
        </p:nvSpPr>
        <p:spPr>
          <a:xfrm>
            <a:off x="594000" y="383175"/>
            <a:ext cx="16452000" cy="102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 3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/>
              <a:t>5</a:t>
            </a:r>
            <a:r>
              <a:rPr b="0" lang="en-GB" sz="3200"/>
              <a:t>. </a:t>
            </a:r>
            <a:endParaRPr b="0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594000" y="383175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Answers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594000" y="1671650"/>
            <a:ext cx="8388900" cy="68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a) 52.9%</a:t>
            </a:r>
            <a:endParaRPr sz="31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b) 45.1%</a:t>
            </a:r>
            <a:endParaRPr sz="31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c) 3.8%</a:t>
            </a:r>
            <a:endParaRPr sz="31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d) 18.9%</a:t>
            </a:r>
            <a:endParaRPr sz="31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a) 39</a:t>
            </a:r>
            <a:endParaRPr sz="31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b) Potassium</a:t>
            </a:r>
            <a:endParaRPr sz="31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-GB" sz="3100"/>
              <a:t>47.5%</a:t>
            </a:r>
            <a:endParaRPr sz="31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9061125" y="1824050"/>
            <a:ext cx="7902000" cy="68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4. </a:t>
            </a:r>
            <a:r>
              <a:rPr lang="en-GB" sz="3100"/>
              <a:t>a) </a:t>
            </a: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100">
                <a:solidFill>
                  <a:srgbClr val="000000"/>
                </a:solidFill>
              </a:rPr>
              <a:t>Calcium </a:t>
            </a:r>
            <a:r>
              <a:rPr lang="en-GB" sz="3100" u="sng">
                <a:solidFill>
                  <a:srgbClr val="000000"/>
                </a:solidFill>
              </a:rPr>
              <a:t>loses two electrons</a:t>
            </a:r>
            <a:endParaRPr b="1" sz="3100">
              <a:solidFill>
                <a:srgbClr val="000000"/>
              </a:solidFill>
            </a:endParaRPr>
          </a:p>
          <a:p>
            <a:pPr indent="0" lvl="0" marL="72390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 u="sng">
                <a:solidFill>
                  <a:srgbClr val="000000"/>
                </a:solidFill>
              </a:rPr>
              <a:t>two atoms of chlorine gain one electron each                                                                                                                                                </a:t>
            </a:r>
            <a:endParaRPr sz="3100" u="sng">
              <a:solidFill>
                <a:srgbClr val="000000"/>
              </a:solidFill>
            </a:endParaRPr>
          </a:p>
          <a:p>
            <a:pPr indent="0" lvl="0" marL="72390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0000"/>
                </a:solidFill>
              </a:rPr>
              <a:t>b) 	40 + (2 × 35.5) = 111</a:t>
            </a:r>
            <a:endParaRPr sz="3100">
              <a:solidFill>
                <a:srgbClr val="000000"/>
              </a:solidFill>
            </a:endParaRPr>
          </a:p>
          <a:p>
            <a:pPr indent="0" lvl="0" marL="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/>
              <a:t>5</a:t>
            </a:r>
            <a:r>
              <a:rPr lang="en-GB" sz="3100"/>
              <a:t>. a) </a:t>
            </a:r>
            <a:r>
              <a:rPr lang="en-GB" sz="3000"/>
              <a:t>M</a:t>
            </a:r>
            <a:r>
              <a:rPr baseline="-25000" lang="en-GB" sz="2600"/>
              <a:t>r</a:t>
            </a:r>
            <a:r>
              <a:rPr baseline="-25000" lang="en-GB" sz="3000"/>
              <a:t> </a:t>
            </a:r>
            <a:r>
              <a:rPr lang="en-GB" sz="3000"/>
              <a:t> = 12 + (2 × 16)     </a:t>
            </a:r>
            <a:endParaRPr sz="3100"/>
          </a:p>
          <a:p>
            <a:pPr indent="457200" lvl="0" marL="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/>
              <a:t>M</a:t>
            </a:r>
            <a:r>
              <a:rPr baseline="-25000" lang="en-GB" sz="2600"/>
              <a:t>r</a:t>
            </a:r>
            <a:r>
              <a:rPr lang="en-GB" sz="3000"/>
              <a:t>  = 44    </a:t>
            </a:r>
            <a:endParaRPr sz="3100"/>
          </a:p>
          <a:p>
            <a:pPr indent="457200" lvl="0" marL="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100"/>
              <a:t>Mass of oxygen = 2  × 16  = 32</a:t>
            </a:r>
            <a:endParaRPr sz="3100">
              <a:solidFill>
                <a:srgbClr val="000000"/>
              </a:solidFill>
            </a:endParaRPr>
          </a:p>
          <a:p>
            <a:pPr indent="457200" lvl="0" marL="0" marR="723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/>
              <a:t>32/44 × 100 = 72.7%  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