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67D451-4A54-458B-A11A-B9FE0AB18110}">
  <a:tblStyle styleId="{0967D451-4A54-458B-A11A-B9FE0AB181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02cfef3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02cfef3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02cfef3a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02cfef3a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b850cff9a_0_1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b850cff9a_0_1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i="1" lang="en-GB" sz="1000">
                <a:latin typeface="Montserrat"/>
                <a:ea typeface="Montserrat"/>
                <a:cs typeface="Montserrat"/>
                <a:sym typeface="Montserrat"/>
              </a:rPr>
              <a:t>The </a:t>
            </a:r>
            <a:r>
              <a:rPr i="1" lang="en-GB" sz="1000">
                <a:latin typeface="Montserrat"/>
                <a:ea typeface="Montserrat"/>
                <a:cs typeface="Montserrat"/>
                <a:sym typeface="Montserrat"/>
              </a:rPr>
              <a:t>plan for today’s lesson is as follows.  Press RETURN.  </a:t>
            </a:r>
            <a:r>
              <a:rPr i="1" lang="en-GB" sz="1000">
                <a:latin typeface="Montserrat"/>
                <a:ea typeface="Montserrat"/>
                <a:cs typeface="Montserrat"/>
                <a:sym typeface="Montserrat"/>
              </a:rPr>
              <a:t>Tu es prêt?  Tu es prête? On y va!</a:t>
            </a:r>
            <a:br>
              <a:rPr lang="en-GB" sz="1000">
                <a:latin typeface="Montserrat"/>
                <a:ea typeface="Montserrat"/>
                <a:cs typeface="Montserrat"/>
                <a:sym typeface="Montserrat"/>
              </a:rPr>
            </a:br>
            <a:endParaRPr/>
          </a:p>
          <a:p>
            <a:pPr indent="0" lvl="0" marL="0" rtl="0" algn="l">
              <a:lnSpc>
                <a:spcPct val="115000"/>
              </a:lnSpc>
              <a:spcBef>
                <a:spcPts val="1200"/>
              </a:spcBef>
              <a:spcAft>
                <a:spcPts val="0"/>
              </a:spcAft>
              <a:buNone/>
            </a:pPr>
            <a:r>
              <a:t/>
            </a:r>
            <a:endParaRPr/>
          </a:p>
          <a:p>
            <a:pPr indent="0" lvl="0" marL="0" rtl="0" algn="l">
              <a:lnSpc>
                <a:spcPct val="130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02cfef3a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02cfef3a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fdd9c07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fdd9c07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sound that we are going to consider in this lesson is the [e] sound, or euh. RETURN, here is an example, the French word for I, je, ecoute et repete, je.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fdd9c074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fdd9c074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Now let’s take a look at some further examples of the [e] or euh sound. RETURN, the first word is the french word for Saturday, samedi, ecoute et repete, samedi. RETURN, the second is the French verb to have to, devoir. Ecoute et repete, devoir. RETURN, finally the French word for that, cela, ecoute et repete, cela.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200">
                <a:solidFill>
                  <a:schemeClr val="dk1"/>
                </a:solidFill>
              </a:rPr>
              <a:t>On the screen are all of the words that we have already encountered and they are all linked to the topic of televion. However, they are missing their vowels, so you need to put them in to spell the words correctly! For clarity, there is a forward slash to denote the space. You should pause the video to try and write the complete list. Met la video en pause maintenant.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Press RETURN. Did you get the same answers as my list? If so, super, but if not pause to make any corrections and highlight the words that you found tricky. Met la video en pause maintenant.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The final part of this activity is for you to translate the core vocabulary into English, met la video en pause.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Press RETURN. Here are the correct English translations for this vocabulary list. I am now going to call out the English and you should point to to the correct French word on the screen.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Comment dit-on … en francais? (Order - live, presenter, to miss (familiar), the news, original version, rude, to miss, a programme, the plot, silly, a fame show)</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If you need to write this vocabulary into your exercise books, press pause.</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fdd9c0749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fdd9c0749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Now, you should make a note of how to use the direct object pronouns. Copy these notes into your exercise book showing what is replaced in each sentence. Alors, mets la video en pause maintenant.</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fdd9c074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fdd9c074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GB"/>
              <a:t>What about if our verb starts with a vowel?</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Let’s see what happens.  Then go through the examples. MENTION LIASION WITH LES ADORE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Bring in the rule.  Read it out.  Then add then to add to their notes. You should now copy these notes into your exercise book, alors mets la video en pause.</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6d7e44a4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6d7e44a4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practise using these pronouns now.  Please writing the title ……………….. and 1,2,3,4 in your book.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I’m going to show you four sentences - they’re going to be hard to understand as all of the gaps have been taken away. I want you to work out where the gaps should go and write the correct French sentence in your book.  Leave a gap as we’ll add in the English in a few moments too.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RETURN Voila les phrases.</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idx="4294967295" type="ctrTitle"/>
          </p:nvPr>
        </p:nvSpPr>
        <p:spPr>
          <a:xfrm>
            <a:off x="917950" y="2368850"/>
            <a:ext cx="169635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5000">
                <a:solidFill>
                  <a:srgbClr val="4B3241"/>
                </a:solidFill>
              </a:rPr>
              <a:t>Understanding Direct Object Pronouns [1 / 1]</a:t>
            </a:r>
            <a:endParaRPr sz="5000">
              <a:solidFill>
                <a:srgbClr val="4B3241"/>
              </a:solidFill>
            </a:endParaRPr>
          </a:p>
          <a:p>
            <a:pPr indent="-546100" lvl="0" marL="457200" marR="0" rtl="0" algn="l">
              <a:lnSpc>
                <a:spcPct val="115000"/>
              </a:lnSpc>
              <a:spcBef>
                <a:spcPts val="0"/>
              </a:spcBef>
              <a:spcAft>
                <a:spcPts val="0"/>
              </a:spcAft>
              <a:buClr>
                <a:srgbClr val="4B3241"/>
              </a:buClr>
              <a:buSzPts val="5000"/>
              <a:buChar char="-"/>
            </a:pPr>
            <a:r>
              <a:rPr lang="en-GB" sz="5000">
                <a:solidFill>
                  <a:srgbClr val="4B3241"/>
                </a:solidFill>
              </a:rPr>
              <a:t>Recognition in listening and reading passages</a:t>
            </a:r>
            <a:endParaRPr sz="5000">
              <a:solidFill>
                <a:srgbClr val="4B3241"/>
              </a:solidFill>
            </a:endParaRPr>
          </a:p>
        </p:txBody>
      </p:sp>
      <p:sp>
        <p:nvSpPr>
          <p:cNvPr id="95" name="Google Shape;95;p16"/>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French</a:t>
            </a:r>
            <a:endParaRPr b="1">
              <a:solidFill>
                <a:srgbClr val="4B3241"/>
              </a:solidFill>
            </a:endParaRPr>
          </a:p>
        </p:txBody>
      </p:sp>
      <p:sp>
        <p:nvSpPr>
          <p:cNvPr id="96" name="Google Shape;96;p1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Monsieur Lowe</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aphicFrame>
        <p:nvGraphicFramePr>
          <p:cNvPr id="199" name="Google Shape;199;p25"/>
          <p:cNvGraphicFramePr/>
          <p:nvPr/>
        </p:nvGraphicFramePr>
        <p:xfrm>
          <a:off x="952500" y="2397700"/>
          <a:ext cx="3000000" cy="3000000"/>
        </p:xfrm>
        <a:graphic>
          <a:graphicData uri="http://schemas.openxmlformats.org/drawingml/2006/table">
            <a:tbl>
              <a:tblPr>
                <a:noFill/>
                <a:tableStyleId>{0967D451-4A54-458B-A11A-B9FE0AB18110}</a:tableStyleId>
              </a:tblPr>
              <a:tblGrid>
                <a:gridCol w="10345100"/>
                <a:gridCol w="4753075"/>
              </a:tblGrid>
              <a:tr h="1077100">
                <a:tc>
                  <a:txBody>
                    <a:bodyPr/>
                    <a:lstStyle/>
                    <a:p>
                      <a:pPr indent="0" lvl="0" marL="0" rtl="0" algn="l">
                        <a:spcBef>
                          <a:spcPts val="0"/>
                        </a:spcBef>
                        <a:spcAft>
                          <a:spcPts val="0"/>
                        </a:spcAft>
                        <a:buNone/>
                      </a:pPr>
                      <a:r>
                        <a:rPr b="1" lang="en-GB" sz="3500">
                          <a:solidFill>
                            <a:schemeClr val="accent6"/>
                          </a:solidFill>
                          <a:latin typeface="Montserrat"/>
                          <a:ea typeface="Montserrat"/>
                          <a:cs typeface="Montserrat"/>
                          <a:sym typeface="Montserrat"/>
                        </a:rPr>
                        <a:t>1.  Direct object pronouns replace …………. in a sentence.</a:t>
                      </a:r>
                      <a:endParaRPr b="1"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077100">
                <a:tc>
                  <a:txBody>
                    <a:bodyPr/>
                    <a:lstStyle/>
                    <a:p>
                      <a:pPr indent="0" lvl="0" marL="0" rtl="0" algn="l">
                        <a:spcBef>
                          <a:spcPts val="0"/>
                        </a:spcBef>
                        <a:spcAft>
                          <a:spcPts val="0"/>
                        </a:spcAft>
                        <a:buNone/>
                      </a:pPr>
                      <a:r>
                        <a:rPr b="1" lang="en-GB" sz="3500">
                          <a:solidFill>
                            <a:schemeClr val="accent6"/>
                          </a:solidFill>
                          <a:latin typeface="Montserrat"/>
                          <a:ea typeface="Montserrat"/>
                          <a:cs typeface="Montserrat"/>
                          <a:sym typeface="Montserrat"/>
                        </a:rPr>
                        <a:t>2.  Masculine nouns are replaced by…...</a:t>
                      </a:r>
                      <a:endParaRPr b="1"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077100">
                <a:tc>
                  <a:txBody>
                    <a:bodyPr/>
                    <a:lstStyle/>
                    <a:p>
                      <a:pPr indent="0" lvl="0" marL="0" rtl="0" algn="l">
                        <a:spcBef>
                          <a:spcPts val="0"/>
                        </a:spcBef>
                        <a:spcAft>
                          <a:spcPts val="0"/>
                        </a:spcAft>
                        <a:buNone/>
                      </a:pPr>
                      <a:r>
                        <a:rPr b="1" lang="en-GB" sz="3500">
                          <a:solidFill>
                            <a:schemeClr val="accent6"/>
                          </a:solidFill>
                          <a:latin typeface="Montserrat"/>
                          <a:ea typeface="Montserrat"/>
                          <a:cs typeface="Montserrat"/>
                          <a:sym typeface="Montserrat"/>
                        </a:rPr>
                        <a:t>3.  Feminine nouns are replaced by …..</a:t>
                      </a:r>
                      <a:endParaRPr b="1"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077100">
                <a:tc>
                  <a:txBody>
                    <a:bodyPr/>
                    <a:lstStyle/>
                    <a:p>
                      <a:pPr indent="0" lvl="0" marL="0" rtl="0" algn="l">
                        <a:spcBef>
                          <a:spcPts val="0"/>
                        </a:spcBef>
                        <a:spcAft>
                          <a:spcPts val="0"/>
                        </a:spcAft>
                        <a:buNone/>
                      </a:pPr>
                      <a:r>
                        <a:rPr b="1" lang="en-GB" sz="3500">
                          <a:solidFill>
                            <a:schemeClr val="accent6"/>
                          </a:solidFill>
                          <a:latin typeface="Montserrat"/>
                          <a:ea typeface="Montserrat"/>
                          <a:cs typeface="Montserrat"/>
                          <a:sym typeface="Montserrat"/>
                        </a:rPr>
                        <a:t>4.  Plural nouns are replaced by …….</a:t>
                      </a:r>
                      <a:endParaRPr b="1"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077100">
                <a:tc>
                  <a:txBody>
                    <a:bodyPr/>
                    <a:lstStyle/>
                    <a:p>
                      <a:pPr indent="0" lvl="0" marL="0" rtl="0" algn="l">
                        <a:spcBef>
                          <a:spcPts val="0"/>
                        </a:spcBef>
                        <a:spcAft>
                          <a:spcPts val="0"/>
                        </a:spcAft>
                        <a:buNone/>
                      </a:pPr>
                      <a:r>
                        <a:rPr b="1" lang="en-GB" sz="3500">
                          <a:solidFill>
                            <a:schemeClr val="accent6"/>
                          </a:solidFill>
                          <a:latin typeface="Montserrat"/>
                          <a:ea typeface="Montserrat"/>
                          <a:cs typeface="Montserrat"/>
                          <a:sym typeface="Montserrat"/>
                        </a:rPr>
                        <a:t>5.     If the verb begins with a vowel/h the direct object pronoun is ……...</a:t>
                      </a:r>
                      <a:endParaRPr b="1"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3500">
                        <a:solidFill>
                          <a:schemeClr val="accent6"/>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200" name="Google Shape;200;p25"/>
          <p:cNvSpPr txBox="1"/>
          <p:nvPr/>
        </p:nvSpPr>
        <p:spPr>
          <a:xfrm>
            <a:off x="11395475" y="2550825"/>
            <a:ext cx="46353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solidFill>
                  <a:schemeClr val="accent6"/>
                </a:solidFill>
                <a:latin typeface="Montserrat"/>
                <a:ea typeface="Montserrat"/>
                <a:cs typeface="Montserrat"/>
                <a:sym typeface="Montserrat"/>
              </a:rPr>
              <a:t>nouns</a:t>
            </a:r>
            <a:endParaRPr b="1" sz="2800">
              <a:solidFill>
                <a:schemeClr val="accent6"/>
              </a:solidFill>
              <a:latin typeface="Montserrat"/>
              <a:ea typeface="Montserrat"/>
              <a:cs typeface="Montserrat"/>
              <a:sym typeface="Montserrat"/>
            </a:endParaRPr>
          </a:p>
        </p:txBody>
      </p:sp>
      <p:sp>
        <p:nvSpPr>
          <p:cNvPr id="201" name="Google Shape;201;p25"/>
          <p:cNvSpPr txBox="1"/>
          <p:nvPr/>
        </p:nvSpPr>
        <p:spPr>
          <a:xfrm>
            <a:off x="11342675" y="3767400"/>
            <a:ext cx="46353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solidFill>
                  <a:schemeClr val="accent6"/>
                </a:solidFill>
                <a:latin typeface="Montserrat"/>
                <a:ea typeface="Montserrat"/>
                <a:cs typeface="Montserrat"/>
                <a:sym typeface="Montserrat"/>
              </a:rPr>
              <a:t>le</a:t>
            </a:r>
            <a:endParaRPr b="1" sz="2800">
              <a:solidFill>
                <a:schemeClr val="accent6"/>
              </a:solidFill>
              <a:latin typeface="Montserrat"/>
              <a:ea typeface="Montserrat"/>
              <a:cs typeface="Montserrat"/>
              <a:sym typeface="Montserrat"/>
            </a:endParaRPr>
          </a:p>
        </p:txBody>
      </p:sp>
      <p:sp>
        <p:nvSpPr>
          <p:cNvPr id="202" name="Google Shape;202;p25"/>
          <p:cNvSpPr txBox="1"/>
          <p:nvPr/>
        </p:nvSpPr>
        <p:spPr>
          <a:xfrm>
            <a:off x="11395475" y="4836825"/>
            <a:ext cx="46353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solidFill>
                  <a:schemeClr val="accent6"/>
                </a:solidFill>
                <a:latin typeface="Montserrat"/>
                <a:ea typeface="Montserrat"/>
                <a:cs typeface="Montserrat"/>
                <a:sym typeface="Montserrat"/>
              </a:rPr>
              <a:t>la</a:t>
            </a:r>
            <a:endParaRPr b="1" sz="2800">
              <a:solidFill>
                <a:schemeClr val="accent6"/>
              </a:solidFill>
              <a:latin typeface="Montserrat"/>
              <a:ea typeface="Montserrat"/>
              <a:cs typeface="Montserrat"/>
              <a:sym typeface="Montserrat"/>
            </a:endParaRPr>
          </a:p>
        </p:txBody>
      </p:sp>
      <p:sp>
        <p:nvSpPr>
          <p:cNvPr id="203" name="Google Shape;203;p25"/>
          <p:cNvSpPr txBox="1"/>
          <p:nvPr/>
        </p:nvSpPr>
        <p:spPr>
          <a:xfrm>
            <a:off x="11395475" y="5903625"/>
            <a:ext cx="46353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solidFill>
                  <a:schemeClr val="accent6"/>
                </a:solidFill>
                <a:latin typeface="Montserrat"/>
                <a:ea typeface="Montserrat"/>
                <a:cs typeface="Montserrat"/>
                <a:sym typeface="Montserrat"/>
              </a:rPr>
              <a:t>les</a:t>
            </a:r>
            <a:endParaRPr b="1" sz="2800">
              <a:solidFill>
                <a:schemeClr val="accent6"/>
              </a:solidFill>
              <a:latin typeface="Montserrat"/>
              <a:ea typeface="Montserrat"/>
              <a:cs typeface="Montserrat"/>
              <a:sym typeface="Montserrat"/>
            </a:endParaRPr>
          </a:p>
        </p:txBody>
      </p:sp>
      <p:sp>
        <p:nvSpPr>
          <p:cNvPr id="204" name="Google Shape;204;p25"/>
          <p:cNvSpPr txBox="1"/>
          <p:nvPr/>
        </p:nvSpPr>
        <p:spPr>
          <a:xfrm>
            <a:off x="11395475" y="7122825"/>
            <a:ext cx="46353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solidFill>
                  <a:schemeClr val="accent6"/>
                </a:solidFill>
                <a:latin typeface="Montserrat"/>
                <a:ea typeface="Montserrat"/>
                <a:cs typeface="Montserrat"/>
                <a:sym typeface="Montserrat"/>
              </a:rPr>
              <a:t>l’</a:t>
            </a:r>
            <a:endParaRPr b="1" sz="2800">
              <a:solidFill>
                <a:schemeClr val="accent6"/>
              </a:solidFill>
              <a:latin typeface="Montserrat"/>
              <a:ea typeface="Montserrat"/>
              <a:cs typeface="Montserrat"/>
              <a:sym typeface="Montserrat"/>
            </a:endParaRPr>
          </a:p>
        </p:txBody>
      </p:sp>
      <p:sp>
        <p:nvSpPr>
          <p:cNvPr id="205" name="Google Shape;205;p25"/>
          <p:cNvSpPr txBox="1"/>
          <p:nvPr>
            <p:ph type="title"/>
          </p:nvPr>
        </p:nvSpPr>
        <p:spPr>
          <a:xfrm>
            <a:off x="918000" y="676975"/>
            <a:ext cx="16452000" cy="10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600"/>
              <a:t>Understanding direct object pronouns [1/1]</a:t>
            </a:r>
            <a:endParaRPr sz="5600"/>
          </a:p>
          <a:p>
            <a:pPr indent="0" lvl="0" marL="0" rtl="0" algn="l">
              <a:spcBef>
                <a:spcPts val="0"/>
              </a:spcBef>
              <a:spcAft>
                <a:spcPts val="0"/>
              </a:spcAft>
              <a:buNone/>
            </a:pPr>
            <a:r>
              <a:t/>
            </a:r>
            <a:endParaRPr sz="5600"/>
          </a:p>
          <a:p>
            <a:pPr indent="0" lvl="0" marL="0" rtl="0" algn="l">
              <a:spcBef>
                <a:spcPts val="0"/>
              </a:spcBef>
              <a:spcAft>
                <a:spcPts val="0"/>
              </a:spcAft>
              <a:buNone/>
            </a:pPr>
            <a:r>
              <a:t/>
            </a:r>
            <a:endParaRPr i="1" sz="7200"/>
          </a:p>
          <a:p>
            <a:pPr indent="0" lvl="0" marL="0" rtl="0" algn="l">
              <a:spcBef>
                <a:spcPts val="0"/>
              </a:spcBef>
              <a:spcAft>
                <a:spcPts val="0"/>
              </a:spcAft>
              <a:buNone/>
            </a:pPr>
            <a:r>
              <a:t/>
            </a:r>
            <a:endParaRPr i="1" sz="5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917950" y="941825"/>
            <a:ext cx="16556400" cy="3258000"/>
          </a:xfrm>
          <a:prstGeom prst="rect">
            <a:avLst/>
          </a:prstGeom>
          <a:ln>
            <a:noFill/>
          </a:ln>
        </p:spPr>
        <p:txBody>
          <a:bodyPr anchorCtr="0" anchor="t" bIns="0" lIns="0" spcFirstLastPara="1" rIns="0" wrap="square" tIns="0">
            <a:noAutofit/>
          </a:bodyPr>
          <a:lstStyle/>
          <a:p>
            <a:pPr indent="0" lvl="0" marL="0" rtl="0" algn="l">
              <a:spcBef>
                <a:spcPts val="0"/>
              </a:spcBef>
              <a:spcAft>
                <a:spcPts val="0"/>
              </a:spcAft>
              <a:buNone/>
            </a:pPr>
            <a:r>
              <a:rPr b="0" lang="en-GB" sz="6000">
                <a:solidFill>
                  <a:srgbClr val="4B3241"/>
                </a:solidFill>
                <a:latin typeface="Montserrat SemiBold"/>
                <a:ea typeface="Montserrat SemiBold"/>
                <a:cs typeface="Montserrat SemiBold"/>
                <a:sym typeface="Montserrat SemiBold"/>
              </a:rPr>
              <a:t>Understanding direct object pronouns</a:t>
            </a:r>
            <a:r>
              <a:rPr b="0" lang="en-GB" sz="6000">
                <a:solidFill>
                  <a:srgbClr val="4B3241"/>
                </a:solidFill>
                <a:latin typeface="Montserrat SemiBold"/>
                <a:ea typeface="Montserrat SemiBold"/>
                <a:cs typeface="Montserrat SemiBold"/>
                <a:sym typeface="Montserrat SemiBold"/>
              </a:rPr>
              <a:t> </a:t>
            </a:r>
            <a:r>
              <a:rPr b="0" lang="en-GB" sz="3000">
                <a:solidFill>
                  <a:srgbClr val="4B3241"/>
                </a:solidFill>
                <a:latin typeface="Montserrat SemiBold"/>
                <a:ea typeface="Montserrat SemiBold"/>
                <a:cs typeface="Montserrat SemiBold"/>
                <a:sym typeface="Montserrat SemiBold"/>
              </a:rPr>
              <a:t>[1 / 1]</a:t>
            </a:r>
            <a:endParaRPr b="0" sz="30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4000">
              <a:solidFill>
                <a:schemeClr val="dk2"/>
              </a:solidFill>
            </a:endParaRPr>
          </a:p>
          <a:p>
            <a:pPr indent="0" lvl="0" marL="0" rtl="0" algn="l">
              <a:spcBef>
                <a:spcPts val="0"/>
              </a:spcBef>
              <a:spcAft>
                <a:spcPts val="0"/>
              </a:spcAft>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102" name="Google Shape;102;p17"/>
          <p:cNvSpPr txBox="1"/>
          <p:nvPr>
            <p:ph idx="1" type="body"/>
          </p:nvPr>
        </p:nvSpPr>
        <p:spPr>
          <a:xfrm>
            <a:off x="917950" y="2800100"/>
            <a:ext cx="16452000" cy="5962200"/>
          </a:xfrm>
          <a:prstGeom prst="rect">
            <a:avLst/>
          </a:prstGeom>
        </p:spPr>
        <p:txBody>
          <a:bodyPr anchorCtr="0" anchor="t" bIns="0" lIns="0" spcFirstLastPara="1" rIns="0" wrap="square" tIns="0">
            <a:noAutofit/>
          </a:bodyPr>
          <a:lstStyle/>
          <a:p>
            <a:pPr indent="-679450" lvl="0" marL="914400" rtl="0" algn="l">
              <a:spcBef>
                <a:spcPts val="0"/>
              </a:spcBef>
              <a:spcAft>
                <a:spcPts val="0"/>
              </a:spcAft>
              <a:buSzPts val="3500"/>
              <a:buChar char="●"/>
            </a:pPr>
            <a:r>
              <a:rPr lang="en-GB" sz="3500"/>
              <a:t>Phonics focus - [e] </a:t>
            </a:r>
            <a:endParaRPr sz="3500"/>
          </a:p>
          <a:p>
            <a:pPr indent="-679450" lvl="0" marL="914400" rtl="0" algn="l">
              <a:spcBef>
                <a:spcPts val="0"/>
              </a:spcBef>
              <a:spcAft>
                <a:spcPts val="0"/>
              </a:spcAft>
              <a:buSzPts val="3500"/>
              <a:buChar char="●"/>
            </a:pPr>
            <a:r>
              <a:rPr lang="en-GB" sz="3500"/>
              <a:t>Revising vocabulary</a:t>
            </a:r>
            <a:endParaRPr sz="3500"/>
          </a:p>
          <a:p>
            <a:pPr indent="-679450" lvl="0" marL="914400" rtl="0" algn="l">
              <a:spcBef>
                <a:spcPts val="0"/>
              </a:spcBef>
              <a:spcAft>
                <a:spcPts val="0"/>
              </a:spcAft>
              <a:buSzPts val="3500"/>
              <a:buChar char="●"/>
            </a:pPr>
            <a:r>
              <a:rPr lang="en-GB" sz="3500"/>
              <a:t>Understanding direct object pronouns</a:t>
            </a:r>
            <a:endParaRPr sz="3500"/>
          </a:p>
          <a:p>
            <a:pPr indent="-679450" lvl="0" marL="914400" rtl="0" algn="l">
              <a:spcBef>
                <a:spcPts val="0"/>
              </a:spcBef>
              <a:spcAft>
                <a:spcPts val="0"/>
              </a:spcAft>
              <a:buSzPts val="3500"/>
              <a:buChar char="●"/>
            </a:pPr>
            <a:r>
              <a:rPr lang="en-GB" sz="3500"/>
              <a:t>Deepening understanding: listening</a:t>
            </a:r>
            <a:endParaRPr sz="3500"/>
          </a:p>
          <a:p>
            <a:pPr indent="-679450" lvl="0" marL="914400" rtl="0" algn="l">
              <a:spcBef>
                <a:spcPts val="0"/>
              </a:spcBef>
              <a:spcAft>
                <a:spcPts val="0"/>
              </a:spcAft>
              <a:buSzPts val="3500"/>
              <a:buChar char="●"/>
            </a:pPr>
            <a:r>
              <a:rPr lang="en-GB" sz="3500"/>
              <a:t>Deepening understanding: reading</a:t>
            </a:r>
            <a:endParaRPr sz="3500"/>
          </a:p>
          <a:p>
            <a:pPr indent="-679450" lvl="0" marL="914400" rtl="0" algn="l">
              <a:spcBef>
                <a:spcPts val="0"/>
              </a:spcBef>
              <a:spcAft>
                <a:spcPts val="0"/>
              </a:spcAft>
              <a:buSzPts val="3500"/>
              <a:buChar char="●"/>
            </a:pPr>
            <a:r>
              <a:rPr lang="en-GB" sz="3500"/>
              <a:t>Spontaneous translation</a:t>
            </a:r>
            <a:endParaRPr sz="3500"/>
          </a:p>
          <a:p>
            <a:pPr indent="-679450" lvl="0" marL="914400" rtl="0" algn="l">
              <a:spcBef>
                <a:spcPts val="0"/>
              </a:spcBef>
              <a:spcAft>
                <a:spcPts val="0"/>
              </a:spcAft>
              <a:buSzPts val="3500"/>
              <a:buChar char="●"/>
            </a:pPr>
            <a:r>
              <a:rPr lang="en-GB" sz="3500"/>
              <a:t>Translation into French</a:t>
            </a:r>
            <a:endParaRPr sz="3500"/>
          </a:p>
          <a:p>
            <a:pPr indent="-679450" lvl="0" marL="914400" rtl="0" algn="l">
              <a:spcBef>
                <a:spcPts val="0"/>
              </a:spcBef>
              <a:spcAft>
                <a:spcPts val="0"/>
              </a:spcAft>
              <a:buSzPts val="3500"/>
              <a:buChar char="●"/>
            </a:pPr>
            <a:r>
              <a:rPr lang="en-GB" sz="3500"/>
              <a:t>Summarising learning</a:t>
            </a:r>
            <a:endParaRPr sz="3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801700" y="575134"/>
            <a:ext cx="3031725" cy="3041064"/>
          </a:xfrm>
          <a:prstGeom prst="rect">
            <a:avLst/>
          </a:prstGeom>
          <a:noFill/>
          <a:ln>
            <a:noFill/>
          </a:ln>
        </p:spPr>
      </p:pic>
      <p:sp>
        <p:nvSpPr>
          <p:cNvPr id="108" name="Google Shape;108;p18"/>
          <p:cNvSpPr txBox="1"/>
          <p:nvPr/>
        </p:nvSpPr>
        <p:spPr>
          <a:xfrm>
            <a:off x="646575" y="8001800"/>
            <a:ext cx="11286000" cy="16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109" name="Google Shape;109;p18"/>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
        <p:nvSpPr>
          <p:cNvPr id="110" name="Google Shape;110;p18"/>
          <p:cNvSpPr txBox="1"/>
          <p:nvPr>
            <p:ph type="title"/>
          </p:nvPr>
        </p:nvSpPr>
        <p:spPr>
          <a:xfrm>
            <a:off x="1026100" y="588607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t>Phonétique</a:t>
            </a:r>
            <a:endParaRPr/>
          </a:p>
          <a:p>
            <a:pPr indent="0" lvl="0" marL="0" rtl="0" algn="l">
              <a:spcBef>
                <a:spcPts val="0"/>
              </a:spcBef>
              <a:spcAft>
                <a:spcPts val="0"/>
              </a:spcAft>
              <a:buNone/>
            </a:pPr>
            <a:r>
              <a:t/>
            </a:r>
            <a:endParaRPr sz="7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descr="rectangle" id="115" name="Google Shape;115;p19"/>
          <p:cNvSpPr/>
          <p:nvPr/>
        </p:nvSpPr>
        <p:spPr>
          <a:xfrm>
            <a:off x="5359826" y="3065832"/>
            <a:ext cx="6293400" cy="52035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wentieth Century"/>
              <a:ea typeface="Twentieth Century"/>
              <a:cs typeface="Twentieth Century"/>
              <a:sym typeface="Twentieth Century"/>
            </a:endParaRPr>
          </a:p>
        </p:txBody>
      </p:sp>
      <p:pic>
        <p:nvPicPr>
          <p:cNvPr id="116" name="Google Shape;116;p19"/>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17" name="Google Shape;117;p19"/>
          <p:cNvSpPr txBox="1"/>
          <p:nvPr/>
        </p:nvSpPr>
        <p:spPr>
          <a:xfrm>
            <a:off x="7115700" y="914475"/>
            <a:ext cx="33597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e ]</a:t>
            </a:r>
            <a:endParaRPr b="1" sz="10000">
              <a:solidFill>
                <a:schemeClr val="accent5"/>
              </a:solidFill>
              <a:latin typeface="Montserrat"/>
              <a:ea typeface="Montserrat"/>
              <a:cs typeface="Montserrat"/>
              <a:sym typeface="Montserrat"/>
            </a:endParaRPr>
          </a:p>
        </p:txBody>
      </p:sp>
      <p:sp>
        <p:nvSpPr>
          <p:cNvPr id="118" name="Google Shape;118;p19"/>
          <p:cNvSpPr txBox="1"/>
          <p:nvPr/>
        </p:nvSpPr>
        <p:spPr>
          <a:xfrm>
            <a:off x="7949521" y="5985199"/>
            <a:ext cx="3105900" cy="193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0">
                <a:solidFill>
                  <a:schemeClr val="dk2"/>
                </a:solidFill>
                <a:latin typeface="Montserrat"/>
                <a:ea typeface="Montserrat"/>
                <a:cs typeface="Montserrat"/>
                <a:sym typeface="Montserrat"/>
              </a:rPr>
              <a:t>j</a:t>
            </a:r>
            <a:r>
              <a:rPr b="1" lang="en-GB" sz="12000">
                <a:solidFill>
                  <a:schemeClr val="accent5"/>
                </a:solidFill>
                <a:latin typeface="Montserrat"/>
                <a:ea typeface="Montserrat"/>
                <a:cs typeface="Montserrat"/>
                <a:sym typeface="Montserrat"/>
              </a:rPr>
              <a:t>e</a:t>
            </a:r>
            <a:endParaRPr sz="12000">
              <a:solidFill>
                <a:schemeClr val="dk2"/>
              </a:solidFill>
              <a:latin typeface="Montserrat"/>
              <a:ea typeface="Montserrat"/>
              <a:cs typeface="Montserrat"/>
              <a:sym typeface="Montserrat"/>
            </a:endParaRPr>
          </a:p>
        </p:txBody>
      </p:sp>
      <p:pic>
        <p:nvPicPr>
          <p:cNvPr descr="boy with hand on chest" id="119" name="Google Shape;119;p19"/>
          <p:cNvPicPr preferRelativeResize="0"/>
          <p:nvPr/>
        </p:nvPicPr>
        <p:blipFill rotWithShape="1">
          <a:blip r:embed="rId4">
            <a:alphaModFix/>
          </a:blip>
          <a:srcRect b="0" l="0" r="0" t="0"/>
          <a:stretch/>
        </p:blipFill>
        <p:spPr>
          <a:xfrm>
            <a:off x="8089125" y="3393201"/>
            <a:ext cx="1075000" cy="2516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0"/>
          <p:cNvSpPr txBox="1"/>
          <p:nvPr/>
        </p:nvSpPr>
        <p:spPr>
          <a:xfrm>
            <a:off x="2356098" y="2381025"/>
            <a:ext cx="31590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sam</a:t>
            </a:r>
            <a:r>
              <a:rPr lang="en-GB" sz="6000">
                <a:solidFill>
                  <a:schemeClr val="accent5"/>
                </a:solidFill>
                <a:latin typeface="Montserrat"/>
                <a:ea typeface="Montserrat"/>
                <a:cs typeface="Montserrat"/>
                <a:sym typeface="Montserrat"/>
              </a:rPr>
              <a:t>e</a:t>
            </a:r>
            <a:r>
              <a:rPr lang="en-GB" sz="6000">
                <a:solidFill>
                  <a:schemeClr val="dk2"/>
                </a:solidFill>
                <a:latin typeface="Montserrat"/>
                <a:ea typeface="Montserrat"/>
                <a:cs typeface="Montserrat"/>
                <a:sym typeface="Montserrat"/>
              </a:rPr>
              <a:t>di</a:t>
            </a:r>
            <a:endParaRPr>
              <a:solidFill>
                <a:schemeClr val="accent5"/>
              </a:solidFill>
              <a:latin typeface="Montserrat"/>
              <a:ea typeface="Montserrat"/>
              <a:cs typeface="Montserrat"/>
              <a:sym typeface="Montserrat"/>
            </a:endParaRPr>
          </a:p>
        </p:txBody>
      </p:sp>
      <p:sp>
        <p:nvSpPr>
          <p:cNvPr id="125" name="Google Shape;125;p20"/>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c</a:t>
            </a:r>
            <a:r>
              <a:rPr lang="en-GB" sz="6000">
                <a:solidFill>
                  <a:schemeClr val="accent5"/>
                </a:solidFill>
                <a:latin typeface="Montserrat"/>
                <a:ea typeface="Montserrat"/>
                <a:cs typeface="Montserrat"/>
                <a:sym typeface="Montserrat"/>
              </a:rPr>
              <a:t>e</a:t>
            </a:r>
            <a:r>
              <a:rPr lang="en-GB" sz="6000">
                <a:solidFill>
                  <a:schemeClr val="dk2"/>
                </a:solidFill>
                <a:latin typeface="Montserrat"/>
                <a:ea typeface="Montserrat"/>
                <a:cs typeface="Montserrat"/>
                <a:sym typeface="Montserrat"/>
              </a:rPr>
              <a:t>la</a:t>
            </a:r>
            <a:endParaRPr>
              <a:solidFill>
                <a:schemeClr val="accent5"/>
              </a:solidFill>
              <a:latin typeface="Montserrat"/>
              <a:ea typeface="Montserrat"/>
              <a:cs typeface="Montserrat"/>
              <a:sym typeface="Montserrat"/>
            </a:endParaRPr>
          </a:p>
        </p:txBody>
      </p:sp>
      <p:sp>
        <p:nvSpPr>
          <p:cNvPr id="126" name="Google Shape;126;p20"/>
          <p:cNvSpPr txBox="1"/>
          <p:nvPr/>
        </p:nvSpPr>
        <p:spPr>
          <a:xfrm>
            <a:off x="7515121" y="59369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dk2"/>
                </a:solidFill>
                <a:latin typeface="Montserrat"/>
                <a:ea typeface="Montserrat"/>
                <a:cs typeface="Montserrat"/>
                <a:sym typeface="Montserrat"/>
              </a:rPr>
              <a:t>d</a:t>
            </a:r>
            <a:r>
              <a:rPr lang="en-GB" sz="6000">
                <a:solidFill>
                  <a:schemeClr val="accent5"/>
                </a:solidFill>
                <a:latin typeface="Montserrat"/>
                <a:ea typeface="Montserrat"/>
                <a:cs typeface="Montserrat"/>
                <a:sym typeface="Montserrat"/>
              </a:rPr>
              <a:t>e</a:t>
            </a:r>
            <a:r>
              <a:rPr lang="en-GB" sz="6000">
                <a:solidFill>
                  <a:schemeClr val="dk2"/>
                </a:solidFill>
                <a:latin typeface="Montserrat"/>
                <a:ea typeface="Montserrat"/>
                <a:cs typeface="Montserrat"/>
                <a:sym typeface="Montserrat"/>
              </a:rPr>
              <a:t>voir</a:t>
            </a:r>
            <a:endParaRPr>
              <a:solidFill>
                <a:schemeClr val="accent5"/>
              </a:solidFill>
              <a:latin typeface="Montserrat"/>
              <a:ea typeface="Montserrat"/>
              <a:cs typeface="Montserrat"/>
              <a:sym typeface="Montserrat"/>
            </a:endParaRPr>
          </a:p>
        </p:txBody>
      </p:sp>
      <p:pic>
        <p:nvPicPr>
          <p:cNvPr id="127" name="Google Shape;127;p20"/>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28" name="Google Shape;128;p20"/>
          <p:cNvSpPr txBox="1"/>
          <p:nvPr/>
        </p:nvSpPr>
        <p:spPr>
          <a:xfrm>
            <a:off x="7115700" y="914475"/>
            <a:ext cx="33597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e ]</a:t>
            </a:r>
            <a:endParaRPr b="1" sz="10000">
              <a:solidFill>
                <a:schemeClr val="accent5"/>
              </a:solidFill>
              <a:latin typeface="Montserrat"/>
              <a:ea typeface="Montserrat"/>
              <a:cs typeface="Montserrat"/>
              <a:sym typeface="Montserrat"/>
            </a:endParaRPr>
          </a:p>
        </p:txBody>
      </p:sp>
      <p:pic>
        <p:nvPicPr>
          <p:cNvPr id="129" name="Google Shape;129;p20"/>
          <p:cNvPicPr preferRelativeResize="0"/>
          <p:nvPr/>
        </p:nvPicPr>
        <p:blipFill rotWithShape="1">
          <a:blip r:embed="rId4">
            <a:alphaModFix/>
          </a:blip>
          <a:srcRect b="40970" l="13471" r="61092" t="31127"/>
          <a:stretch/>
        </p:blipFill>
        <p:spPr>
          <a:xfrm>
            <a:off x="1828850" y="3379777"/>
            <a:ext cx="4651848" cy="2870200"/>
          </a:xfrm>
          <a:prstGeom prst="rect">
            <a:avLst/>
          </a:prstGeom>
          <a:noFill/>
          <a:ln>
            <a:noFill/>
          </a:ln>
        </p:spPr>
      </p:pic>
      <p:sp>
        <p:nvSpPr>
          <p:cNvPr id="130" name="Google Shape;130;p20"/>
          <p:cNvSpPr/>
          <p:nvPr/>
        </p:nvSpPr>
        <p:spPr>
          <a:xfrm>
            <a:off x="7371725" y="6900075"/>
            <a:ext cx="35349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[to have to]</a:t>
            </a:r>
            <a:endParaRPr>
              <a:solidFill>
                <a:schemeClr val="dk2"/>
              </a:solidFill>
              <a:latin typeface="Montserrat"/>
              <a:ea typeface="Montserrat"/>
              <a:cs typeface="Montserrat"/>
              <a:sym typeface="Montserrat"/>
            </a:endParaRPr>
          </a:p>
        </p:txBody>
      </p:sp>
      <p:sp>
        <p:nvSpPr>
          <p:cNvPr id="131" name="Google Shape;131;p20"/>
          <p:cNvSpPr/>
          <p:nvPr/>
        </p:nvSpPr>
        <p:spPr>
          <a:xfrm>
            <a:off x="13152025" y="3595725"/>
            <a:ext cx="18780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[that]</a:t>
            </a:r>
            <a:endParaRPr>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1"/>
          <p:cNvGraphicFramePr/>
          <p:nvPr/>
        </p:nvGraphicFramePr>
        <p:xfrm>
          <a:off x="11739375" y="206400"/>
          <a:ext cx="3000000" cy="3000000"/>
        </p:xfrm>
        <a:graphic>
          <a:graphicData uri="http://schemas.openxmlformats.org/drawingml/2006/table">
            <a:tbl>
              <a:tblPr>
                <a:noFill/>
                <a:tableStyleId>{0967D451-4A54-458B-A11A-B9FE0AB18110}</a:tableStyleId>
              </a:tblPr>
              <a:tblGrid>
                <a:gridCol w="5430800"/>
              </a:tblGrid>
              <a:tr h="701675">
                <a:tc>
                  <a:txBody>
                    <a:bodyPr/>
                    <a:lstStyle/>
                    <a:p>
                      <a:pPr indent="0" lvl="0" marL="0" rtl="0" algn="l">
                        <a:spcBef>
                          <a:spcPts val="0"/>
                        </a:spcBef>
                        <a:spcAft>
                          <a:spcPts val="0"/>
                        </a:spcAft>
                        <a:buNone/>
                      </a:pPr>
                      <a:r>
                        <a:rPr lang="en-GB" sz="2800">
                          <a:latin typeface="Montserrat"/>
                          <a:ea typeface="Montserrat"/>
                          <a:cs typeface="Montserrat"/>
                          <a:sym typeface="Montserrat"/>
                        </a:rPr>
                        <a:t>a</a:t>
                      </a:r>
                      <a:r>
                        <a:rPr lang="en-GB" sz="2800">
                          <a:latin typeface="Montserrat"/>
                          <a:ea typeface="Montserrat"/>
                          <a:cs typeface="Montserrat"/>
                          <a:sym typeface="Montserrat"/>
                        </a:rPr>
                        <a:t> programme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he news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a</a:t>
                      </a:r>
                      <a:r>
                        <a:rPr lang="en-GB" sz="2800">
                          <a:latin typeface="Montserrat"/>
                          <a:ea typeface="Montserrat"/>
                          <a:cs typeface="Montserrat"/>
                          <a:sym typeface="Montserrat"/>
                        </a:rPr>
                        <a:t> game show</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miss, missing</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miss, missing (familiar)</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s</a:t>
                      </a:r>
                      <a:r>
                        <a:rPr lang="en-GB" sz="2800">
                          <a:latin typeface="Montserrat"/>
                          <a:ea typeface="Montserrat"/>
                          <a:cs typeface="Montserrat"/>
                          <a:sym typeface="Montserrat"/>
                        </a:rPr>
                        <a:t>illy, idiotic</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r</a:t>
                      </a:r>
                      <a:r>
                        <a:rPr lang="en-GB" sz="2800">
                          <a:latin typeface="Montserrat"/>
                          <a:ea typeface="Montserrat"/>
                          <a:cs typeface="Montserrat"/>
                          <a:sym typeface="Montserrat"/>
                        </a:rPr>
                        <a:t>ude, vulgar</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presenter</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he plot</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o</a:t>
                      </a:r>
                      <a:r>
                        <a:rPr lang="en-GB" sz="2800">
                          <a:latin typeface="Montserrat"/>
                          <a:ea typeface="Montserrat"/>
                          <a:cs typeface="Montserrat"/>
                          <a:sym typeface="Montserrat"/>
                        </a:rPr>
                        <a:t>riginal version</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100000">
                <a:tc>
                  <a:txBody>
                    <a:bodyPr/>
                    <a:lstStyle/>
                    <a:p>
                      <a:pPr indent="0" lvl="0" marL="0" rtl="0" algn="l">
                        <a:spcBef>
                          <a:spcPts val="0"/>
                        </a:spcBef>
                        <a:spcAft>
                          <a:spcPts val="0"/>
                        </a:spcAft>
                        <a:buNone/>
                      </a:pPr>
                      <a:r>
                        <a:rPr lang="en-GB" sz="2800">
                          <a:latin typeface="Montserrat"/>
                          <a:ea typeface="Montserrat"/>
                          <a:cs typeface="Montserrat"/>
                          <a:sym typeface="Montserrat"/>
                        </a:rPr>
                        <a:t>live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37" name="Google Shape;137;p21"/>
          <p:cNvPicPr preferRelativeResize="0"/>
          <p:nvPr/>
        </p:nvPicPr>
        <p:blipFill>
          <a:blip r:embed="rId3">
            <a:alphaModFix/>
          </a:blip>
          <a:stretch>
            <a:fillRect/>
          </a:stretch>
        </p:blipFill>
        <p:spPr>
          <a:xfrm>
            <a:off x="17369950" y="76205"/>
            <a:ext cx="918050" cy="918050"/>
          </a:xfrm>
          <a:prstGeom prst="rect">
            <a:avLst/>
          </a:prstGeom>
          <a:noFill/>
          <a:ln>
            <a:noFill/>
          </a:ln>
        </p:spPr>
      </p:pic>
      <p:graphicFrame>
        <p:nvGraphicFramePr>
          <p:cNvPr id="138" name="Google Shape;138;p21"/>
          <p:cNvGraphicFramePr/>
          <p:nvPr/>
        </p:nvGraphicFramePr>
        <p:xfrm>
          <a:off x="228600" y="177875"/>
          <a:ext cx="3000000" cy="3000000"/>
        </p:xfrm>
        <a:graphic>
          <a:graphicData uri="http://schemas.openxmlformats.org/drawingml/2006/table">
            <a:tbl>
              <a:tblPr>
                <a:noFill/>
                <a:tableStyleId>{0967D451-4A54-458B-A11A-B9FE0AB18110}</a:tableStyleId>
              </a:tblPr>
              <a:tblGrid>
                <a:gridCol w="5615425"/>
              </a:tblGrid>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_</a:t>
                      </a:r>
                      <a:r>
                        <a:rPr lang="en-GB" sz="2800">
                          <a:solidFill>
                            <a:schemeClr val="dk2"/>
                          </a:solidFill>
                          <a:latin typeface="Montserrat"/>
                          <a:ea typeface="Montserrat"/>
                          <a:cs typeface="Montserrat"/>
                          <a:sym typeface="Montserrat"/>
                        </a:rPr>
                        <a:t>n_/ém_ss_ _n</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l_s/_ct_ _l_tés</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_</a:t>
                      </a:r>
                      <a:r>
                        <a:rPr lang="en-GB" sz="2800">
                          <a:solidFill>
                            <a:schemeClr val="dk2"/>
                          </a:solidFill>
                          <a:latin typeface="Montserrat"/>
                          <a:ea typeface="Montserrat"/>
                          <a:cs typeface="Montserrat"/>
                          <a:sym typeface="Montserrat"/>
                        </a:rPr>
                        <a:t>n/j_ _/télév_sé</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m</a:t>
                      </a:r>
                      <a:r>
                        <a:rPr lang="en-GB" sz="2800">
                          <a:solidFill>
                            <a:schemeClr val="dk2"/>
                          </a:solidFill>
                          <a:latin typeface="Montserrat"/>
                          <a:ea typeface="Montserrat"/>
                          <a:cs typeface="Montserrat"/>
                          <a:sym typeface="Montserrat"/>
                        </a:rPr>
                        <a:t>_nq_ _r</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r_t_r</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déb_l_</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v</a:t>
                      </a:r>
                      <a:r>
                        <a:rPr lang="en-GB" sz="2800">
                          <a:solidFill>
                            <a:schemeClr val="dk2"/>
                          </a:solidFill>
                          <a:latin typeface="Montserrat"/>
                          <a:ea typeface="Montserrat"/>
                          <a:cs typeface="Montserrat"/>
                          <a:sym typeface="Montserrat"/>
                        </a:rPr>
                        <a:t>_lg_ _r_</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un(_) _n_m_t_ _r/tr_c_</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l_ scén_r_ _</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_</a:t>
                      </a:r>
                      <a:r>
                        <a:rPr lang="en-GB" sz="2800">
                          <a:solidFill>
                            <a:schemeClr val="dk2"/>
                          </a:solidFill>
                          <a:latin typeface="Montserrat"/>
                          <a:ea typeface="Montserrat"/>
                          <a:cs typeface="Montserrat"/>
                          <a:sym typeface="Montserrat"/>
                        </a:rPr>
                        <a:t>n/v_rs_ _n/_r_g_n_l_ (VO)</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_</a:t>
                      </a:r>
                      <a:r>
                        <a:rPr lang="en-GB" sz="2800">
                          <a:solidFill>
                            <a:schemeClr val="dk2"/>
                          </a:solidFill>
                          <a:latin typeface="Montserrat"/>
                          <a:ea typeface="Montserrat"/>
                          <a:cs typeface="Montserrat"/>
                          <a:sym typeface="Montserrat"/>
                        </a:rPr>
                        <a:t>n/d_r_ct</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graphicFrame>
        <p:nvGraphicFramePr>
          <p:cNvPr id="139" name="Google Shape;139;p21"/>
          <p:cNvGraphicFramePr/>
          <p:nvPr/>
        </p:nvGraphicFramePr>
        <p:xfrm>
          <a:off x="5862175" y="177875"/>
          <a:ext cx="3000000" cy="3000000"/>
        </p:xfrm>
        <a:graphic>
          <a:graphicData uri="http://schemas.openxmlformats.org/drawingml/2006/table">
            <a:tbl>
              <a:tblPr>
                <a:noFill/>
                <a:tableStyleId>{0967D451-4A54-458B-A11A-B9FE0AB18110}</a:tableStyleId>
              </a:tblPr>
              <a:tblGrid>
                <a:gridCol w="5859050"/>
              </a:tblGrid>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u</a:t>
                      </a:r>
                      <a:r>
                        <a:rPr lang="en-GB" sz="2800">
                          <a:solidFill>
                            <a:schemeClr val="dk2"/>
                          </a:solidFill>
                          <a:latin typeface="Montserrat"/>
                          <a:ea typeface="Montserrat"/>
                          <a:cs typeface="Montserrat"/>
                          <a:sym typeface="Montserrat"/>
                        </a:rPr>
                        <a:t>ne émission</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a:t>
                      </a:r>
                      <a:r>
                        <a:rPr lang="en-GB" sz="2800">
                          <a:solidFill>
                            <a:schemeClr val="dk2"/>
                          </a:solidFill>
                          <a:latin typeface="Montserrat"/>
                          <a:ea typeface="Montserrat"/>
                          <a:cs typeface="Montserrat"/>
                          <a:sym typeface="Montserrat"/>
                        </a:rPr>
                        <a:t>es actualités</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u</a:t>
                      </a:r>
                      <a:r>
                        <a:rPr lang="en-GB" sz="2800">
                          <a:solidFill>
                            <a:schemeClr val="dk2"/>
                          </a:solidFill>
                          <a:latin typeface="Montserrat"/>
                          <a:ea typeface="Montserrat"/>
                          <a:cs typeface="Montserrat"/>
                          <a:sym typeface="Montserrat"/>
                        </a:rPr>
                        <a:t>n jeu télévisé</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manquer</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rater</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débile</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vulgaire</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un(e) animateur/trice</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l</a:t>
                      </a:r>
                      <a:r>
                        <a:rPr lang="en-GB" sz="2800">
                          <a:solidFill>
                            <a:schemeClr val="dk2"/>
                          </a:solidFill>
                          <a:latin typeface="Montserrat"/>
                          <a:ea typeface="Montserrat"/>
                          <a:cs typeface="Montserrat"/>
                          <a:sym typeface="Montserrat"/>
                        </a:rPr>
                        <a:t>e scénario</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a:t>
                      </a:r>
                      <a:r>
                        <a:rPr lang="en-GB" sz="2800">
                          <a:solidFill>
                            <a:schemeClr val="dk2"/>
                          </a:solidFill>
                          <a:latin typeface="Montserrat"/>
                          <a:ea typeface="Montserrat"/>
                          <a:cs typeface="Montserrat"/>
                          <a:sym typeface="Montserrat"/>
                        </a:rPr>
                        <a:t>n version originale (VO)</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a:t>
                      </a:r>
                      <a:r>
                        <a:rPr lang="en-GB" sz="2800">
                          <a:solidFill>
                            <a:schemeClr val="dk2"/>
                          </a:solidFill>
                          <a:latin typeface="Montserrat"/>
                          <a:ea typeface="Montserrat"/>
                          <a:cs typeface="Montserrat"/>
                          <a:sym typeface="Montserrat"/>
                        </a:rPr>
                        <a:t>n direct</a:t>
                      </a:r>
                      <a:endParaRPr sz="2800">
                        <a:solidFill>
                          <a:schemeClr val="dk2"/>
                        </a:solidFill>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45" name="Google Shape;145;p22"/>
          <p:cNvSpPr txBox="1"/>
          <p:nvPr>
            <p:ph idx="1" type="body"/>
          </p:nvPr>
        </p:nvSpPr>
        <p:spPr>
          <a:xfrm>
            <a:off x="796450" y="2471700"/>
            <a:ext cx="69429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déteste </a:t>
            </a:r>
            <a:r>
              <a:rPr b="1" lang="en-GB" sz="3500">
                <a:solidFill>
                  <a:srgbClr val="002060"/>
                </a:solidFill>
              </a:rPr>
              <a:t>le </a:t>
            </a:r>
            <a:r>
              <a:rPr lang="en-GB" sz="3500">
                <a:solidFill>
                  <a:srgbClr val="002060"/>
                </a:solidFill>
              </a:rPr>
              <a:t>scénario</a:t>
            </a:r>
            <a:r>
              <a:rPr lang="en-GB" sz="3500"/>
              <a:t> </a:t>
            </a:r>
            <a:endParaRPr b="1" sz="2800"/>
          </a:p>
        </p:txBody>
      </p:sp>
      <p:cxnSp>
        <p:nvCxnSpPr>
          <p:cNvPr id="146" name="Google Shape;146;p22"/>
          <p:cNvCxnSpPr/>
          <p:nvPr/>
        </p:nvCxnSpPr>
        <p:spPr>
          <a:xfrm flipH="1">
            <a:off x="8794925" y="2319288"/>
            <a:ext cx="29400" cy="6079200"/>
          </a:xfrm>
          <a:prstGeom prst="straightConnector1">
            <a:avLst/>
          </a:prstGeom>
          <a:noFill/>
          <a:ln cap="flat" cmpd="sng" w="9525">
            <a:solidFill>
              <a:schemeClr val="dk2"/>
            </a:solidFill>
            <a:prstDash val="dashDot"/>
            <a:round/>
            <a:headEnd len="med" w="med" type="none"/>
            <a:tailEnd len="med" w="med" type="none"/>
          </a:ln>
        </p:spPr>
      </p:cxnSp>
      <p:sp>
        <p:nvSpPr>
          <p:cNvPr id="147" name="Google Shape;147;p22"/>
          <p:cNvSpPr txBox="1"/>
          <p:nvPr>
            <p:ph type="title"/>
          </p:nvPr>
        </p:nvSpPr>
        <p:spPr>
          <a:xfrm>
            <a:off x="531550" y="537750"/>
            <a:ext cx="16480200" cy="823500"/>
          </a:xfrm>
          <a:prstGeom prst="rect">
            <a:avLst/>
          </a:prstGeom>
        </p:spPr>
        <p:txBody>
          <a:bodyPr anchorCtr="0" anchor="t" bIns="0" lIns="0" spcFirstLastPara="1" rIns="0" wrap="square" tIns="0">
            <a:noAutofit/>
          </a:bodyPr>
          <a:lstStyle/>
          <a:p>
            <a:pPr indent="-508000" lvl="0" marL="457200" rtl="0" algn="l">
              <a:spcBef>
                <a:spcPts val="0"/>
              </a:spcBef>
              <a:spcAft>
                <a:spcPts val="0"/>
              </a:spcAft>
              <a:buClr>
                <a:schemeClr val="dk2"/>
              </a:buClr>
              <a:buSzPts val="4400"/>
              <a:buChar char="-"/>
            </a:pPr>
            <a:r>
              <a:rPr lang="en-GB">
                <a:solidFill>
                  <a:schemeClr val="dk2"/>
                </a:solidFill>
              </a:rPr>
              <a:t>There are three direct object pronouns in French:  le, la, and les.</a:t>
            </a:r>
            <a:endParaRPr u="sng">
              <a:solidFill>
                <a:schemeClr val="dk2"/>
              </a:solidFill>
            </a:endParaRPr>
          </a:p>
        </p:txBody>
      </p:sp>
      <p:sp>
        <p:nvSpPr>
          <p:cNvPr id="148" name="Google Shape;148;p22"/>
          <p:cNvSpPr txBox="1"/>
          <p:nvPr>
            <p:ph idx="1" type="body"/>
          </p:nvPr>
        </p:nvSpPr>
        <p:spPr>
          <a:xfrm>
            <a:off x="872650" y="4088925"/>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a:t>
            </a:r>
            <a:r>
              <a:rPr b="1" lang="en-GB" sz="3500">
                <a:solidFill>
                  <a:srgbClr val="002060"/>
                </a:solidFill>
              </a:rPr>
              <a:t> le</a:t>
            </a:r>
            <a:r>
              <a:rPr b="1" lang="en-GB" sz="3500"/>
              <a:t> </a:t>
            </a:r>
            <a:r>
              <a:rPr lang="en-GB" sz="3500"/>
              <a:t>déteste </a:t>
            </a:r>
            <a:endParaRPr b="1" sz="2800"/>
          </a:p>
        </p:txBody>
      </p:sp>
      <p:sp>
        <p:nvSpPr>
          <p:cNvPr id="149" name="Google Shape;149;p22"/>
          <p:cNvSpPr txBox="1"/>
          <p:nvPr>
            <p:ph idx="1" type="body"/>
          </p:nvPr>
        </p:nvSpPr>
        <p:spPr>
          <a:xfrm>
            <a:off x="1025050" y="5519700"/>
            <a:ext cx="69429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déteste </a:t>
            </a:r>
            <a:r>
              <a:rPr b="1" lang="en-GB" sz="3500">
                <a:solidFill>
                  <a:srgbClr val="002060"/>
                </a:solidFill>
              </a:rPr>
              <a:t>la</a:t>
            </a:r>
            <a:r>
              <a:rPr lang="en-GB" sz="3500"/>
              <a:t> télévision</a:t>
            </a:r>
            <a:endParaRPr b="1" sz="2800"/>
          </a:p>
        </p:txBody>
      </p:sp>
      <p:sp>
        <p:nvSpPr>
          <p:cNvPr id="150" name="Google Shape;150;p22"/>
          <p:cNvSpPr txBox="1"/>
          <p:nvPr>
            <p:ph idx="1" type="body"/>
          </p:nvPr>
        </p:nvSpPr>
        <p:spPr>
          <a:xfrm>
            <a:off x="872650" y="71961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a:t>
            </a:r>
            <a:r>
              <a:rPr b="1" lang="en-GB" sz="3500">
                <a:solidFill>
                  <a:srgbClr val="002060"/>
                </a:solidFill>
              </a:rPr>
              <a:t>la</a:t>
            </a:r>
            <a:r>
              <a:rPr lang="en-GB" sz="3500"/>
              <a:t> déteste</a:t>
            </a:r>
            <a:endParaRPr b="1" sz="2800"/>
          </a:p>
        </p:txBody>
      </p:sp>
      <p:sp>
        <p:nvSpPr>
          <p:cNvPr id="151" name="Google Shape;151;p22"/>
          <p:cNvSpPr txBox="1"/>
          <p:nvPr>
            <p:ph idx="1" type="body"/>
          </p:nvPr>
        </p:nvSpPr>
        <p:spPr>
          <a:xfrm>
            <a:off x="10605375" y="2578125"/>
            <a:ext cx="5609400" cy="73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3500"/>
              <a:t>Je déteste</a:t>
            </a:r>
            <a:r>
              <a:rPr b="1" lang="en-GB" sz="3500">
                <a:solidFill>
                  <a:srgbClr val="002060"/>
                </a:solidFill>
              </a:rPr>
              <a:t> les</a:t>
            </a:r>
            <a:r>
              <a:rPr lang="en-GB" sz="3500"/>
              <a:t> actualités</a:t>
            </a:r>
            <a:endParaRPr sz="3500"/>
          </a:p>
          <a:p>
            <a:pPr indent="0" lvl="0" marL="0" rtl="0" algn="ctr">
              <a:spcBef>
                <a:spcPts val="2000"/>
              </a:spcBef>
              <a:spcAft>
                <a:spcPts val="0"/>
              </a:spcAft>
              <a:buNone/>
            </a:pPr>
            <a:r>
              <a:t/>
            </a:r>
            <a:endParaRPr sz="3500"/>
          </a:p>
          <a:p>
            <a:pPr indent="0" lvl="0" marL="0" rtl="0" algn="ctr">
              <a:spcBef>
                <a:spcPts val="2000"/>
              </a:spcBef>
              <a:spcAft>
                <a:spcPts val="2000"/>
              </a:spcAft>
              <a:buNone/>
            </a:pPr>
            <a:r>
              <a:t/>
            </a:r>
            <a:endParaRPr sz="3500"/>
          </a:p>
        </p:txBody>
      </p:sp>
      <p:sp>
        <p:nvSpPr>
          <p:cNvPr id="152" name="Google Shape;152;p22"/>
          <p:cNvSpPr txBox="1"/>
          <p:nvPr>
            <p:ph idx="1" type="body"/>
          </p:nvPr>
        </p:nvSpPr>
        <p:spPr>
          <a:xfrm>
            <a:off x="9812800" y="41481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a:t>
            </a:r>
            <a:r>
              <a:rPr b="1" lang="en-GB" sz="3500">
                <a:solidFill>
                  <a:srgbClr val="002060"/>
                </a:solidFill>
              </a:rPr>
              <a:t>les</a:t>
            </a:r>
            <a:r>
              <a:rPr lang="en-GB" sz="3500"/>
              <a:t> déteste</a:t>
            </a:r>
            <a:endParaRPr b="1" sz="2800"/>
          </a:p>
        </p:txBody>
      </p:sp>
      <p:sp>
        <p:nvSpPr>
          <p:cNvPr id="153" name="Google Shape;153;p22"/>
          <p:cNvSpPr txBox="1"/>
          <p:nvPr>
            <p:ph idx="1" type="body"/>
          </p:nvPr>
        </p:nvSpPr>
        <p:spPr>
          <a:xfrm>
            <a:off x="10321450" y="5443500"/>
            <a:ext cx="54228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déteste </a:t>
            </a:r>
            <a:r>
              <a:rPr b="1" lang="en-GB" sz="3500">
                <a:solidFill>
                  <a:srgbClr val="002060"/>
                </a:solidFill>
              </a:rPr>
              <a:t>les</a:t>
            </a:r>
            <a:r>
              <a:rPr lang="en-GB" sz="3500"/>
              <a:t> émissions</a:t>
            </a:r>
            <a:endParaRPr b="1" sz="2800"/>
          </a:p>
        </p:txBody>
      </p:sp>
      <p:sp>
        <p:nvSpPr>
          <p:cNvPr id="154" name="Google Shape;154;p22"/>
          <p:cNvSpPr txBox="1"/>
          <p:nvPr>
            <p:ph idx="1" type="body"/>
          </p:nvPr>
        </p:nvSpPr>
        <p:spPr>
          <a:xfrm>
            <a:off x="9864250" y="71199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a:t>
            </a:r>
            <a:r>
              <a:rPr b="1" lang="en-GB" sz="3500">
                <a:solidFill>
                  <a:srgbClr val="002060"/>
                </a:solidFill>
              </a:rPr>
              <a:t>les</a:t>
            </a:r>
            <a:r>
              <a:rPr lang="en-GB" sz="3500"/>
              <a:t> déteste</a:t>
            </a:r>
            <a:endParaRPr b="1" sz="2800"/>
          </a:p>
        </p:txBody>
      </p:sp>
      <p:sp>
        <p:nvSpPr>
          <p:cNvPr id="155" name="Google Shape;155;p22"/>
          <p:cNvSpPr/>
          <p:nvPr/>
        </p:nvSpPr>
        <p:spPr>
          <a:xfrm>
            <a:off x="3845550" y="3346425"/>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6" name="Google Shape;156;p22"/>
          <p:cNvSpPr/>
          <p:nvPr/>
        </p:nvSpPr>
        <p:spPr>
          <a:xfrm>
            <a:off x="3824125" y="6253800"/>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7" name="Google Shape;157;p22"/>
          <p:cNvSpPr/>
          <p:nvPr/>
        </p:nvSpPr>
        <p:spPr>
          <a:xfrm>
            <a:off x="13133050" y="3346425"/>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8" name="Google Shape;158;p22"/>
          <p:cNvSpPr/>
          <p:nvPr/>
        </p:nvSpPr>
        <p:spPr>
          <a:xfrm>
            <a:off x="13184500" y="6177600"/>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cxnSp>
        <p:nvCxnSpPr>
          <p:cNvPr id="159" name="Google Shape;159;p22"/>
          <p:cNvCxnSpPr/>
          <p:nvPr/>
        </p:nvCxnSpPr>
        <p:spPr>
          <a:xfrm>
            <a:off x="4677850" y="2502338"/>
            <a:ext cx="2248800" cy="420300"/>
          </a:xfrm>
          <a:prstGeom prst="straightConnector1">
            <a:avLst/>
          </a:prstGeom>
          <a:noFill/>
          <a:ln cap="flat" cmpd="sng" w="28575">
            <a:solidFill>
              <a:srgbClr val="FF0000"/>
            </a:solidFill>
            <a:prstDash val="solid"/>
            <a:round/>
            <a:headEnd len="med" w="med" type="none"/>
            <a:tailEnd len="med" w="med" type="none"/>
          </a:ln>
        </p:spPr>
      </p:cxnSp>
      <p:cxnSp>
        <p:nvCxnSpPr>
          <p:cNvPr id="160" name="Google Shape;160;p22"/>
          <p:cNvCxnSpPr/>
          <p:nvPr/>
        </p:nvCxnSpPr>
        <p:spPr>
          <a:xfrm>
            <a:off x="4005500" y="5652450"/>
            <a:ext cx="3237300" cy="445500"/>
          </a:xfrm>
          <a:prstGeom prst="straightConnector1">
            <a:avLst/>
          </a:prstGeom>
          <a:noFill/>
          <a:ln cap="flat" cmpd="sng" w="28575">
            <a:solidFill>
              <a:srgbClr val="FF0000"/>
            </a:solidFill>
            <a:prstDash val="solid"/>
            <a:round/>
            <a:headEnd len="med" w="med" type="none"/>
            <a:tailEnd len="med" w="med" type="none"/>
          </a:ln>
        </p:spPr>
      </p:cxnSp>
      <p:cxnSp>
        <p:nvCxnSpPr>
          <p:cNvPr id="161" name="Google Shape;161;p22"/>
          <p:cNvCxnSpPr/>
          <p:nvPr/>
        </p:nvCxnSpPr>
        <p:spPr>
          <a:xfrm>
            <a:off x="12844700" y="2680650"/>
            <a:ext cx="3237300" cy="445500"/>
          </a:xfrm>
          <a:prstGeom prst="straightConnector1">
            <a:avLst/>
          </a:prstGeom>
          <a:noFill/>
          <a:ln cap="flat" cmpd="sng" w="28575">
            <a:solidFill>
              <a:srgbClr val="FF0000"/>
            </a:solidFill>
            <a:prstDash val="solid"/>
            <a:round/>
            <a:headEnd len="med" w="med" type="none"/>
            <a:tailEnd len="med" w="med" type="none"/>
          </a:ln>
        </p:spPr>
      </p:cxnSp>
      <p:cxnSp>
        <p:nvCxnSpPr>
          <p:cNvPr id="162" name="Google Shape;162;p22"/>
          <p:cNvCxnSpPr/>
          <p:nvPr/>
        </p:nvCxnSpPr>
        <p:spPr>
          <a:xfrm>
            <a:off x="12774450" y="5511600"/>
            <a:ext cx="2913000" cy="430500"/>
          </a:xfrm>
          <a:prstGeom prst="straightConnector1">
            <a:avLst/>
          </a:prstGeom>
          <a:noFill/>
          <a:ln cap="flat" cmpd="sng" w="28575">
            <a:solidFill>
              <a:srgbClr val="FF0000"/>
            </a:solidFill>
            <a:prstDash val="solid"/>
            <a:round/>
            <a:headEnd len="med" w="med" type="none"/>
            <a:tailEnd len="med" w="med" type="none"/>
          </a:ln>
        </p:spPr>
      </p:cxnSp>
      <p:cxnSp>
        <p:nvCxnSpPr>
          <p:cNvPr id="163" name="Google Shape;163;p22"/>
          <p:cNvCxnSpPr/>
          <p:nvPr/>
        </p:nvCxnSpPr>
        <p:spPr>
          <a:xfrm>
            <a:off x="881350" y="4849225"/>
            <a:ext cx="15861600" cy="57600"/>
          </a:xfrm>
          <a:prstGeom prst="straightConnector1">
            <a:avLst/>
          </a:prstGeom>
          <a:noFill/>
          <a:ln cap="flat" cmpd="sng" w="9525">
            <a:solidFill>
              <a:schemeClr val="dk2"/>
            </a:solidFill>
            <a:prstDash val="dot"/>
            <a:round/>
            <a:headEnd len="med" w="med" type="none"/>
            <a:tailEnd len="med" w="med" type="none"/>
          </a:ln>
        </p:spPr>
      </p:cxnSp>
      <p:sp>
        <p:nvSpPr>
          <p:cNvPr id="164" name="Google Shape;164;p22"/>
          <p:cNvSpPr txBox="1"/>
          <p:nvPr/>
        </p:nvSpPr>
        <p:spPr>
          <a:xfrm>
            <a:off x="1264475" y="7783150"/>
            <a:ext cx="15401700" cy="8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500">
                <a:latin typeface="Montserrat"/>
                <a:ea typeface="Montserrat"/>
                <a:cs typeface="Montserrat"/>
                <a:sym typeface="Montserrat"/>
              </a:rPr>
              <a:t>The direct object pronoun is placed between the subject of the sentence (in this case the word for I) and the verb</a:t>
            </a:r>
            <a:endParaRPr sz="3500">
              <a:latin typeface="Montserrat"/>
              <a:ea typeface="Montserrat"/>
              <a:cs typeface="Montserrat"/>
              <a:sym typeface="Montserrat"/>
            </a:endParaRPr>
          </a:p>
        </p:txBody>
      </p:sp>
      <p:pic>
        <p:nvPicPr>
          <p:cNvPr id="165" name="Google Shape;165;p22"/>
          <p:cNvPicPr preferRelativeResize="0"/>
          <p:nvPr/>
        </p:nvPicPr>
        <p:blipFill>
          <a:blip r:embed="rId3">
            <a:alphaModFix/>
          </a:blip>
          <a:stretch>
            <a:fillRect/>
          </a:stretch>
        </p:blipFill>
        <p:spPr>
          <a:xfrm>
            <a:off x="16082000" y="1361243"/>
            <a:ext cx="1734250" cy="137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1" name="Google Shape;171;p23"/>
          <p:cNvSpPr txBox="1"/>
          <p:nvPr>
            <p:ph idx="1" type="body"/>
          </p:nvPr>
        </p:nvSpPr>
        <p:spPr>
          <a:xfrm>
            <a:off x="796450" y="2471700"/>
            <a:ext cx="69429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J’adore </a:t>
            </a:r>
            <a:r>
              <a:rPr b="1" lang="en-GB" sz="3500">
                <a:solidFill>
                  <a:srgbClr val="002060"/>
                </a:solidFill>
              </a:rPr>
              <a:t>le </a:t>
            </a:r>
            <a:r>
              <a:rPr lang="en-GB" sz="3500">
                <a:solidFill>
                  <a:srgbClr val="002060"/>
                </a:solidFill>
              </a:rPr>
              <a:t>scé</a:t>
            </a:r>
            <a:r>
              <a:rPr lang="en-GB" sz="3500"/>
              <a:t>nario</a:t>
            </a:r>
            <a:endParaRPr b="1" sz="2800"/>
          </a:p>
        </p:txBody>
      </p:sp>
      <p:cxnSp>
        <p:nvCxnSpPr>
          <p:cNvPr id="172" name="Google Shape;172;p23"/>
          <p:cNvCxnSpPr/>
          <p:nvPr/>
        </p:nvCxnSpPr>
        <p:spPr>
          <a:xfrm flipH="1">
            <a:off x="8773925" y="2319288"/>
            <a:ext cx="50400" cy="5171700"/>
          </a:xfrm>
          <a:prstGeom prst="straightConnector1">
            <a:avLst/>
          </a:prstGeom>
          <a:noFill/>
          <a:ln cap="flat" cmpd="sng" w="9525">
            <a:solidFill>
              <a:schemeClr val="dk2"/>
            </a:solidFill>
            <a:prstDash val="dashDot"/>
            <a:round/>
            <a:headEnd len="med" w="med" type="none"/>
            <a:tailEnd len="med" w="med" type="none"/>
          </a:ln>
        </p:spPr>
      </p:cxnSp>
      <p:sp>
        <p:nvSpPr>
          <p:cNvPr id="173" name="Google Shape;173;p23"/>
          <p:cNvSpPr txBox="1"/>
          <p:nvPr>
            <p:ph type="title"/>
          </p:nvPr>
        </p:nvSpPr>
        <p:spPr>
          <a:xfrm>
            <a:off x="531550" y="537750"/>
            <a:ext cx="16480200" cy="8235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a:solidFill>
                  <a:schemeClr val="dk2"/>
                </a:solidFill>
              </a:rPr>
              <a:t>Verbs starting with vowels.</a:t>
            </a:r>
            <a:endParaRPr u="sng">
              <a:solidFill>
                <a:schemeClr val="dk2"/>
              </a:solidFill>
            </a:endParaRPr>
          </a:p>
        </p:txBody>
      </p:sp>
      <p:sp>
        <p:nvSpPr>
          <p:cNvPr id="174" name="Google Shape;174;p23"/>
          <p:cNvSpPr txBox="1"/>
          <p:nvPr>
            <p:ph idx="1" type="body"/>
          </p:nvPr>
        </p:nvSpPr>
        <p:spPr>
          <a:xfrm>
            <a:off x="872650" y="4088925"/>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a:t>
            </a:r>
            <a:r>
              <a:rPr b="1" lang="en-GB" sz="3500">
                <a:solidFill>
                  <a:srgbClr val="002060"/>
                </a:solidFill>
              </a:rPr>
              <a:t> l</a:t>
            </a:r>
            <a:r>
              <a:rPr lang="en-GB" sz="3500"/>
              <a:t>’adore </a:t>
            </a:r>
            <a:endParaRPr b="1" sz="2800"/>
          </a:p>
        </p:txBody>
      </p:sp>
      <p:sp>
        <p:nvSpPr>
          <p:cNvPr id="175" name="Google Shape;175;p23"/>
          <p:cNvSpPr txBox="1"/>
          <p:nvPr>
            <p:ph idx="1" type="body"/>
          </p:nvPr>
        </p:nvSpPr>
        <p:spPr>
          <a:xfrm>
            <a:off x="1025050" y="5443500"/>
            <a:ext cx="69429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J’adore </a:t>
            </a:r>
            <a:r>
              <a:rPr b="1" lang="en-GB" sz="3500">
                <a:solidFill>
                  <a:srgbClr val="002060"/>
                </a:solidFill>
              </a:rPr>
              <a:t>la</a:t>
            </a:r>
            <a:r>
              <a:rPr lang="en-GB" sz="3500"/>
              <a:t> télévision</a:t>
            </a:r>
            <a:endParaRPr b="1" sz="2800"/>
          </a:p>
        </p:txBody>
      </p:sp>
      <p:sp>
        <p:nvSpPr>
          <p:cNvPr id="176" name="Google Shape;176;p23"/>
          <p:cNvSpPr txBox="1"/>
          <p:nvPr>
            <p:ph idx="1" type="body"/>
          </p:nvPr>
        </p:nvSpPr>
        <p:spPr>
          <a:xfrm>
            <a:off x="872650" y="71199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a:t>
            </a:r>
            <a:r>
              <a:rPr b="1" lang="en-GB" sz="3500">
                <a:solidFill>
                  <a:srgbClr val="002060"/>
                </a:solidFill>
              </a:rPr>
              <a:t> l</a:t>
            </a:r>
            <a:r>
              <a:rPr lang="en-GB" sz="3500"/>
              <a:t>’adore </a:t>
            </a:r>
            <a:endParaRPr b="1" sz="2800"/>
          </a:p>
        </p:txBody>
      </p:sp>
      <p:sp>
        <p:nvSpPr>
          <p:cNvPr id="177" name="Google Shape;177;p23"/>
          <p:cNvSpPr txBox="1"/>
          <p:nvPr>
            <p:ph idx="1" type="body"/>
          </p:nvPr>
        </p:nvSpPr>
        <p:spPr>
          <a:xfrm>
            <a:off x="10605375" y="2578125"/>
            <a:ext cx="5307000" cy="73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3500"/>
              <a:t>J’adore</a:t>
            </a:r>
            <a:r>
              <a:rPr b="1" lang="en-GB" sz="3500">
                <a:solidFill>
                  <a:srgbClr val="002060"/>
                </a:solidFill>
              </a:rPr>
              <a:t> les</a:t>
            </a:r>
            <a:r>
              <a:rPr lang="en-GB" sz="3500"/>
              <a:t> films</a:t>
            </a:r>
            <a:endParaRPr sz="3500"/>
          </a:p>
          <a:p>
            <a:pPr indent="0" lvl="0" marL="0" rtl="0" algn="ctr">
              <a:spcBef>
                <a:spcPts val="2000"/>
              </a:spcBef>
              <a:spcAft>
                <a:spcPts val="0"/>
              </a:spcAft>
              <a:buNone/>
            </a:pPr>
            <a:r>
              <a:t/>
            </a:r>
            <a:endParaRPr sz="3500"/>
          </a:p>
          <a:p>
            <a:pPr indent="0" lvl="0" marL="0" rtl="0" algn="ctr">
              <a:spcBef>
                <a:spcPts val="2000"/>
              </a:spcBef>
              <a:spcAft>
                <a:spcPts val="2000"/>
              </a:spcAft>
              <a:buNone/>
            </a:pPr>
            <a:r>
              <a:t/>
            </a:r>
            <a:endParaRPr sz="3500"/>
          </a:p>
        </p:txBody>
      </p:sp>
      <p:sp>
        <p:nvSpPr>
          <p:cNvPr id="178" name="Google Shape;178;p23"/>
          <p:cNvSpPr txBox="1"/>
          <p:nvPr>
            <p:ph idx="1" type="body"/>
          </p:nvPr>
        </p:nvSpPr>
        <p:spPr>
          <a:xfrm>
            <a:off x="9812800" y="41481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a:t>
            </a:r>
            <a:r>
              <a:rPr b="1" lang="en-GB" sz="3500">
                <a:solidFill>
                  <a:srgbClr val="002060"/>
                </a:solidFill>
              </a:rPr>
              <a:t>les</a:t>
            </a:r>
            <a:r>
              <a:rPr lang="en-GB" sz="3500"/>
              <a:t> adore</a:t>
            </a:r>
            <a:endParaRPr b="1" sz="2800"/>
          </a:p>
        </p:txBody>
      </p:sp>
      <p:sp>
        <p:nvSpPr>
          <p:cNvPr id="179" name="Google Shape;179;p23"/>
          <p:cNvSpPr txBox="1"/>
          <p:nvPr>
            <p:ph idx="1" type="body"/>
          </p:nvPr>
        </p:nvSpPr>
        <p:spPr>
          <a:xfrm>
            <a:off x="10321450" y="5367300"/>
            <a:ext cx="6148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J’adore </a:t>
            </a:r>
            <a:r>
              <a:rPr b="1" lang="en-GB" sz="3500">
                <a:solidFill>
                  <a:srgbClr val="002060"/>
                </a:solidFill>
              </a:rPr>
              <a:t>les</a:t>
            </a:r>
            <a:r>
              <a:rPr lang="en-GB" sz="3500"/>
              <a:t> dessins animés</a:t>
            </a:r>
            <a:endParaRPr b="1" sz="2800"/>
          </a:p>
        </p:txBody>
      </p:sp>
      <p:sp>
        <p:nvSpPr>
          <p:cNvPr id="180" name="Google Shape;180;p23"/>
          <p:cNvSpPr txBox="1"/>
          <p:nvPr>
            <p:ph idx="1" type="body"/>
          </p:nvPr>
        </p:nvSpPr>
        <p:spPr>
          <a:xfrm>
            <a:off x="9864250" y="70437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2000"/>
              </a:spcAft>
              <a:buNone/>
            </a:pPr>
            <a:r>
              <a:rPr lang="en-GB" sz="3500"/>
              <a:t>Je  </a:t>
            </a:r>
            <a:r>
              <a:rPr b="1" lang="en-GB" sz="3500">
                <a:solidFill>
                  <a:srgbClr val="002060"/>
                </a:solidFill>
              </a:rPr>
              <a:t>les</a:t>
            </a:r>
            <a:r>
              <a:rPr lang="en-GB" sz="3500"/>
              <a:t> adore</a:t>
            </a:r>
            <a:endParaRPr b="1" sz="2800"/>
          </a:p>
        </p:txBody>
      </p:sp>
      <p:sp>
        <p:nvSpPr>
          <p:cNvPr id="181" name="Google Shape;181;p23"/>
          <p:cNvSpPr/>
          <p:nvPr/>
        </p:nvSpPr>
        <p:spPr>
          <a:xfrm>
            <a:off x="3845550" y="3346425"/>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2" name="Google Shape;182;p23"/>
          <p:cNvSpPr/>
          <p:nvPr/>
        </p:nvSpPr>
        <p:spPr>
          <a:xfrm>
            <a:off x="3824125" y="6177600"/>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3" name="Google Shape;183;p23"/>
          <p:cNvSpPr/>
          <p:nvPr/>
        </p:nvSpPr>
        <p:spPr>
          <a:xfrm>
            <a:off x="13133050" y="3346425"/>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4" name="Google Shape;184;p23"/>
          <p:cNvSpPr/>
          <p:nvPr/>
        </p:nvSpPr>
        <p:spPr>
          <a:xfrm>
            <a:off x="13184500" y="6101400"/>
            <a:ext cx="402000" cy="699300"/>
          </a:xfrm>
          <a:prstGeom prst="down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85" name="Google Shape;185;p23"/>
          <p:cNvSpPr txBox="1"/>
          <p:nvPr/>
        </p:nvSpPr>
        <p:spPr>
          <a:xfrm>
            <a:off x="1264475" y="8087950"/>
            <a:ext cx="15401700" cy="8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500">
                <a:latin typeface="Montserrat"/>
                <a:ea typeface="Montserrat"/>
                <a:cs typeface="Montserrat"/>
                <a:sym typeface="Montserrat"/>
              </a:rPr>
              <a:t>When the verb starts with a</a:t>
            </a:r>
            <a:r>
              <a:rPr b="1" lang="en-GB" sz="3500">
                <a:solidFill>
                  <a:schemeClr val="accent3"/>
                </a:solidFill>
                <a:latin typeface="Montserrat"/>
                <a:ea typeface="Montserrat"/>
                <a:cs typeface="Montserrat"/>
                <a:sym typeface="Montserrat"/>
              </a:rPr>
              <a:t> vowel</a:t>
            </a:r>
            <a:r>
              <a:rPr lang="en-GB" sz="3500">
                <a:latin typeface="Montserrat"/>
                <a:ea typeface="Montserrat"/>
                <a:cs typeface="Montserrat"/>
                <a:sym typeface="Montserrat"/>
              </a:rPr>
              <a:t> or silent </a:t>
            </a:r>
            <a:r>
              <a:rPr b="1" lang="en-GB" sz="3500">
                <a:solidFill>
                  <a:schemeClr val="accent3"/>
                </a:solidFill>
                <a:latin typeface="Montserrat"/>
                <a:ea typeface="Montserrat"/>
                <a:cs typeface="Montserrat"/>
                <a:sym typeface="Montserrat"/>
              </a:rPr>
              <a:t>[h]</a:t>
            </a:r>
            <a:r>
              <a:rPr lang="en-GB" sz="3500">
                <a:latin typeface="Montserrat"/>
                <a:ea typeface="Montserrat"/>
                <a:cs typeface="Montserrat"/>
                <a:sym typeface="Montserrat"/>
              </a:rPr>
              <a:t>, </a:t>
            </a:r>
            <a:r>
              <a:rPr b="1" lang="en-GB" sz="3500">
                <a:solidFill>
                  <a:schemeClr val="accent3"/>
                </a:solidFill>
                <a:latin typeface="Montserrat"/>
                <a:ea typeface="Montserrat"/>
                <a:cs typeface="Montserrat"/>
                <a:sym typeface="Montserrat"/>
              </a:rPr>
              <a:t>le</a:t>
            </a:r>
            <a:r>
              <a:rPr lang="en-GB" sz="3500">
                <a:latin typeface="Montserrat"/>
                <a:ea typeface="Montserrat"/>
                <a:cs typeface="Montserrat"/>
                <a:sym typeface="Montserrat"/>
              </a:rPr>
              <a:t> and </a:t>
            </a:r>
            <a:r>
              <a:rPr b="1" lang="en-GB" sz="3500">
                <a:solidFill>
                  <a:schemeClr val="accent3"/>
                </a:solidFill>
                <a:latin typeface="Montserrat"/>
                <a:ea typeface="Montserrat"/>
                <a:cs typeface="Montserrat"/>
                <a:sym typeface="Montserrat"/>
              </a:rPr>
              <a:t>la</a:t>
            </a:r>
            <a:r>
              <a:rPr lang="en-GB" sz="3500">
                <a:latin typeface="Montserrat"/>
                <a:ea typeface="Montserrat"/>
                <a:cs typeface="Montserrat"/>
                <a:sym typeface="Montserrat"/>
              </a:rPr>
              <a:t> become</a:t>
            </a:r>
            <a:r>
              <a:rPr b="1" lang="en-GB" sz="3500">
                <a:solidFill>
                  <a:schemeClr val="accent3"/>
                </a:solidFill>
                <a:latin typeface="Montserrat"/>
                <a:ea typeface="Montserrat"/>
                <a:cs typeface="Montserrat"/>
                <a:sym typeface="Montserrat"/>
              </a:rPr>
              <a:t> l’</a:t>
            </a:r>
            <a:endParaRPr b="1" sz="3500">
              <a:latin typeface="Montserrat"/>
              <a:ea typeface="Montserrat"/>
              <a:cs typeface="Montserrat"/>
              <a:sym typeface="Montserrat"/>
            </a:endParaRPr>
          </a:p>
        </p:txBody>
      </p:sp>
      <p:cxnSp>
        <p:nvCxnSpPr>
          <p:cNvPr id="186" name="Google Shape;186;p23"/>
          <p:cNvCxnSpPr/>
          <p:nvPr/>
        </p:nvCxnSpPr>
        <p:spPr>
          <a:xfrm>
            <a:off x="957550" y="5001625"/>
            <a:ext cx="15861600" cy="57600"/>
          </a:xfrm>
          <a:prstGeom prst="straightConnector1">
            <a:avLst/>
          </a:prstGeom>
          <a:noFill/>
          <a:ln cap="flat" cmpd="sng" w="9525">
            <a:solidFill>
              <a:schemeClr val="dk2"/>
            </a:solidFill>
            <a:prstDash val="dot"/>
            <a:round/>
            <a:headEnd len="med" w="med" type="none"/>
            <a:tailEnd len="med" w="med" type="none"/>
          </a:ln>
        </p:spPr>
      </p:cxnSp>
      <p:pic>
        <p:nvPicPr>
          <p:cNvPr id="187" name="Google Shape;187;p23"/>
          <p:cNvPicPr preferRelativeResize="0"/>
          <p:nvPr/>
        </p:nvPicPr>
        <p:blipFill>
          <a:blip r:embed="rId3">
            <a:alphaModFix/>
          </a:blip>
          <a:stretch>
            <a:fillRect/>
          </a:stretch>
        </p:blipFill>
        <p:spPr>
          <a:xfrm>
            <a:off x="16050125" y="432193"/>
            <a:ext cx="1734250" cy="137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nvSpPr>
        <p:spPr>
          <a:xfrm>
            <a:off x="381725" y="664200"/>
            <a:ext cx="160251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6000">
                <a:solidFill>
                  <a:schemeClr val="accent3"/>
                </a:solidFill>
                <a:latin typeface="Montserrat"/>
                <a:ea typeface="Montserrat"/>
                <a:cs typeface="Montserrat"/>
                <a:sym typeface="Montserrat"/>
              </a:rPr>
              <a:t>Using direct object pronouns.  Practice</a:t>
            </a:r>
            <a:endParaRPr b="1" sz="6000">
              <a:solidFill>
                <a:schemeClr val="accent3"/>
              </a:solidFill>
              <a:latin typeface="Montserrat"/>
              <a:ea typeface="Montserrat"/>
              <a:cs typeface="Montserrat"/>
              <a:sym typeface="Montserrat"/>
            </a:endParaRPr>
          </a:p>
        </p:txBody>
      </p:sp>
      <p:graphicFrame>
        <p:nvGraphicFramePr>
          <p:cNvPr id="193" name="Google Shape;193;p24"/>
          <p:cNvGraphicFramePr/>
          <p:nvPr/>
        </p:nvGraphicFramePr>
        <p:xfrm>
          <a:off x="917950" y="2724900"/>
          <a:ext cx="3000000" cy="3000000"/>
        </p:xfrm>
        <a:graphic>
          <a:graphicData uri="http://schemas.openxmlformats.org/drawingml/2006/table">
            <a:tbl>
              <a:tblPr>
                <a:noFill/>
                <a:tableStyleId>{0967D451-4A54-458B-A11A-B9FE0AB18110}</a:tableStyleId>
              </a:tblPr>
              <a:tblGrid>
                <a:gridCol w="1547125"/>
                <a:gridCol w="14109725"/>
              </a:tblGrid>
              <a:tr h="1147525">
                <a:tc>
                  <a:txBody>
                    <a:bodyPr/>
                    <a:lstStyle/>
                    <a:p>
                      <a:pPr indent="0" lvl="0" marL="0" rtl="0" algn="ctr">
                        <a:spcBef>
                          <a:spcPts val="0"/>
                        </a:spcBef>
                        <a:spcAft>
                          <a:spcPts val="0"/>
                        </a:spcAft>
                        <a:buNone/>
                      </a:pPr>
                      <a:r>
                        <a:rPr lang="en-GB" sz="4000">
                          <a:latin typeface="Montserrat"/>
                          <a:ea typeface="Montserrat"/>
                          <a:cs typeface="Montserrat"/>
                          <a:sym typeface="Montserrat"/>
                        </a:rPr>
                        <a:t>1.</a:t>
                      </a:r>
                      <a:endParaRPr sz="40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Jeregardesouventlesfilms.Jelesadore.</a:t>
                      </a:r>
                      <a:endParaRPr sz="3500">
                        <a:latin typeface="Montserrat"/>
                        <a:ea typeface="Montserrat"/>
                        <a:cs typeface="Montserrat"/>
                        <a:sym typeface="Montserrat"/>
                      </a:endParaRPr>
                    </a:p>
                  </a:txBody>
                  <a:tcPr marT="91425" marB="91425" marR="91425" marL="91425"/>
                </a:tc>
              </a:tr>
              <a:tr h="1199025">
                <a:tc>
                  <a:txBody>
                    <a:bodyPr/>
                    <a:lstStyle/>
                    <a:p>
                      <a:pPr indent="0" lvl="0" marL="0" rtl="0" algn="ctr">
                        <a:spcBef>
                          <a:spcPts val="0"/>
                        </a:spcBef>
                        <a:spcAft>
                          <a:spcPts val="0"/>
                        </a:spcAft>
                        <a:buNone/>
                      </a:pPr>
                      <a:r>
                        <a:rPr lang="en-GB" sz="4000">
                          <a:latin typeface="Montserrat"/>
                          <a:ea typeface="Montserrat"/>
                          <a:cs typeface="Montserrat"/>
                          <a:sym typeface="Montserrat"/>
                        </a:rPr>
                        <a:t>2.</a:t>
                      </a:r>
                      <a:endParaRPr sz="40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Jeneregardepaslesactualités</a:t>
                      </a:r>
                      <a:r>
                        <a:rPr lang="en-GB" sz="3500">
                          <a:latin typeface="Montserrat"/>
                          <a:ea typeface="Montserrat"/>
                          <a:cs typeface="Montserrat"/>
                          <a:sym typeface="Montserrat"/>
                        </a:rPr>
                        <a:t>.Jelesdéteste.</a:t>
                      </a:r>
                      <a:endParaRPr sz="3500">
                        <a:latin typeface="Montserrat"/>
                        <a:ea typeface="Montserrat"/>
                        <a:cs typeface="Montserrat"/>
                        <a:sym typeface="Montserrat"/>
                      </a:endParaRPr>
                    </a:p>
                  </a:txBody>
                  <a:tcPr marT="91425" marB="91425" marR="91425" marL="91425"/>
                </a:tc>
              </a:tr>
              <a:tr h="1130375">
                <a:tc>
                  <a:txBody>
                    <a:bodyPr/>
                    <a:lstStyle/>
                    <a:p>
                      <a:pPr indent="0" lvl="0" marL="0" rtl="0" algn="ctr">
                        <a:spcBef>
                          <a:spcPts val="0"/>
                        </a:spcBef>
                        <a:spcAft>
                          <a:spcPts val="0"/>
                        </a:spcAft>
                        <a:buNone/>
                      </a:pPr>
                      <a:r>
                        <a:rPr lang="en-GB" sz="4000">
                          <a:latin typeface="Montserrat"/>
                          <a:ea typeface="Montserrat"/>
                          <a:cs typeface="Montserrat"/>
                          <a:sym typeface="Montserrat"/>
                        </a:rPr>
                        <a:t>3.</a:t>
                      </a:r>
                      <a:endParaRPr sz="40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J’aimeregarderlesémissionsdesport.Jelestrouveintéressantes.</a:t>
                      </a:r>
                      <a:endParaRPr sz="6000">
                        <a:solidFill>
                          <a:schemeClr val="accent5"/>
                        </a:solidFill>
                        <a:latin typeface="Montserrat"/>
                        <a:ea typeface="Montserrat"/>
                        <a:cs typeface="Montserrat"/>
                        <a:sym typeface="Montserrat"/>
                      </a:endParaRPr>
                    </a:p>
                  </a:txBody>
                  <a:tcPr marT="91425" marB="91425" marR="91425" marL="91425"/>
                </a:tc>
              </a:tr>
              <a:tr h="1147500">
                <a:tc>
                  <a:txBody>
                    <a:bodyPr/>
                    <a:lstStyle/>
                    <a:p>
                      <a:pPr indent="0" lvl="0" marL="0" rtl="0" algn="ctr">
                        <a:spcBef>
                          <a:spcPts val="0"/>
                        </a:spcBef>
                        <a:spcAft>
                          <a:spcPts val="0"/>
                        </a:spcAft>
                        <a:buNone/>
                      </a:pPr>
                      <a:r>
                        <a:rPr lang="en-GB" sz="4000">
                          <a:latin typeface="Montserrat"/>
                          <a:ea typeface="Montserrat"/>
                          <a:cs typeface="Montserrat"/>
                          <a:sym typeface="Montserrat"/>
                        </a:rPr>
                        <a:t>4.</a:t>
                      </a:r>
                      <a:endParaRPr sz="40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500">
                          <a:latin typeface="Montserrat"/>
                          <a:ea typeface="Montserrat"/>
                          <a:cs typeface="Montserrat"/>
                          <a:sym typeface="Montserrat"/>
                        </a:rPr>
                        <a:t>Jeregardelesdessinsanimésmaisjelestrouveunpeudébiles.</a:t>
                      </a:r>
                      <a:endParaRPr sz="3500">
                        <a:latin typeface="Montserrat"/>
                        <a:ea typeface="Montserrat"/>
                        <a:cs typeface="Montserrat"/>
                        <a:sym typeface="Montserrat"/>
                      </a:endParaRPr>
                    </a:p>
                  </a:txBody>
                  <a:tcPr marT="91425" marB="91425" marR="91425" marL="91425"/>
                </a:tc>
              </a:tr>
            </a:tbl>
          </a:graphicData>
        </a:graphic>
      </p:graphicFrame>
      <p:pic>
        <p:nvPicPr>
          <p:cNvPr id="194" name="Google Shape;194;p24"/>
          <p:cNvPicPr preferRelativeResize="0"/>
          <p:nvPr/>
        </p:nvPicPr>
        <p:blipFill>
          <a:blip r:embed="rId3">
            <a:alphaModFix/>
          </a:blip>
          <a:stretch>
            <a:fillRect/>
          </a:stretch>
        </p:blipFill>
        <p:spPr>
          <a:xfrm>
            <a:off x="16254420" y="411900"/>
            <a:ext cx="1625675" cy="16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