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9" r:id="rId5"/>
    <p:sldMasterId id="2147483680" r:id="rId6"/>
    <p:sldMasterId id="214748368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3E743B3-7B78-4E60-8AAA-091DD6F9A0FC}">
  <a:tblStyle styleId="{83E743B3-7B78-4E60-8AAA-091DD6F9A0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b00fcf84_0_3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8cb00fcf84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cb00fcf84_0_3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8cb00fcf84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Work through the following slides, talking about what each photo shows. Start with the step number e.g. Step one, open the door.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cb00fcf84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8cb00fcf84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through the following slides, talking about what each photo shows.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cb00fcf84_0_4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8cb00fcf84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through the following slides, talking about what each photo shows.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cb00fcf84_0_4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8cb00fcf84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through the following slides, talking about what each photo shows.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cb00fcf84_0_4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8cb00fcf84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through the following slides, talking about what each photo shows.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b00fcf84_0_4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8cb00fcf84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through the following slides, talking about what each photo shows.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cb00fcf84_0_4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8cb00fcf84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through the following slides, talking about what each photo shows.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8cb00fcf84_0_4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8cb00fcf84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Read through each step from 1 to 7. Ask your learner to match the images to the correct step box. You can do this by- pointing to the screen, writing the steps down or printing the page to cut and stick the images in the correct boxes.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8cb00fcf84_0_4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8cb00fcf84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you match the images to the steps without the description?</a:t>
            </a:r>
            <a:r>
              <a:rPr lang="en-GB"/>
              <a:t> Ask your learner to match the images to the correct step box. You can do this by- pointing to the screen, writing the steps down or printing the page to cut and stick the images in the correct boxes. E.g. ask “what’s the first step?”.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cb00fcf84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cb00fcf84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a camera phone to take a photo of each of the seven steps using your washing machine.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cb00fcf84_0_3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8cb00fcf84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Depending on how many lessons for each unit, there could be a 2</a:t>
            </a:r>
            <a:r>
              <a:rPr baseline="30000" lang="en-GB"/>
              <a:t>nd</a:t>
            </a:r>
            <a:r>
              <a:rPr lang="en-GB"/>
              <a:t> page for lesson 5…etc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b00fcf84_0_4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g8cb00fcf84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cb00fcf84_0_4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8cb00fcf84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cb00fcf84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cb00fcf84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cb00fcf84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8cb00fcf84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cb00fcf84_0_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8cb00fcf84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is the equivalent to a loose lesson plan/overview for teachers before starting the lesson.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cb00fcf84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cb00fcf84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cb00fcf84_0_3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8cb00fcf84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Lesson 1 starting screen. Repeat for each lesson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518efbb4c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9518efbb4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cb00fcf84_0_3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8cb00fcf84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These are the things that you will need to complete this lesson.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cb00fcf84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cb00fcf84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two baskets or areas to sort your washing from the washing basket into two pile- whites/lights and dark/colours. Choose one item at a time.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8" name="Google Shape;88;p18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b="0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1" name="Google Shape;111;p2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000000"/>
                </a:solidFill>
              </a:defRPr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12" name="Google Shape;112;p2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2" name="Google Shape;122;p2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26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" name="Google Shape;130;p28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31" name="Google Shape;131;p28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3" name="Google Shape;133;p28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5" name="Google Shape;135;p28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29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1" name="Google Shape;141;p29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2" name="Google Shape;142;p29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0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6" name="Google Shape;156;p30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b="0" i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165" name="Google Shape;165;p32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0" Type="http://schemas.openxmlformats.org/officeDocument/2006/relationships/theme" Target="../theme/theme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  <a:defRPr b="1" i="0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flickr.com/photos/162545763@N02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idx="4294967295" type="ctrTitle"/>
          </p:nvPr>
        </p:nvSpPr>
        <p:spPr>
          <a:xfrm>
            <a:off x="611375" y="15905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3000">
                <a:solidFill>
                  <a:srgbClr val="4B3241"/>
                </a:solidFill>
              </a:rPr>
              <a:t>Independent Living</a:t>
            </a:r>
            <a:br>
              <a:rPr lang="en-GB" sz="3000">
                <a:solidFill>
                  <a:srgbClr val="4B3241"/>
                </a:solidFill>
              </a:rPr>
            </a:br>
            <a:r>
              <a:rPr lang="en-GB" sz="3000">
                <a:solidFill>
                  <a:srgbClr val="4B3241"/>
                </a:solidFill>
              </a:rPr>
              <a:t>Unit 1- Home Management</a:t>
            </a:r>
            <a:br>
              <a:rPr lang="en-GB" sz="3000"/>
            </a:br>
            <a:endParaRPr sz="3000"/>
          </a:p>
        </p:txBody>
      </p:sp>
      <p:sp>
        <p:nvSpPr>
          <p:cNvPr id="175" name="Google Shape;175;p35"/>
          <p:cNvSpPr txBox="1"/>
          <p:nvPr>
            <p:ph idx="4294967295" type="subTitle"/>
          </p:nvPr>
        </p:nvSpPr>
        <p:spPr>
          <a:xfrm>
            <a:off x="611375" y="5974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solidFill>
                  <a:srgbClr val="4B3241"/>
                </a:solidFill>
              </a:rPr>
              <a:t>Oak Specialist </a:t>
            </a:r>
            <a:endParaRPr sz="1800">
              <a:solidFill>
                <a:srgbClr val="4B3241"/>
              </a:solidFill>
            </a:endParaRPr>
          </a:p>
        </p:txBody>
      </p:sp>
      <p:sp>
        <p:nvSpPr>
          <p:cNvPr id="176" name="Google Shape;176;p35"/>
          <p:cNvSpPr txBox="1"/>
          <p:nvPr>
            <p:ph idx="4294967295" type="subTitle"/>
          </p:nvPr>
        </p:nvSpPr>
        <p:spPr>
          <a:xfrm>
            <a:off x="611375" y="42578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rgbClr val="4B3241"/>
                </a:solidFill>
              </a:rPr>
              <a:t>Building Understanding</a:t>
            </a:r>
            <a:endParaRPr sz="1400">
              <a:solidFill>
                <a:srgbClr val="4B324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1- Open the door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67" name="Google Shape;26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87563" y="782163"/>
            <a:ext cx="4772235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4"/>
          <p:cNvSpPr/>
          <p:nvPr/>
        </p:nvSpPr>
        <p:spPr>
          <a:xfrm>
            <a:off x="43141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2- Put clothes in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74" name="Google Shape;27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97200" y="782163"/>
            <a:ext cx="4772235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5"/>
          <p:cNvSpPr/>
          <p:nvPr/>
        </p:nvSpPr>
        <p:spPr>
          <a:xfrm>
            <a:off x="43141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3- Close the door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81" name="Google Shape;2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24163" y="782163"/>
            <a:ext cx="4772235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6"/>
          <p:cNvSpPr/>
          <p:nvPr/>
        </p:nvSpPr>
        <p:spPr>
          <a:xfrm>
            <a:off x="41617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4- Open drawer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02000" y="782163"/>
            <a:ext cx="4772235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7"/>
          <p:cNvSpPr/>
          <p:nvPr/>
        </p:nvSpPr>
        <p:spPr>
          <a:xfrm>
            <a:off x="41617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5- Put detergent in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95" name="Google Shape;29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700" y="1010763"/>
            <a:ext cx="4817792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8"/>
          <p:cNvSpPr/>
          <p:nvPr/>
        </p:nvSpPr>
        <p:spPr>
          <a:xfrm>
            <a:off x="41617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6- Choose setting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02" name="Google Shape;3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19413" y="782163"/>
            <a:ext cx="4772235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9"/>
          <p:cNvSpPr/>
          <p:nvPr/>
        </p:nvSpPr>
        <p:spPr>
          <a:xfrm>
            <a:off x="42379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Step 7- Press start 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09" name="Google Shape;3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88400" y="782163"/>
            <a:ext cx="4772235" cy="35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0"/>
          <p:cNvSpPr/>
          <p:nvPr/>
        </p:nvSpPr>
        <p:spPr>
          <a:xfrm>
            <a:off x="4237909" y="49324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/>
          <p:nvPr>
            <p:ph type="title"/>
          </p:nvPr>
        </p:nvSpPr>
        <p:spPr>
          <a:xfrm>
            <a:off x="458975" y="3688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The images are mixed up- </a:t>
            </a:r>
            <a:r>
              <a:rPr lang="en-GB">
                <a:solidFill>
                  <a:schemeClr val="dk2"/>
                </a:solidFill>
              </a:rPr>
              <a:t>Can you put the steps in order?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316" name="Google Shape;316;p51"/>
          <p:cNvGraphicFramePr/>
          <p:nvPr/>
        </p:nvGraphicFramePr>
        <p:xfrm>
          <a:off x="387650" y="1100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{83E743B3-7B78-4E60-8AAA-091DD6F9A0FC}</a:tableStyleId>
              </a:tblPr>
              <a:tblGrid>
                <a:gridCol w="1185325"/>
                <a:gridCol w="1185325"/>
                <a:gridCol w="1185325"/>
                <a:gridCol w="1185325"/>
                <a:gridCol w="1185325"/>
                <a:gridCol w="1185325"/>
                <a:gridCol w="1185325"/>
              </a:tblGrid>
              <a:tr h="1373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1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2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3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4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5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6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7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665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Open door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Put clothes in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Close door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Open drawer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Put detergent in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Choose setting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Press start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pic>
        <p:nvPicPr>
          <p:cNvPr id="317" name="Google Shape;3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547548" y="3588052"/>
            <a:ext cx="1523350" cy="114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46801" y="3588036"/>
            <a:ext cx="1523350" cy="114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342846" y="3593473"/>
            <a:ext cx="1508895" cy="113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1"/>
          <p:cNvPicPr preferRelativeResize="0"/>
          <p:nvPr/>
        </p:nvPicPr>
        <p:blipFill rotWithShape="1">
          <a:blip r:embed="rId6">
            <a:alphaModFix/>
          </a:blip>
          <a:srcRect b="0" l="53242" r="0" t="0"/>
          <a:stretch/>
        </p:blipFill>
        <p:spPr>
          <a:xfrm>
            <a:off x="4036990" y="3397625"/>
            <a:ext cx="946290" cy="15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4955499" y="3553573"/>
            <a:ext cx="1514802" cy="11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7352577" y="3533551"/>
            <a:ext cx="1503523" cy="112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6174575" y="3604378"/>
            <a:ext cx="1460572" cy="1095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The images are mixed up- Can you put the steps in order?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329" name="Google Shape;329;p52"/>
          <p:cNvGraphicFramePr/>
          <p:nvPr/>
        </p:nvGraphicFramePr>
        <p:xfrm>
          <a:off x="203725" y="1259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{83E743B3-7B78-4E60-8AAA-091DD6F9A0FC}</a:tableStyleId>
              </a:tblPr>
              <a:tblGrid>
                <a:gridCol w="1228725"/>
                <a:gridCol w="1228725"/>
                <a:gridCol w="1228725"/>
                <a:gridCol w="1228725"/>
                <a:gridCol w="1228725"/>
                <a:gridCol w="1228725"/>
                <a:gridCol w="1228725"/>
              </a:tblGrid>
              <a:tr h="1699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1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2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3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4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5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6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7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30" name="Google Shape;33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319423" y="3475977"/>
            <a:ext cx="1523350" cy="114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575113" y="3578099"/>
            <a:ext cx="1523350" cy="114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392509" y="3583561"/>
            <a:ext cx="1508895" cy="113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2"/>
          <p:cNvPicPr preferRelativeResize="0"/>
          <p:nvPr/>
        </p:nvPicPr>
        <p:blipFill rotWithShape="1">
          <a:blip r:embed="rId6">
            <a:alphaModFix/>
          </a:blip>
          <a:srcRect b="0" l="53242" r="0" t="0"/>
          <a:stretch/>
        </p:blipFill>
        <p:spPr>
          <a:xfrm>
            <a:off x="4036990" y="3397625"/>
            <a:ext cx="946290" cy="15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6102936" y="3521436"/>
            <a:ext cx="1514802" cy="11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4922502" y="3525663"/>
            <a:ext cx="1503523" cy="112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0689" y="3578154"/>
            <a:ext cx="1523280" cy="114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Take photos of each of the 7 steps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2" name="Google Shape;342;p5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43" name="Google Shape;3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775" y="1544750"/>
            <a:ext cx="4581526" cy="186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/>
          <p:nvPr/>
        </p:nvSpPr>
        <p:spPr>
          <a:xfrm>
            <a:off x="458975" y="64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Unit 1- Home Management</a:t>
            </a:r>
            <a:endParaRPr b="1"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36"/>
          <p:cNvSpPr txBox="1"/>
          <p:nvPr/>
        </p:nvSpPr>
        <p:spPr>
          <a:xfrm>
            <a:off x="458975" y="523750"/>
            <a:ext cx="35058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1- Cleaning in the home</a:t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3" name="Google Shape;183;p36"/>
          <p:cNvSpPr txBox="1"/>
          <p:nvPr/>
        </p:nvSpPr>
        <p:spPr>
          <a:xfrm>
            <a:off x="458975" y="11556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Recognising common cleaning equipment and where to use it.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6"/>
          <p:cNvSpPr txBox="1"/>
          <p:nvPr/>
        </p:nvSpPr>
        <p:spPr>
          <a:xfrm>
            <a:off x="4736806" y="523750"/>
            <a:ext cx="3444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2- Setting the table</a:t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5" name="Google Shape;185;p36"/>
          <p:cNvSpPr txBox="1"/>
          <p:nvPr/>
        </p:nvSpPr>
        <p:spPr>
          <a:xfrm>
            <a:off x="4734000" y="11556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Counting equipment needed and using a visual to set the table.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36"/>
          <p:cNvSpPr txBox="1"/>
          <p:nvPr/>
        </p:nvSpPr>
        <p:spPr>
          <a:xfrm>
            <a:off x="458975" y="2037975"/>
            <a:ext cx="35058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3- Sorting in the kitchen</a:t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7" name="Google Shape;187;p36"/>
          <p:cNvSpPr txBox="1"/>
          <p:nvPr/>
        </p:nvSpPr>
        <p:spPr>
          <a:xfrm>
            <a:off x="458975" y="26699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Recognising kitchen appliances and what we use them for.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6"/>
          <p:cNvSpPr txBox="1"/>
          <p:nvPr/>
        </p:nvSpPr>
        <p:spPr>
          <a:xfrm>
            <a:off x="4736806" y="2037975"/>
            <a:ext cx="3444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4- Organising clothes</a:t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4734000" y="26699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Sorting clothes by category and folding correctly.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36"/>
          <p:cNvSpPr txBox="1"/>
          <p:nvPr/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8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458975" y="3479425"/>
            <a:ext cx="3505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5- Clothes for occasions</a:t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2" name="Google Shape;192;p36"/>
          <p:cNvSpPr txBox="1"/>
          <p:nvPr/>
        </p:nvSpPr>
        <p:spPr>
          <a:xfrm>
            <a:off x="458975" y="41177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Identifying different items of clothing dependent on the occasion or weather.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36"/>
          <p:cNvSpPr txBox="1"/>
          <p:nvPr/>
        </p:nvSpPr>
        <p:spPr>
          <a:xfrm>
            <a:off x="4706250" y="3393800"/>
            <a:ext cx="35058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6- Using a washing machine</a:t>
            </a:r>
            <a:endParaRPr sz="16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4" name="Google Shape;194;p36"/>
          <p:cNvSpPr txBox="1"/>
          <p:nvPr/>
        </p:nvSpPr>
        <p:spPr>
          <a:xfrm>
            <a:off x="4734000" y="41177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Following step by step instructions to use a washing machine.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Independent Living </a:t>
            </a:r>
            <a:br>
              <a:rPr lang="en-GB">
                <a:solidFill>
                  <a:schemeClr val="dk2"/>
                </a:solidFill>
              </a:rPr>
            </a:br>
            <a:r>
              <a:rPr lang="en-GB">
                <a:solidFill>
                  <a:schemeClr val="dk2"/>
                </a:solidFill>
              </a:rPr>
              <a:t>Building Understanding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9" name="Google Shape;349;p54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Using a washing machine</a:t>
            </a:r>
            <a:endParaRPr/>
          </a:p>
        </p:txBody>
      </p:sp>
      <p:sp>
        <p:nvSpPr>
          <p:cNvPr id="350" name="Google Shape;350;p54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easier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1" name="Google Shape;351;p54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600"/>
              <a:t>-Explore hand washing clothes using water and bubbles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lang="en-GB" sz="1600"/>
              <a:t>-Build up to completing all the steps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52" name="Google Shape;352;p54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harder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3" name="Google Shape;353;p54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500"/>
              <a:t>-Build using the washing machine into your weekly routine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500"/>
              <a:t>-Can you hang the wet washing?</a:t>
            </a:r>
            <a:endParaRPr sz="1500"/>
          </a:p>
        </p:txBody>
      </p:sp>
      <p:sp>
        <p:nvSpPr>
          <p:cNvPr id="354" name="Google Shape;354;p54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More ideas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5" name="Google Shape;355;p54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300"/>
              <a:t>-Pair the job with a song. Can you make putting on the washing fun?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300"/>
              <a:t>-After the washing is dry, sort it into family member piles</a:t>
            </a:r>
            <a:endParaRPr sz="1300"/>
          </a:p>
        </p:txBody>
      </p:sp>
      <p:sp>
        <p:nvSpPr>
          <p:cNvPr id="356" name="Google Shape;356;p5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2" name="Google Shape;362;p5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Further learning with Oak National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63" name="Google Shape;363;p55"/>
          <p:cNvSpPr txBox="1"/>
          <p:nvPr>
            <p:ph idx="1" type="body"/>
          </p:nvPr>
        </p:nvSpPr>
        <p:spPr>
          <a:xfrm>
            <a:off x="458975" y="12095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Independent Living: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Organising clothes (Unit 1)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Organising clothes (Unit 1)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Reading clothes labels (Unit 1)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Communication and Language: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Understanding/Applying Learning- Clothes and Fashion (Unit 3)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Occupational Therapy: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Activities of daily living (Unit 6)</a:t>
            </a:r>
            <a:endParaRPr/>
          </a:p>
        </p:txBody>
      </p:sp>
      <p:sp>
        <p:nvSpPr>
          <p:cNvPr id="364" name="Google Shape;364;p5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0" name="Google Shape;370;p5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</a:rPr>
              <a:t>Slide 8-</a:t>
            </a:r>
            <a:r>
              <a:rPr lang="en-GB" sz="1100">
                <a:solidFill>
                  <a:srgbClr val="434343"/>
                </a:solidFill>
              </a:rPr>
              <a:t>  Linen, Unsplash / </a:t>
            </a:r>
            <a:r>
              <a:rPr lang="en-GB" sz="1100">
                <a:solidFill>
                  <a:srgbClr val="212124"/>
                </a:solidFill>
              </a:rPr>
              <a:t>Materialmix black clothes </a:t>
            </a:r>
            <a:r>
              <a:rPr lang="en-GB" sz="1100">
                <a:solidFill>
                  <a:srgbClr val="212124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Sari Montag</a:t>
            </a:r>
            <a:r>
              <a:rPr lang="en-GB" sz="1100">
                <a:solidFill>
                  <a:srgbClr val="434343"/>
                </a:solidFill>
              </a:rPr>
              <a:t>, Flickr Attribution-ShareAlike 2.0 Generic (CC BY-SA 2.0) / Plastic laundry basket vector drawing, Publicdomainvectors.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/>
        </p:nvSpPr>
        <p:spPr>
          <a:xfrm>
            <a:off x="457200" y="1431700"/>
            <a:ext cx="72702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6- Using a washing machine</a:t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37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" name="Google Shape;206;p3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Teacher notes- Using a washing machine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7" name="Google Shape;207;p38"/>
          <p:cNvSpPr txBox="1"/>
          <p:nvPr>
            <p:ph idx="1" type="body"/>
          </p:nvPr>
        </p:nvSpPr>
        <p:spPr>
          <a:xfrm>
            <a:off x="458975" y="11333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Learning Intention- To develop independence in the steps to putting a wash on.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To learn the steps to using a washing machine.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Use white and dark clothes to sort into two piles. Make this visual. Use clean clothes if practising. 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Identify seven steps to putting on a wash. Talk through each step using the images.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Can you sort the steps into the correct order. First try with the description, next try without. Eg what’s step one?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Use a camera to take a photo of each step so that you can follow at home. Watch the video for support before following images to put on a wash.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Resources needed: white and dark clothes, washing machine, camera phone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08" name="Google Shape;208;p3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Safety notice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4" name="Google Shape;214;p39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This lesson uses washing detergent. Please use with caution and ensure learners are supervised when using it to complete the lesson.</a:t>
            </a:r>
            <a:endParaRPr b="1"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/>
          <p:nvPr>
            <p:ph idx="4294967295" type="ctrTitle"/>
          </p:nvPr>
        </p:nvSpPr>
        <p:spPr>
          <a:xfrm>
            <a:off x="611375" y="15905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3000">
                <a:solidFill>
                  <a:srgbClr val="4B3241"/>
                </a:solidFill>
              </a:rPr>
              <a:t>Using a washing machine</a:t>
            </a:r>
            <a:endParaRPr sz="3000">
              <a:solidFill>
                <a:srgbClr val="4B3241"/>
              </a:solidFill>
            </a:endParaRPr>
          </a:p>
        </p:txBody>
      </p:sp>
      <p:sp>
        <p:nvSpPr>
          <p:cNvPr id="220" name="Google Shape;220;p40"/>
          <p:cNvSpPr txBox="1"/>
          <p:nvPr>
            <p:ph idx="4294967295" type="subTitle"/>
          </p:nvPr>
        </p:nvSpPr>
        <p:spPr>
          <a:xfrm>
            <a:off x="611375" y="5974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solidFill>
                  <a:srgbClr val="4B3241"/>
                </a:solidFill>
              </a:rPr>
              <a:t>Home Management</a:t>
            </a:r>
            <a:endParaRPr sz="1800">
              <a:solidFill>
                <a:srgbClr val="4B3241"/>
              </a:solidFill>
            </a:endParaRPr>
          </a:p>
        </p:txBody>
      </p:sp>
      <p:sp>
        <p:nvSpPr>
          <p:cNvPr id="221" name="Google Shape;221;p40"/>
          <p:cNvSpPr txBox="1"/>
          <p:nvPr>
            <p:ph idx="4294967295" type="subTitle"/>
          </p:nvPr>
        </p:nvSpPr>
        <p:spPr>
          <a:xfrm>
            <a:off x="611375" y="42578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rgbClr val="4B3241"/>
                </a:solidFill>
              </a:rPr>
              <a:t>Building Understanding</a:t>
            </a:r>
            <a:endParaRPr sz="1400">
              <a:solidFill>
                <a:srgbClr val="4B324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Lesson Activity Stages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p41"/>
          <p:cNvSpPr txBox="1"/>
          <p:nvPr>
            <p:ph idx="1" type="body"/>
          </p:nvPr>
        </p:nvSpPr>
        <p:spPr>
          <a:xfrm>
            <a:off x="458975" y="1057150"/>
            <a:ext cx="67665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/>
              <a:t>Sort clothes</a:t>
            </a:r>
            <a:endParaRPr sz="2200"/>
          </a:p>
          <a:p>
            <a:pPr indent="-3683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/>
              <a:t>Identify steps to using a machine</a:t>
            </a:r>
            <a:endParaRPr sz="2200"/>
          </a:p>
          <a:p>
            <a:pPr indent="-3683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/>
              <a:t>Follow steps to put on washing</a:t>
            </a:r>
            <a:endParaRPr sz="22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28" name="Google Shape;228;p41"/>
          <p:cNvSpPr txBox="1"/>
          <p:nvPr/>
        </p:nvSpPr>
        <p:spPr>
          <a:xfrm>
            <a:off x="2957875" y="4627750"/>
            <a:ext cx="39510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0" name="Google Shape;230;p41"/>
          <p:cNvSpPr/>
          <p:nvPr/>
        </p:nvSpPr>
        <p:spPr>
          <a:xfrm>
            <a:off x="3824000" y="4272188"/>
            <a:ext cx="1689600" cy="24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41"/>
          <p:cNvSpPr/>
          <p:nvPr/>
        </p:nvSpPr>
        <p:spPr>
          <a:xfrm>
            <a:off x="6612878" y="3517175"/>
            <a:ext cx="917100" cy="24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You will need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37" name="Google Shape;2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70126" y="610400"/>
            <a:ext cx="1373124" cy="199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2"/>
          <p:cNvPicPr preferRelativeResize="0"/>
          <p:nvPr/>
        </p:nvPicPr>
        <p:blipFill rotWithShape="1">
          <a:blip r:embed="rId4">
            <a:alphaModFix/>
          </a:blip>
          <a:srcRect b="0" l="21972" r="0" t="0"/>
          <a:stretch/>
        </p:blipFill>
        <p:spPr>
          <a:xfrm>
            <a:off x="3797781" y="806635"/>
            <a:ext cx="2146270" cy="14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2"/>
          <p:cNvSpPr txBox="1"/>
          <p:nvPr/>
        </p:nvSpPr>
        <p:spPr>
          <a:xfrm>
            <a:off x="509025" y="2272550"/>
            <a:ext cx="24306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Montserrat"/>
                <a:ea typeface="Montserrat"/>
                <a:cs typeface="Montserrat"/>
                <a:sym typeface="Montserrat"/>
              </a:rPr>
              <a:t>white/light clothes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42"/>
          <p:cNvSpPr txBox="1"/>
          <p:nvPr/>
        </p:nvSpPr>
        <p:spPr>
          <a:xfrm>
            <a:off x="4046850" y="2231725"/>
            <a:ext cx="24306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Montserrat"/>
                <a:ea typeface="Montserrat"/>
                <a:cs typeface="Montserrat"/>
                <a:sym typeface="Montserrat"/>
              </a:rPr>
              <a:t>dark clothes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42"/>
          <p:cNvSpPr txBox="1"/>
          <p:nvPr/>
        </p:nvSpPr>
        <p:spPr>
          <a:xfrm>
            <a:off x="6833525" y="2248775"/>
            <a:ext cx="24306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Montserrat"/>
                <a:ea typeface="Montserrat"/>
                <a:cs typeface="Montserrat"/>
                <a:sym typeface="Montserrat"/>
              </a:rPr>
              <a:t>washing basket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42"/>
          <p:cNvSpPr txBox="1"/>
          <p:nvPr/>
        </p:nvSpPr>
        <p:spPr>
          <a:xfrm>
            <a:off x="2446475" y="4232100"/>
            <a:ext cx="24306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Montserrat"/>
                <a:ea typeface="Montserrat"/>
                <a:cs typeface="Montserrat"/>
                <a:sym typeface="Montserrat"/>
              </a:rPr>
              <a:t>phone camera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42"/>
          <p:cNvSpPr txBox="1"/>
          <p:nvPr/>
        </p:nvSpPr>
        <p:spPr>
          <a:xfrm>
            <a:off x="5181000" y="4689300"/>
            <a:ext cx="24306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Montserrat"/>
                <a:ea typeface="Montserrat"/>
                <a:cs typeface="Montserrat"/>
                <a:sym typeface="Montserrat"/>
              </a:rPr>
              <a:t>washing machine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4" name="Google Shape;244;p42"/>
          <p:cNvGrpSpPr/>
          <p:nvPr/>
        </p:nvGrpSpPr>
        <p:grpSpPr>
          <a:xfrm>
            <a:off x="2663728" y="2861619"/>
            <a:ext cx="1340901" cy="1339955"/>
            <a:chOff x="4733925" y="1717250"/>
            <a:chExt cx="1892325" cy="1892325"/>
          </a:xfrm>
        </p:grpSpPr>
        <p:pic>
          <p:nvPicPr>
            <p:cNvPr id="245" name="Google Shape;245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33925" y="1717250"/>
              <a:ext cx="1892325" cy="1892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42"/>
            <p:cNvSpPr/>
            <p:nvPr/>
          </p:nvSpPr>
          <p:spPr>
            <a:xfrm>
              <a:off x="5419050" y="2388050"/>
              <a:ext cx="581700" cy="597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7" name="Google Shape;24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2200" y="892752"/>
            <a:ext cx="2084325" cy="143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325813" y="3072090"/>
            <a:ext cx="1839771" cy="137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Sorting washing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8025"/>
            <a:ext cx="4046176" cy="2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976" y="2402525"/>
            <a:ext cx="4640621" cy="252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3"/>
          <p:cNvSpPr txBox="1"/>
          <p:nvPr/>
        </p:nvSpPr>
        <p:spPr>
          <a:xfrm>
            <a:off x="4622475" y="3915975"/>
            <a:ext cx="1413000" cy="38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Whites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43"/>
          <p:cNvSpPr txBox="1"/>
          <p:nvPr/>
        </p:nvSpPr>
        <p:spPr>
          <a:xfrm>
            <a:off x="7439350" y="4036200"/>
            <a:ext cx="1413000" cy="38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Darks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3"/>
          <p:cNvSpPr txBox="1"/>
          <p:nvPr/>
        </p:nvSpPr>
        <p:spPr>
          <a:xfrm>
            <a:off x="60550" y="2472338"/>
            <a:ext cx="1413000" cy="38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Whites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43"/>
          <p:cNvSpPr txBox="1"/>
          <p:nvPr/>
        </p:nvSpPr>
        <p:spPr>
          <a:xfrm>
            <a:off x="2877425" y="2440163"/>
            <a:ext cx="1413000" cy="38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Darks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3"/>
          <p:cNvSpPr/>
          <p:nvPr/>
        </p:nvSpPr>
        <p:spPr>
          <a:xfrm>
            <a:off x="732709" y="48562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Teacher’s own images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3"/>
          <p:cNvSpPr txBox="1"/>
          <p:nvPr/>
        </p:nvSpPr>
        <p:spPr>
          <a:xfrm>
            <a:off x="4439325" y="995025"/>
            <a:ext cx="4572000" cy="12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Use two baskets or areas to sort your washing from the washing basket into two piles - whites/lights and dark/colours. Choose one item at a time.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008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