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MontserratMedium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b29a3acd0_0_3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b29a3acd0_0_3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e72c3fd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e72c3fd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c8ad234ae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c8ad234ae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MCQ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8ad234ae_0_3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8ad234ae_0_3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Worksheet Activity 1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8e72c3fdc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8e72c3fdc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c8ad234ae_0_5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8c8ad234ae_0_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8c8ad236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8c8ad236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Link to previous lessons.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*Self drawn image no copyright needed*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4" name="Google Shape;84;p19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86" name="Google Shape;86;p19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The Shakespearean Sonnet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26" name="Google Shape;126;p26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English 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Lesson 1 of ‘Sonnet 18’ by William Shakespeare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128" name="Google Shape;128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Mr. Posthill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27"/>
          <p:cNvSpPr txBox="1"/>
          <p:nvPr/>
        </p:nvSpPr>
        <p:spPr>
          <a:xfrm>
            <a:off x="290725" y="932000"/>
            <a:ext cx="8576100" cy="338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AutoNum type="arabicParenR"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 s_____ has 14 l____ of 10 s________ each</a:t>
            </a: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Montserrat"/>
              <a:buAutoNum type="arabicParenR"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Sonnets originated in the 13th c______. </a:t>
            </a:r>
            <a:endParaRPr sz="2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12750" lvl="0" marL="457200" rtl="0" algn="l">
              <a:spcBef>
                <a:spcPts val="1000"/>
              </a:spcBef>
              <a:spcAft>
                <a:spcPts val="0"/>
              </a:spcAft>
              <a:buClr>
                <a:srgbClr val="434343"/>
              </a:buClr>
              <a:buSzPts val="2900"/>
              <a:buFont typeface="Montserrat"/>
              <a:buAutoNum type="arabicParenR"/>
            </a:pPr>
            <a:r>
              <a:rPr lang="en-GB" sz="2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Two of the most well-k____ s_____ writers were Petrarch and S__________.</a:t>
            </a:r>
            <a:endParaRPr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27"/>
          <p:cNvSpPr txBox="1"/>
          <p:nvPr>
            <p:ph type="title"/>
          </p:nvPr>
        </p:nvSpPr>
        <p:spPr>
          <a:xfrm>
            <a:off x="130200" y="90050"/>
            <a:ext cx="8267100" cy="84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Copy out and complete the sentences below by filling in the </a:t>
            </a:r>
            <a:r>
              <a:rPr lang="en-GB" sz="2300">
                <a:solidFill>
                  <a:srgbClr val="434343"/>
                </a:solidFill>
              </a:rPr>
              <a:t> gaps</a:t>
            </a:r>
            <a:endParaRPr sz="23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/>
          <p:nvPr>
            <p:ph type="title"/>
          </p:nvPr>
        </p:nvSpPr>
        <p:spPr>
          <a:xfrm>
            <a:off x="387875" y="161125"/>
            <a:ext cx="7710900" cy="117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</a:rPr>
              <a:t>What rhyme scheme does a Shakespearean Sonnet follow?</a:t>
            </a:r>
            <a:endParaRPr sz="2800">
              <a:solidFill>
                <a:srgbClr val="434343"/>
              </a:solidFill>
            </a:endParaRPr>
          </a:p>
        </p:txBody>
      </p:sp>
      <p:sp>
        <p:nvSpPr>
          <p:cNvPr id="141" name="Google Shape;141;p28"/>
          <p:cNvSpPr txBox="1"/>
          <p:nvPr>
            <p:ph idx="2" type="body"/>
          </p:nvPr>
        </p:nvSpPr>
        <p:spPr>
          <a:xfrm>
            <a:off x="458975" y="1917675"/>
            <a:ext cx="3648000" cy="7842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It has no rhyme scheme.</a:t>
            </a:r>
            <a:endParaRPr sz="2000"/>
          </a:p>
        </p:txBody>
      </p:sp>
      <p:sp>
        <p:nvSpPr>
          <p:cNvPr id="142" name="Google Shape;142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8"/>
          <p:cNvSpPr txBox="1"/>
          <p:nvPr>
            <p:ph idx="1" type="subTitle"/>
          </p:nvPr>
        </p:nvSpPr>
        <p:spPr>
          <a:xfrm>
            <a:off x="458975" y="1285750"/>
            <a:ext cx="31284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1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8"/>
          <p:cNvSpPr txBox="1"/>
          <p:nvPr>
            <p:ph idx="3" type="subTitle"/>
          </p:nvPr>
        </p:nvSpPr>
        <p:spPr>
          <a:xfrm>
            <a:off x="4734000" y="1285750"/>
            <a:ext cx="31284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2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28"/>
          <p:cNvSpPr txBox="1"/>
          <p:nvPr>
            <p:ph idx="4" type="body"/>
          </p:nvPr>
        </p:nvSpPr>
        <p:spPr>
          <a:xfrm>
            <a:off x="4734000" y="1917675"/>
            <a:ext cx="3883200" cy="8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It uses heroic couplets throughout.</a:t>
            </a:r>
            <a:endParaRPr sz="2000"/>
          </a:p>
        </p:txBody>
      </p:sp>
      <p:sp>
        <p:nvSpPr>
          <p:cNvPr id="146" name="Google Shape;146;p28"/>
          <p:cNvSpPr txBox="1"/>
          <p:nvPr>
            <p:ph idx="5" type="subTitle"/>
          </p:nvPr>
        </p:nvSpPr>
        <p:spPr>
          <a:xfrm>
            <a:off x="458975" y="2876175"/>
            <a:ext cx="31284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3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8"/>
          <p:cNvSpPr txBox="1"/>
          <p:nvPr>
            <p:ph idx="6" type="body"/>
          </p:nvPr>
        </p:nvSpPr>
        <p:spPr>
          <a:xfrm>
            <a:off x="4734000" y="3436875"/>
            <a:ext cx="3648000" cy="85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It uses an ABAB rhyme scheme throughout. </a:t>
            </a:r>
            <a:endParaRPr sz="2000"/>
          </a:p>
        </p:txBody>
      </p:sp>
      <p:sp>
        <p:nvSpPr>
          <p:cNvPr id="148" name="Google Shape;148;p28"/>
          <p:cNvSpPr txBox="1"/>
          <p:nvPr>
            <p:ph idx="7" type="subTitle"/>
          </p:nvPr>
        </p:nvSpPr>
        <p:spPr>
          <a:xfrm>
            <a:off x="4734000" y="2876175"/>
            <a:ext cx="3128400" cy="453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43434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Option 4</a:t>
            </a:r>
            <a:endParaRPr b="1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28"/>
          <p:cNvSpPr txBox="1"/>
          <p:nvPr>
            <p:ph idx="8" type="body"/>
          </p:nvPr>
        </p:nvSpPr>
        <p:spPr>
          <a:xfrm>
            <a:off x="458975" y="3436875"/>
            <a:ext cx="3242100" cy="11745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000"/>
              <a:t>It uses an ABAB rhyme scheme with a romantic couplet at the end.</a:t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5" name="Google Shape;155;p29"/>
          <p:cNvSpPr txBox="1"/>
          <p:nvPr/>
        </p:nvSpPr>
        <p:spPr>
          <a:xfrm>
            <a:off x="0" y="1737550"/>
            <a:ext cx="9144000" cy="28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1397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Sometime too hot the eye of heaven shines,</a:t>
            </a:r>
            <a:endParaRPr sz="280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434343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-190500" lvl="0" marL="1397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434343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And often is his gold complexion dimm'd;</a:t>
            </a:r>
            <a:endParaRPr sz="3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29"/>
          <p:cNvSpPr txBox="1"/>
          <p:nvPr>
            <p:ph idx="4294967295" type="title"/>
          </p:nvPr>
        </p:nvSpPr>
        <p:spPr>
          <a:xfrm>
            <a:off x="390150" y="260325"/>
            <a:ext cx="8039700" cy="83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434343"/>
                </a:solidFill>
              </a:rPr>
              <a:t>Copy out the lines below and annotate the syllables (10) and iambs (pairs of syllables - 5) on the lines below using a 1 &amp; 2 to represent the syllables, and a / to split the iambs.</a:t>
            </a:r>
            <a:endParaRPr sz="20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210800" y="131550"/>
            <a:ext cx="5231100" cy="66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True or false?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162" name="Google Shape;162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210800" y="801150"/>
            <a:ext cx="8619300" cy="424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A Shakespearean sonnet has 14 lines.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A Shakespearean sonnet uses rhyming couplets throughout.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A Shakespearean sonnet is written in free verse with a chaotic metre.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A Shakespearean sonnet is written in Iambic Pentameter.</a:t>
            </a:r>
            <a:endParaRPr sz="28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/>
          <p:nvPr>
            <p:ph type="title"/>
          </p:nvPr>
        </p:nvSpPr>
        <p:spPr>
          <a:xfrm>
            <a:off x="210800" y="131550"/>
            <a:ext cx="5231100" cy="66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True or false?</a:t>
            </a:r>
            <a:endParaRPr sz="3000">
              <a:solidFill>
                <a:srgbClr val="434343"/>
              </a:solidFill>
            </a:endParaRPr>
          </a:p>
        </p:txBody>
      </p:sp>
      <p:sp>
        <p:nvSpPr>
          <p:cNvPr id="169" name="Google Shape;169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0" name="Google Shape;170;p31"/>
          <p:cNvSpPr txBox="1"/>
          <p:nvPr>
            <p:ph idx="1" type="body"/>
          </p:nvPr>
        </p:nvSpPr>
        <p:spPr>
          <a:xfrm>
            <a:off x="210800" y="801150"/>
            <a:ext cx="8619300" cy="424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Shakespeare lived in the 15th &amp; 16th century</a:t>
            </a:r>
            <a:r>
              <a:rPr lang="en-GB" sz="2800"/>
              <a:t>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Shakespeare was a famous poet and playwright.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Shakespeare wrote sonnets addressed to both a young man and a ‘dark lady’.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lphaLcParenR"/>
            </a:pPr>
            <a:r>
              <a:rPr lang="en-GB" sz="2800"/>
              <a:t>Shakespeare wrote only 38 sonnets in his 52 year life. </a:t>
            </a:r>
            <a:endParaRPr sz="2800"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6" name="Google Shape;176;p32"/>
          <p:cNvSpPr txBox="1"/>
          <p:nvPr/>
        </p:nvSpPr>
        <p:spPr>
          <a:xfrm>
            <a:off x="280150" y="133575"/>
            <a:ext cx="66006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Shakespearean Sonnet</a:t>
            </a:r>
            <a:endParaRPr b="1" sz="3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32"/>
          <p:cNvSpPr txBox="1"/>
          <p:nvPr>
            <p:ph idx="1" type="body"/>
          </p:nvPr>
        </p:nvSpPr>
        <p:spPr>
          <a:xfrm>
            <a:off x="280150" y="737425"/>
            <a:ext cx="8731200" cy="89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Pause the video and circle which of the elements below are aspects of a Shakespearean Sonnet.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78" name="Google Shape;178;p32"/>
          <p:cNvSpPr txBox="1"/>
          <p:nvPr>
            <p:ph idx="1" type="body"/>
          </p:nvPr>
        </p:nvSpPr>
        <p:spPr>
          <a:xfrm>
            <a:off x="368350" y="1771475"/>
            <a:ext cx="19896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Iambic Pentameter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79" name="Google Shape;179;p32"/>
          <p:cNvSpPr txBox="1"/>
          <p:nvPr>
            <p:ph idx="1" type="body"/>
          </p:nvPr>
        </p:nvSpPr>
        <p:spPr>
          <a:xfrm>
            <a:off x="3298550" y="3665750"/>
            <a:ext cx="15762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Has 14 lines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80" name="Google Shape;180;p32"/>
          <p:cNvSpPr txBox="1"/>
          <p:nvPr>
            <p:ph idx="1" type="body"/>
          </p:nvPr>
        </p:nvSpPr>
        <p:spPr>
          <a:xfrm>
            <a:off x="762650" y="3665750"/>
            <a:ext cx="19896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ABAB Rhyme Scheme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81" name="Google Shape;181;p32"/>
          <p:cNvSpPr txBox="1"/>
          <p:nvPr>
            <p:ph idx="1" type="body"/>
          </p:nvPr>
        </p:nvSpPr>
        <p:spPr>
          <a:xfrm>
            <a:off x="5081450" y="1739550"/>
            <a:ext cx="14400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Theme of love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5943125" y="3746900"/>
            <a:ext cx="24696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Ends with a rhyming couplet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83" name="Google Shape;183;p32"/>
          <p:cNvSpPr txBox="1"/>
          <p:nvPr>
            <p:ph idx="1" type="body"/>
          </p:nvPr>
        </p:nvSpPr>
        <p:spPr>
          <a:xfrm>
            <a:off x="917950" y="2718613"/>
            <a:ext cx="19896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Iambic Pentameter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84" name="Google Shape;184;p32"/>
          <p:cNvSpPr txBox="1"/>
          <p:nvPr>
            <p:ph idx="1" type="body"/>
          </p:nvPr>
        </p:nvSpPr>
        <p:spPr>
          <a:xfrm>
            <a:off x="2792350" y="1771475"/>
            <a:ext cx="15762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Has 12 lines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85" name="Google Shape;185;p32"/>
          <p:cNvSpPr txBox="1"/>
          <p:nvPr>
            <p:ph idx="1" type="body"/>
          </p:nvPr>
        </p:nvSpPr>
        <p:spPr>
          <a:xfrm>
            <a:off x="3091850" y="2672250"/>
            <a:ext cx="19896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Theme of death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86" name="Google Shape;186;p32"/>
          <p:cNvSpPr txBox="1"/>
          <p:nvPr>
            <p:ph idx="1" type="body"/>
          </p:nvPr>
        </p:nvSpPr>
        <p:spPr>
          <a:xfrm>
            <a:off x="5822725" y="2678675"/>
            <a:ext cx="19896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Iambic Tetrameter</a:t>
            </a:r>
            <a:endParaRPr sz="3600">
              <a:solidFill>
                <a:srgbClr val="434343"/>
              </a:solidFill>
            </a:endParaRPr>
          </a:p>
        </p:txBody>
      </p:sp>
      <p:sp>
        <p:nvSpPr>
          <p:cNvPr id="187" name="Google Shape;187;p32"/>
          <p:cNvSpPr txBox="1"/>
          <p:nvPr>
            <p:ph idx="1" type="body"/>
          </p:nvPr>
        </p:nvSpPr>
        <p:spPr>
          <a:xfrm>
            <a:off x="6827600" y="1632625"/>
            <a:ext cx="1989600" cy="832200"/>
          </a:xfrm>
          <a:prstGeom prst="rect">
            <a:avLst/>
          </a:prstGeom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300">
                <a:solidFill>
                  <a:srgbClr val="434343"/>
                </a:solidFill>
              </a:rPr>
              <a:t>AABB Rhyme Scheme</a:t>
            </a:r>
            <a:endParaRPr sz="360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