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d0aadb4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d0aadb4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02781ae1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02781ae1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c02781a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c02781a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c02781b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c02781b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c02781b5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c02781b5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acd18b94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acd18b94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bdc9a468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bdc9a468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bdc9a468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bdc9a468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bdc9a468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bdc9a468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bdc9a468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bdc9a468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c02781ae1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c02781ae1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c02781ae1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c02781ae1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c02781ae1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c02781ae1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917950" y="3481600"/>
            <a:ext cx="16452000" cy="3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Creating patterns using simple 2D shapes</a:t>
            </a:r>
            <a:endParaRPr sz="60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Lesson 4</a:t>
            </a:r>
            <a:endParaRPr sz="60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917950" y="890050"/>
            <a:ext cx="164520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Numeracy: Shape and Sorting -Applying Learning</a:t>
            </a:r>
            <a:endParaRPr sz="36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917950" y="8210950"/>
            <a:ext cx="79020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Simon</a:t>
            </a:r>
            <a:endParaRPr sz="2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Triangles</a:t>
            </a:r>
            <a:endParaRPr/>
          </a:p>
        </p:txBody>
      </p:sp>
      <p:sp>
        <p:nvSpPr>
          <p:cNvPr id="176" name="Google Shape;176;p2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9468000" y="5782650"/>
            <a:ext cx="3241500" cy="38040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4803750" y="1202975"/>
            <a:ext cx="3241500" cy="38040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4803750" y="5782650"/>
            <a:ext cx="3241500" cy="38040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8439050" y="1202975"/>
            <a:ext cx="3241500" cy="38040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12074350" y="1202975"/>
            <a:ext cx="3241500" cy="3804000"/>
          </a:xfrm>
          <a:prstGeom prst="triangle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Vocabulary</a:t>
            </a:r>
            <a:endParaRPr/>
          </a:p>
        </p:txBody>
      </p:sp>
      <p:sp>
        <p:nvSpPr>
          <p:cNvPr id="187" name="Google Shape;187;p2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" name="Google Shape;188;p24"/>
          <p:cNvSpPr/>
          <p:nvPr/>
        </p:nvSpPr>
        <p:spPr>
          <a:xfrm>
            <a:off x="5559800" y="1184250"/>
            <a:ext cx="5371800" cy="397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/>
          <p:nvPr/>
        </p:nvSpPr>
        <p:spPr>
          <a:xfrm>
            <a:off x="11640175" y="1184250"/>
            <a:ext cx="5371800" cy="397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5559800" y="5611650"/>
            <a:ext cx="5371800" cy="397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11640175" y="5611650"/>
            <a:ext cx="5371800" cy="3975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 txBox="1"/>
          <p:nvPr/>
        </p:nvSpPr>
        <p:spPr>
          <a:xfrm>
            <a:off x="6231275" y="3894550"/>
            <a:ext cx="41094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latin typeface="Montserrat"/>
                <a:ea typeface="Montserrat"/>
                <a:cs typeface="Montserrat"/>
                <a:sym typeface="Montserrat"/>
              </a:rPr>
              <a:t>side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12271375" y="3894550"/>
            <a:ext cx="41094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latin typeface="Montserrat"/>
                <a:ea typeface="Montserrat"/>
                <a:cs typeface="Montserrat"/>
                <a:sym typeface="Montserrat"/>
              </a:rPr>
              <a:t>corner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6191000" y="8389350"/>
            <a:ext cx="41094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latin typeface="Montserrat"/>
                <a:ea typeface="Montserrat"/>
                <a:cs typeface="Montserrat"/>
                <a:sym typeface="Montserrat"/>
              </a:rPr>
              <a:t>straight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12271375" y="8167050"/>
            <a:ext cx="41094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latin typeface="Montserrat"/>
                <a:ea typeface="Montserrat"/>
                <a:cs typeface="Montserrat"/>
                <a:sym typeface="Montserrat"/>
              </a:rPr>
              <a:t>curved</a:t>
            </a:r>
            <a:endParaRPr b="1" sz="49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6" name="Google Shape;196;p24"/>
          <p:cNvCxnSpPr/>
          <p:nvPr/>
        </p:nvCxnSpPr>
        <p:spPr>
          <a:xfrm flipH="1">
            <a:off x="8365200" y="1861500"/>
            <a:ext cx="1557600" cy="8175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24"/>
          <p:cNvSpPr/>
          <p:nvPr/>
        </p:nvSpPr>
        <p:spPr>
          <a:xfrm>
            <a:off x="6458350" y="1861500"/>
            <a:ext cx="2120400" cy="1719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8" name="Google Shape;198;p24"/>
          <p:cNvCxnSpPr>
            <a:stCxn id="197" idx="0"/>
            <a:endCxn id="197" idx="4"/>
          </p:cNvCxnSpPr>
          <p:nvPr/>
        </p:nvCxnSpPr>
        <p:spPr>
          <a:xfrm>
            <a:off x="7518550" y="1861500"/>
            <a:ext cx="1060200" cy="1719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24"/>
          <p:cNvSpPr/>
          <p:nvPr/>
        </p:nvSpPr>
        <p:spPr>
          <a:xfrm>
            <a:off x="12466025" y="2016800"/>
            <a:ext cx="2120400" cy="17190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0" name="Google Shape;200;p24"/>
          <p:cNvCxnSpPr/>
          <p:nvPr/>
        </p:nvCxnSpPr>
        <p:spPr>
          <a:xfrm flipH="1">
            <a:off x="13778375" y="1790550"/>
            <a:ext cx="2374500" cy="4089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" name="Google Shape;201;p24"/>
          <p:cNvCxnSpPr/>
          <p:nvPr/>
        </p:nvCxnSpPr>
        <p:spPr>
          <a:xfrm>
            <a:off x="7789088" y="6236950"/>
            <a:ext cx="2068200" cy="18357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" name="Google Shape;202;p24"/>
          <p:cNvSpPr/>
          <p:nvPr/>
        </p:nvSpPr>
        <p:spPr>
          <a:xfrm>
            <a:off x="5784925" y="6236950"/>
            <a:ext cx="3035075" cy="2106200"/>
          </a:xfrm>
          <a:custGeom>
            <a:rect b="b" l="l" r="r" t="t"/>
            <a:pathLst>
              <a:path extrusionOk="0" h="84248" w="121403">
                <a:moveTo>
                  <a:pt x="0" y="0"/>
                </a:moveTo>
                <a:cubicBezTo>
                  <a:pt x="12534" y="3581"/>
                  <a:pt x="63566" y="8595"/>
                  <a:pt x="75205" y="21487"/>
                </a:cubicBezTo>
                <a:cubicBezTo>
                  <a:pt x="86844" y="34379"/>
                  <a:pt x="62133" y="66969"/>
                  <a:pt x="69833" y="77354"/>
                </a:cubicBezTo>
                <a:cubicBezTo>
                  <a:pt x="77533" y="87740"/>
                  <a:pt x="112808" y="82726"/>
                  <a:pt x="121403" y="8380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03" name="Google Shape;203;p24"/>
          <p:cNvCxnSpPr/>
          <p:nvPr/>
        </p:nvCxnSpPr>
        <p:spPr>
          <a:xfrm flipH="1">
            <a:off x="9081625" y="6216650"/>
            <a:ext cx="1557600" cy="8175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4"/>
          <p:cNvCxnSpPr/>
          <p:nvPr/>
        </p:nvCxnSpPr>
        <p:spPr>
          <a:xfrm>
            <a:off x="12029513" y="6372200"/>
            <a:ext cx="2068200" cy="1835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24"/>
          <p:cNvSpPr/>
          <p:nvPr/>
        </p:nvSpPr>
        <p:spPr>
          <a:xfrm>
            <a:off x="13161300" y="6101700"/>
            <a:ext cx="3035075" cy="2106200"/>
          </a:xfrm>
          <a:custGeom>
            <a:rect b="b" l="l" r="r" t="t"/>
            <a:pathLst>
              <a:path extrusionOk="0" h="84248" w="121403">
                <a:moveTo>
                  <a:pt x="0" y="0"/>
                </a:moveTo>
                <a:cubicBezTo>
                  <a:pt x="12534" y="3581"/>
                  <a:pt x="63566" y="8595"/>
                  <a:pt x="75205" y="21487"/>
                </a:cubicBezTo>
                <a:cubicBezTo>
                  <a:pt x="86844" y="34379"/>
                  <a:pt x="62133" y="66969"/>
                  <a:pt x="69833" y="77354"/>
                </a:cubicBezTo>
                <a:cubicBezTo>
                  <a:pt x="77533" y="87740"/>
                  <a:pt x="112808" y="82726"/>
                  <a:pt x="121403" y="83800"/>
                </a:cubicBezTo>
              </a:path>
            </a:pathLst>
          </a:cu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206" name="Google Shape;206;p24"/>
          <p:cNvCxnSpPr/>
          <p:nvPr/>
        </p:nvCxnSpPr>
        <p:spPr>
          <a:xfrm flipH="1">
            <a:off x="15195625" y="6204425"/>
            <a:ext cx="1557600" cy="8175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7" name="Google Shape;207;p24"/>
          <p:cNvSpPr/>
          <p:nvPr/>
        </p:nvSpPr>
        <p:spPr>
          <a:xfrm>
            <a:off x="13274075" y="2065800"/>
            <a:ext cx="504300" cy="408900"/>
          </a:xfrm>
          <a:prstGeom prst="triangle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917950" y="5852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Salt dough recipe and instructions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4409600" y="1611550"/>
            <a:ext cx="35943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½ cup salt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1 cup plain flour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½ cup water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14" name="Google Shape;214;p2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25"/>
          <p:cNvPicPr preferRelativeResize="0"/>
          <p:nvPr/>
        </p:nvPicPr>
        <p:blipFill rotWithShape="1">
          <a:blip r:embed="rId3">
            <a:alphaModFix/>
          </a:blip>
          <a:srcRect b="2189" l="17329" r="17447" t="3417"/>
          <a:stretch/>
        </p:blipFill>
        <p:spPr>
          <a:xfrm>
            <a:off x="917950" y="1611550"/>
            <a:ext cx="2412577" cy="261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9248" y="4566605"/>
            <a:ext cx="4619727" cy="346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276" y="4566601"/>
            <a:ext cx="4619727" cy="34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50227" y="4566597"/>
            <a:ext cx="4619727" cy="346480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10148675" y="1611550"/>
            <a:ext cx="35943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Bowl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Cup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Spoon to mix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0" name="Google Shape;220;p25"/>
          <p:cNvSpPr txBox="1"/>
          <p:nvPr>
            <p:ph idx="1" type="body"/>
          </p:nvPr>
        </p:nvSpPr>
        <p:spPr>
          <a:xfrm>
            <a:off x="1428275" y="8138600"/>
            <a:ext cx="35943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Put the flour in the bowl. 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1" name="Google Shape;221;p25"/>
          <p:cNvSpPr txBox="1"/>
          <p:nvPr>
            <p:ph idx="1" type="body"/>
          </p:nvPr>
        </p:nvSpPr>
        <p:spPr>
          <a:xfrm>
            <a:off x="7089250" y="8138600"/>
            <a:ext cx="35943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2. Add the salt. 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2" name="Google Shape;222;p25"/>
          <p:cNvSpPr txBox="1"/>
          <p:nvPr>
            <p:ph idx="1" type="body"/>
          </p:nvPr>
        </p:nvSpPr>
        <p:spPr>
          <a:xfrm>
            <a:off x="12530400" y="8138600"/>
            <a:ext cx="39879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3. Add the water.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398" y="1313830"/>
            <a:ext cx="4619727" cy="346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6815" y="1313824"/>
            <a:ext cx="4619735" cy="34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50223" y="1313823"/>
            <a:ext cx="4619727" cy="346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6"/>
          <p:cNvSpPr txBox="1"/>
          <p:nvPr>
            <p:ph idx="1" type="body"/>
          </p:nvPr>
        </p:nvSpPr>
        <p:spPr>
          <a:xfrm>
            <a:off x="1083400" y="4978900"/>
            <a:ext cx="42615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4. Mix everything together. 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32" name="Google Shape;232;p26"/>
          <p:cNvSpPr txBox="1"/>
          <p:nvPr>
            <p:ph idx="1" type="body"/>
          </p:nvPr>
        </p:nvSpPr>
        <p:spPr>
          <a:xfrm>
            <a:off x="6737713" y="4978900"/>
            <a:ext cx="46197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5. Knead the dough on a floured surface. 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33" name="Google Shape;233;p26"/>
          <p:cNvSpPr txBox="1"/>
          <p:nvPr>
            <p:ph idx="1" type="body"/>
          </p:nvPr>
        </p:nvSpPr>
        <p:spPr>
          <a:xfrm>
            <a:off x="12750225" y="4978900"/>
            <a:ext cx="3594300" cy="139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6. Complete the activities. </a:t>
            </a:r>
            <a:endParaRPr sz="30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917950" y="5852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Here are a selection of shapes which can be used for pattern making in Unit 2, Lesson 4.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Pages 3-6 are colour to aid with recognition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Pages 7-10 are in black and white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Page 11- symbols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Page 12 and 13 Salt dough recipe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Circles</a:t>
            </a:r>
            <a:endParaRPr/>
          </a:p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1262375" y="5043825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3724650" y="875300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6321200" y="5043825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11200800" y="5043825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640475" y="875300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13233550" y="875300"/>
            <a:ext cx="4136400" cy="40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Squares</a:t>
            </a:r>
            <a:endParaRPr/>
          </a:p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3590325" y="2462229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4458500" y="6632254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7126975" y="2462229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10663625" y="2462229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14415550" y="2462229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7990800" y="6632254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11688575" y="6632254"/>
            <a:ext cx="2954400" cy="29544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Rectangles</a:t>
            </a:r>
            <a:endParaRPr/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1370425" y="2062425"/>
            <a:ext cx="2309400" cy="4674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4584750" y="2062425"/>
            <a:ext cx="2309400" cy="4674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7989300" y="2062425"/>
            <a:ext cx="2309400" cy="4674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11257325" y="2062425"/>
            <a:ext cx="2309400" cy="4674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14283650" y="2062425"/>
            <a:ext cx="2309400" cy="4674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Triangles</a:t>
            </a:r>
            <a:endParaRPr/>
          </a:p>
        </p:txBody>
      </p:sp>
      <p:sp>
        <p:nvSpPr>
          <p:cNvPr id="129" name="Google Shape;129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9468000" y="5782650"/>
            <a:ext cx="3241500" cy="38040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4803750" y="1202975"/>
            <a:ext cx="3241500" cy="38040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4803750" y="5782650"/>
            <a:ext cx="3241500" cy="38040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8439050" y="1202975"/>
            <a:ext cx="3241500" cy="38040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12074350" y="1202975"/>
            <a:ext cx="3241500" cy="3804000"/>
          </a:xfrm>
          <a:prstGeom prst="triangle">
            <a:avLst>
              <a:gd fmla="val 50000" name="adj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Circles</a:t>
            </a:r>
            <a:endParaRPr/>
          </a:p>
        </p:txBody>
      </p: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1262375" y="5043825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/>
          <p:cNvSpPr/>
          <p:nvPr/>
        </p:nvSpPr>
        <p:spPr>
          <a:xfrm>
            <a:off x="3724650" y="875300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/>
          <p:nvPr/>
        </p:nvSpPr>
        <p:spPr>
          <a:xfrm>
            <a:off x="6321200" y="5043825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/>
          <p:nvPr/>
        </p:nvSpPr>
        <p:spPr>
          <a:xfrm>
            <a:off x="11200800" y="5043825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/>
          <p:nvPr/>
        </p:nvSpPr>
        <p:spPr>
          <a:xfrm>
            <a:off x="8640475" y="875300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13233550" y="875300"/>
            <a:ext cx="4136400" cy="4002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Squares</a:t>
            </a:r>
            <a:endParaRPr/>
          </a:p>
        </p:txBody>
      </p:sp>
      <p:sp>
        <p:nvSpPr>
          <p:cNvPr id="152" name="Google Shape;152;p2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3590325" y="2462229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4458500" y="6632254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7126975" y="2462229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10663625" y="2462229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>
            <a:off x="14415550" y="2462229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>
            <a:off x="7990800" y="6632254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>
            <a:off x="11688575" y="6632254"/>
            <a:ext cx="2954400" cy="295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Rectangles</a:t>
            </a:r>
            <a:endParaRPr/>
          </a:p>
        </p:txBody>
      </p:sp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370425" y="2062425"/>
            <a:ext cx="2309400" cy="46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4584750" y="2062425"/>
            <a:ext cx="2309400" cy="46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7989300" y="2062425"/>
            <a:ext cx="2309400" cy="46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11257325" y="2062425"/>
            <a:ext cx="2309400" cy="46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/>
          <p:cNvSpPr/>
          <p:nvPr/>
        </p:nvSpPr>
        <p:spPr>
          <a:xfrm>
            <a:off x="14283650" y="2062425"/>
            <a:ext cx="2309400" cy="4674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