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1769E3-9DDC-410B-9F6C-087707F76E80}">
  <a:tblStyle styleId="{7F1769E3-9DDC-410B-9F6C-087707F76E8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3900104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3900104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3900104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3900104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3900104e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3900104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3900104e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3900104e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d3900104e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d3900104e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390010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390010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3900104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3900104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3900104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3900104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49fb42c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49fb42c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3900104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3900104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3900104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3900104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3900104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3900104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Review - 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Waves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Properties of waves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575" y="1931625"/>
            <a:ext cx="6020903" cy="69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15250463" y="8195900"/>
            <a:ext cx="5462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Mr Benyohai</a:t>
            </a:r>
            <a:endParaRPr sz="1900"/>
          </a:p>
        </p:txBody>
      </p:sp>
      <p:sp>
        <p:nvSpPr>
          <p:cNvPr id="143" name="Google Shape;143;p23"/>
          <p:cNvSpPr txBox="1"/>
          <p:nvPr/>
        </p:nvSpPr>
        <p:spPr>
          <a:xfrm>
            <a:off x="4969325" y="1931625"/>
            <a:ext cx="4470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Displacement (m)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22650" y="1779513"/>
            <a:ext cx="3763200" cy="41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Copy the diagram and add these labels: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Peak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Wavelength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Trough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Amplitude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How many waves are shown?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If these waves were produced in 10 s, what is the frequency?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What is the period?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Answering common questions</a:t>
            </a:r>
            <a:endParaRPr/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595200" y="2268650"/>
            <a:ext cx="7740300" cy="6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 radio and sound waves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Compare means similarities and differences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Type of wave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Oscillations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Speed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Medium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Interaction with surfaces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8497150" y="2128900"/>
            <a:ext cx="8872800" cy="6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AutoNum type="arabicPeriod"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Sound waves are longitudinal.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Radio waves are transverse.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AutoNum type="arabicPeriod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oscillations in a longitudinal wave are…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Whereas in a radio wave they are...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AutoNum type="arabicPeriod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Sound travels at…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Whereas radio waves....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AutoNum type="arabicPeriod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Sound can only travel when…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radio waves can…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AutoNum type="arabicPeriod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Both waves will…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AutoNum type="arabicPeriod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both waves transfer...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spot the 6 mistakes?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Set the motor to go as fast as possible to create plenty of waves.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Shine a light from underneath the tank onto a piece of white paper.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Video the waves for 1 hour and count how many waves pass a particular point.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Divide this number by 3600 (seconds) to get the frequency.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Take a photo of the waves on the piece of paper.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Measure the distance between two consecutive shadows once, use a ruler.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This is the wavelength in centimetres.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Divide wavelength by frequency to get the wave speed in m/s.</a:t>
            </a:r>
            <a:endParaRPr/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112050" y="73975"/>
            <a:ext cx="15855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spot the mistake?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Redraw this diagram correctly and label the 4 angles</a:t>
            </a:r>
            <a:endParaRPr/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917941" y="96628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66" name="Google Shape;166;p26"/>
          <p:cNvCxnSpPr/>
          <p:nvPr/>
        </p:nvCxnSpPr>
        <p:spPr>
          <a:xfrm rot="10800000">
            <a:off x="6167451" y="2458929"/>
            <a:ext cx="0" cy="3145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7" name="Google Shape;167;p26"/>
          <p:cNvSpPr txBox="1"/>
          <p:nvPr/>
        </p:nvSpPr>
        <p:spPr>
          <a:xfrm>
            <a:off x="3587954" y="2843184"/>
            <a:ext cx="48078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Air</a:t>
            </a:r>
            <a:endParaRPr sz="2900"/>
          </a:p>
        </p:txBody>
      </p:sp>
      <p:sp>
        <p:nvSpPr>
          <p:cNvPr id="168" name="Google Shape;168;p26"/>
          <p:cNvSpPr txBox="1"/>
          <p:nvPr/>
        </p:nvSpPr>
        <p:spPr>
          <a:xfrm>
            <a:off x="3540625" y="6435231"/>
            <a:ext cx="48078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Glass block</a:t>
            </a:r>
            <a:endParaRPr sz="2900"/>
          </a:p>
        </p:txBody>
      </p:sp>
      <p:sp>
        <p:nvSpPr>
          <p:cNvPr id="169" name="Google Shape;169;p26"/>
          <p:cNvSpPr/>
          <p:nvPr/>
        </p:nvSpPr>
        <p:spPr>
          <a:xfrm>
            <a:off x="3606830" y="3553081"/>
            <a:ext cx="9198600" cy="3601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26"/>
          <p:cNvGrpSpPr/>
          <p:nvPr/>
        </p:nvGrpSpPr>
        <p:grpSpPr>
          <a:xfrm>
            <a:off x="4740648" y="1580688"/>
            <a:ext cx="1426145" cy="1938584"/>
            <a:chOff x="8016075" y="2785950"/>
            <a:chExt cx="2326500" cy="1883400"/>
          </a:xfrm>
        </p:grpSpPr>
        <p:cxnSp>
          <p:nvCxnSpPr>
            <p:cNvPr id="171" name="Google Shape;171;p26"/>
            <p:cNvCxnSpPr/>
            <p:nvPr/>
          </p:nvCxnSpPr>
          <p:spPr>
            <a:xfrm>
              <a:off x="8016075" y="2785950"/>
              <a:ext cx="2326500" cy="18834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26"/>
            <p:cNvCxnSpPr/>
            <p:nvPr/>
          </p:nvCxnSpPr>
          <p:spPr>
            <a:xfrm rot="10800000">
              <a:off x="9139575" y="3260850"/>
              <a:ext cx="95100" cy="4905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26"/>
            <p:cNvCxnSpPr/>
            <p:nvPr/>
          </p:nvCxnSpPr>
          <p:spPr>
            <a:xfrm>
              <a:off x="8664950" y="3624750"/>
              <a:ext cx="497700" cy="1263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4" name="Google Shape;174;p26"/>
          <p:cNvGrpSpPr/>
          <p:nvPr/>
        </p:nvGrpSpPr>
        <p:grpSpPr>
          <a:xfrm>
            <a:off x="6234174" y="3554725"/>
            <a:ext cx="5042921" cy="3605204"/>
            <a:chOff x="8016075" y="2785950"/>
            <a:chExt cx="2326500" cy="1883400"/>
          </a:xfrm>
        </p:grpSpPr>
        <p:cxnSp>
          <p:nvCxnSpPr>
            <p:cNvPr id="175" name="Google Shape;175;p26"/>
            <p:cNvCxnSpPr/>
            <p:nvPr/>
          </p:nvCxnSpPr>
          <p:spPr>
            <a:xfrm>
              <a:off x="8016075" y="2785950"/>
              <a:ext cx="2326500" cy="18834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6"/>
            <p:cNvCxnSpPr/>
            <p:nvPr/>
          </p:nvCxnSpPr>
          <p:spPr>
            <a:xfrm flipH="1" rot="10800000">
              <a:off x="9173588" y="3399750"/>
              <a:ext cx="24600" cy="3516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26"/>
            <p:cNvCxnSpPr/>
            <p:nvPr/>
          </p:nvCxnSpPr>
          <p:spPr>
            <a:xfrm flipH="1" rot="10800000">
              <a:off x="8949931" y="3750966"/>
              <a:ext cx="212700" cy="108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8" name="Google Shape;178;p26"/>
          <p:cNvGrpSpPr/>
          <p:nvPr/>
        </p:nvGrpSpPr>
        <p:grpSpPr>
          <a:xfrm>
            <a:off x="11202167" y="7052878"/>
            <a:ext cx="1426144" cy="1938584"/>
            <a:chOff x="8016075" y="2785950"/>
            <a:chExt cx="2326500" cy="1883400"/>
          </a:xfrm>
        </p:grpSpPr>
        <p:cxnSp>
          <p:nvCxnSpPr>
            <p:cNvPr id="179" name="Google Shape;179;p26"/>
            <p:cNvCxnSpPr/>
            <p:nvPr/>
          </p:nvCxnSpPr>
          <p:spPr>
            <a:xfrm>
              <a:off x="8016075" y="2785950"/>
              <a:ext cx="2326500" cy="18834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26"/>
            <p:cNvCxnSpPr/>
            <p:nvPr/>
          </p:nvCxnSpPr>
          <p:spPr>
            <a:xfrm rot="10800000">
              <a:off x="9139575" y="3260850"/>
              <a:ext cx="95100" cy="4905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26"/>
            <p:cNvCxnSpPr/>
            <p:nvPr/>
          </p:nvCxnSpPr>
          <p:spPr>
            <a:xfrm>
              <a:off x="8664950" y="3624750"/>
              <a:ext cx="497700" cy="1263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82" name="Google Shape;182;p26"/>
          <p:cNvCxnSpPr/>
          <p:nvPr/>
        </p:nvCxnSpPr>
        <p:spPr>
          <a:xfrm rot="10800000">
            <a:off x="11202550" y="5178896"/>
            <a:ext cx="0" cy="3145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112050" y="73975"/>
            <a:ext cx="15855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Redraw your corrected diagram here</a:t>
            </a:r>
            <a:endParaRPr/>
          </a:p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917941" y="96628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9" name="Google Shape;189;p27"/>
          <p:cNvCxnSpPr/>
          <p:nvPr/>
        </p:nvCxnSpPr>
        <p:spPr>
          <a:xfrm rot="10800000">
            <a:off x="6564037" y="2594191"/>
            <a:ext cx="0" cy="3629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0" name="Google Shape;190;p27"/>
          <p:cNvSpPr txBox="1"/>
          <p:nvPr/>
        </p:nvSpPr>
        <p:spPr>
          <a:xfrm>
            <a:off x="3595100" y="3037650"/>
            <a:ext cx="5533500" cy="1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Air</a:t>
            </a:r>
            <a:endParaRPr sz="2900"/>
          </a:p>
        </p:txBody>
      </p:sp>
      <p:sp>
        <p:nvSpPr>
          <p:cNvPr id="191" name="Google Shape;191;p27"/>
          <p:cNvSpPr txBox="1"/>
          <p:nvPr/>
        </p:nvSpPr>
        <p:spPr>
          <a:xfrm>
            <a:off x="3540625" y="7183016"/>
            <a:ext cx="5533500" cy="1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Glass block</a:t>
            </a:r>
            <a:endParaRPr sz="2900"/>
          </a:p>
        </p:txBody>
      </p:sp>
      <p:sp>
        <p:nvSpPr>
          <p:cNvPr id="192" name="Google Shape;192;p27"/>
          <p:cNvSpPr/>
          <p:nvPr/>
        </p:nvSpPr>
        <p:spPr>
          <a:xfrm>
            <a:off x="3616825" y="3856900"/>
            <a:ext cx="10587300" cy="415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7"/>
          <p:cNvGrpSpPr/>
          <p:nvPr/>
        </p:nvGrpSpPr>
        <p:grpSpPr>
          <a:xfrm>
            <a:off x="4922239" y="1580810"/>
            <a:ext cx="1641578" cy="2237291"/>
            <a:chOff x="8016075" y="2785950"/>
            <a:chExt cx="2326500" cy="1883400"/>
          </a:xfrm>
        </p:grpSpPr>
        <p:cxnSp>
          <p:nvCxnSpPr>
            <p:cNvPr id="194" name="Google Shape;194;p27"/>
            <p:cNvCxnSpPr/>
            <p:nvPr/>
          </p:nvCxnSpPr>
          <p:spPr>
            <a:xfrm>
              <a:off x="8016075" y="2785950"/>
              <a:ext cx="2326500" cy="1883400"/>
            </a:xfrm>
            <a:prstGeom prst="straightConnector1">
              <a:avLst/>
            </a:prstGeom>
            <a:noFill/>
            <a:ln cap="flat" cmpd="sng" w="1143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27"/>
            <p:cNvCxnSpPr/>
            <p:nvPr/>
          </p:nvCxnSpPr>
          <p:spPr>
            <a:xfrm rot="10800000">
              <a:off x="9139575" y="3260850"/>
              <a:ext cx="95100" cy="4905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27"/>
            <p:cNvCxnSpPr/>
            <p:nvPr/>
          </p:nvCxnSpPr>
          <p:spPr>
            <a:xfrm>
              <a:off x="8664950" y="3624750"/>
              <a:ext cx="497700" cy="1263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19375" y="191475"/>
            <a:ext cx="17712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Answer these questions after watching the lesson. Click through the slides to look at the answers when you’re done. 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At the end of this document are some of the tasks from within the lesson in case you want to print these.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TV satellites use short wavelength radio waves (microwaves) to receive and send signals.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Explain why these waves have to be used rather than long wavelength radio waves.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GB"/>
              <a:t>[2]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561000" y="8491325"/>
            <a:ext cx="102501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OCR GCSE Science June 2014 | B752/01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24000" y="239300"/>
            <a:ext cx="1828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	P waves and S waves are different.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 waves are longitudinal and S waves are transverse. Look at the diagram of a model of a wave made with a slinky spring.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wave is made by moving the spring up and down with a frequency of 1.2 Hz.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diagram.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i.	Calculate the speed of the wave.         answer ........................................................................ m/s   [2]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ii.	What is the amplitude of the wave?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Choose from: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0.11 m	0.22 m	0.80 m	1.60 m	1.82 m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[1]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200" y="1890500"/>
            <a:ext cx="993457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8414275" y="131025"/>
            <a:ext cx="102501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OCR GCSE Science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June 2015 | B751/02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0" y="0"/>
            <a:ext cx="1796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Higher tier only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3.	Look at the diagram. It shows white light entering a glass prism at A.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The red light refracts away from the normal at B.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Use ideas about waves to explain why this happens.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 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[2]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200" y="1135550"/>
            <a:ext cx="79248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11725" y="8363000"/>
            <a:ext cx="102501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OCR GCSE Science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June 2016 | B752/02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Answers to the exam questions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5" name="Google Shape;115;p19"/>
          <p:cNvGraphicFramePr/>
          <p:nvPr/>
        </p:nvGraphicFramePr>
        <p:xfrm>
          <a:off x="261938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{7F1769E3-9DDC-410B-9F6C-087707F76E80}</a:tableStyleId>
              </a:tblPr>
              <a:tblGrid>
                <a:gridCol w="1428750"/>
                <a:gridCol w="1428750"/>
                <a:gridCol w="1428750"/>
                <a:gridCol w="10610850"/>
                <a:gridCol w="2867025"/>
              </a:tblGrid>
              <a:tr h="276225">
                <a:tc gridSpan="3"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Answer/Indicative content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any 2 from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 waves penetrate atmosphere / Long waves don't penetrate atmosphere / AW [1]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 waves absorbed or refracted or reflected (by atmosphere) [1]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(therefore) short waves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reach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receiver / long waves don't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reach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receiver [1]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1" name="Google Shape;121;p20"/>
          <p:cNvGraphicFramePr/>
          <p:nvPr/>
        </p:nvGraphicFramePr>
        <p:xfrm>
          <a:off x="261938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{7F1769E3-9DDC-410B-9F6C-087707F76E80}</a:tableStyleId>
              </a:tblPr>
              <a:tblGrid>
                <a:gridCol w="1428750"/>
                <a:gridCol w="1428750"/>
                <a:gridCol w="1428750"/>
                <a:gridCol w="10610850"/>
                <a:gridCol w="2867025"/>
              </a:tblGrid>
              <a:tr h="276225">
                <a:tc gridSpan="3"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Answer/Indicative content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 = 0.96 (m/s) [2]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 if answer is incomplete then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0.80 × 1.2 [1]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0.11(m) [1]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7" name="Google Shape;127;p21"/>
          <p:cNvGraphicFramePr/>
          <p:nvPr/>
        </p:nvGraphicFramePr>
        <p:xfrm>
          <a:off x="400275" y="308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{7F1769E3-9DDC-410B-9F6C-087707F76E80}</a:tableStyleId>
              </a:tblPr>
              <a:tblGrid>
                <a:gridCol w="1428750"/>
                <a:gridCol w="1428750"/>
                <a:gridCol w="1428750"/>
                <a:gridCol w="10610850"/>
                <a:gridCol w="2867025"/>
              </a:tblGrid>
              <a:tr h="276225">
                <a:tc gridSpan="3"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Answer/Indicative content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4318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change in wave speed / refractive index [1]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(in air) wave speed increases / lower refractive index / ora [2]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476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125" marB="24125" marR="24125" marL="2412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Questions from within the lesson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