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23996A-9E4E-4AED-93B8-3228B819320A}">
  <a:tblStyle styleId="{6623996A-9E4E-4AED-93B8-3228B81932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5b8eb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5b8eb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ce92c86b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ce92c86b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ce92c86b_0_10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ce92c86b_0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ce92c86b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ce92c86b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3142dc5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c3142dc5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95750" y="2876300"/>
            <a:ext cx="17227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Say what people have and do </a:t>
            </a:r>
            <a:r>
              <a:rPr lang="en-GB" sz="3000">
                <a:solidFill>
                  <a:srgbClr val="4B3241"/>
                </a:solidFill>
              </a:rPr>
              <a:t>[2/ 2]</a:t>
            </a:r>
            <a:endParaRPr sz="3000">
              <a:solidFill>
                <a:srgbClr val="4B3241"/>
              </a:solidFill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i="1" lang="en-GB">
                <a:solidFill>
                  <a:srgbClr val="4B3241"/>
                </a:solidFill>
              </a:rPr>
              <a:t>Faire </a:t>
            </a:r>
            <a:r>
              <a:rPr lang="en-GB">
                <a:solidFill>
                  <a:srgbClr val="4B3241"/>
                </a:solidFill>
              </a:rPr>
              <a:t>plural </a:t>
            </a:r>
            <a:endParaRPr i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87" name="Google Shape;87;p15"/>
          <p:cNvGrpSpPr/>
          <p:nvPr/>
        </p:nvGrpSpPr>
        <p:grpSpPr>
          <a:xfrm>
            <a:off x="2070908" y="3967468"/>
            <a:ext cx="2228564" cy="2634124"/>
            <a:chOff x="1199148" y="1347764"/>
            <a:chExt cx="1423730" cy="1953519"/>
          </a:xfrm>
        </p:grpSpPr>
        <p:pic>
          <p:nvPicPr>
            <p:cNvPr descr="tall boy" id="88" name="Google Shape;8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89" name="Google Shape;8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5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1" name="Google Shape;91;p15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92" name="Google Shape;92;p15"/>
          <p:cNvGrpSpPr/>
          <p:nvPr/>
        </p:nvGrpSpPr>
        <p:grpSpPr>
          <a:xfrm>
            <a:off x="13136730" y="3875423"/>
            <a:ext cx="2194372" cy="2711288"/>
            <a:chOff x="12297240" y="3985624"/>
            <a:chExt cx="1667202" cy="1953519"/>
          </a:xfrm>
        </p:grpSpPr>
        <p:pic>
          <p:nvPicPr>
            <p:cNvPr descr="tall boy" id="93" name="Google Shape;9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94" name="Google Shape;94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5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6" name="Google Shape;96;p15"/>
          <p:cNvSpPr txBox="1"/>
          <p:nvPr/>
        </p:nvSpPr>
        <p:spPr>
          <a:xfrm>
            <a:off x="7515121" y="5076476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97" name="Google Shape;9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8660" y="6381690"/>
            <a:ext cx="3135462" cy="187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99" name="Google Shape;9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5362" y="3024494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00" name="Google Shape;10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37012" y="5332894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01" name="Google Shape;10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65112" y="2199444"/>
            <a:ext cx="666750" cy="94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6712050" y="762075"/>
            <a:ext cx="4634400" cy="1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eau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3708450" y="710850"/>
            <a:ext cx="105156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au / eau / o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b="32822" l="13889" r="71388" t="41746"/>
          <a:stretch/>
        </p:blipFill>
        <p:spPr>
          <a:xfrm>
            <a:off x="2133654" y="3320751"/>
            <a:ext cx="2692402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b="28820" l="73473" r="9253" t="42237"/>
          <a:stretch/>
        </p:blipFill>
        <p:spPr>
          <a:xfrm>
            <a:off x="12877850" y="3654901"/>
            <a:ext cx="3159000" cy="297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8133725" y="7043100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[also]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6" name="Google Shape;126;p17"/>
          <p:cNvGraphicFramePr/>
          <p:nvPr/>
        </p:nvGraphicFramePr>
        <p:xfrm>
          <a:off x="917950" y="103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{6623996A-9E4E-4AED-93B8-3228B819320A}</a:tableStyleId>
              </a:tblPr>
              <a:tblGrid>
                <a:gridCol w="7020850"/>
                <a:gridCol w="6823150"/>
              </a:tblGrid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culture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culture</a:t>
                      </a:r>
                      <a:endParaRPr sz="1600">
                        <a:highlight>
                          <a:srgbClr val="FFFFFF"/>
                        </a:highlight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bat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eaux</a:t>
                      </a:r>
                      <a:endParaRPr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boats</a:t>
                      </a:r>
                      <a:endParaRPr sz="1600">
                        <a:highlight>
                          <a:srgbClr val="FFFFFF"/>
                        </a:highlight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magasin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shops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rest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ts</a:t>
                      </a:r>
                      <a:endParaRPr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restaurants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monumen</a:t>
                      </a:r>
                      <a:r>
                        <a:rPr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ts</a:t>
                      </a:r>
                      <a:endParaRPr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monuments</a:t>
                      </a:r>
                      <a:endParaRPr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liste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list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l’exercice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exercise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fête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party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gât</a:t>
                      </a:r>
                      <a:r>
                        <a:rPr b="1" lang="en-GB" sz="29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eau</a:t>
                      </a:r>
                      <a:endParaRPr b="1" sz="2900">
                        <a:highlight>
                          <a:srgbClr val="FFFF00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cake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avec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with</a:t>
                      </a:r>
                      <a:endParaRPr b="1" sz="2900">
                        <a:highlight>
                          <a:srgbClr val="FFFFFF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27" name="Google Shape;127;p17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28" name="Google Shape;128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29" name="Google Shape;129;p17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936800" y="79102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6337500" y="3519950"/>
            <a:ext cx="546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Fai</a:t>
            </a:r>
            <a:r>
              <a:rPr b="1" lang="en-GB" sz="4200">
                <a:solidFill>
                  <a:schemeClr val="accent5"/>
                </a:solidFill>
              </a:rPr>
              <a:t>re</a:t>
            </a:r>
            <a:r>
              <a:rPr lang="en-GB" sz="4200"/>
              <a:t> - To do</a:t>
            </a:r>
            <a:endParaRPr sz="42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200"/>
          </a:p>
        </p:txBody>
      </p:sp>
      <p:sp>
        <p:nvSpPr>
          <p:cNvPr id="136" name="Google Shape;136;p18"/>
          <p:cNvSpPr txBox="1"/>
          <p:nvPr>
            <p:ph type="title"/>
          </p:nvPr>
        </p:nvSpPr>
        <p:spPr>
          <a:xfrm>
            <a:off x="296700" y="4620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Faire </a:t>
            </a:r>
            <a:r>
              <a:rPr lang="en-GB">
                <a:solidFill>
                  <a:schemeClr val="dk2"/>
                </a:solidFill>
              </a:rPr>
              <a:t>- Irregular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1887450" y="4910925"/>
            <a:ext cx="569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Je </a:t>
            </a:r>
            <a:r>
              <a:rPr lang="en-GB" sz="4200"/>
              <a:t>fais</a:t>
            </a:r>
            <a:r>
              <a:rPr lang="en-GB" sz="4200"/>
              <a:t>- I do/make</a:t>
            </a:r>
            <a:endParaRPr sz="4200"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1887450" y="6530750"/>
            <a:ext cx="5993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Tu </a:t>
            </a:r>
            <a:r>
              <a:rPr lang="en-GB" sz="4200"/>
              <a:t>fais - </a:t>
            </a:r>
            <a:r>
              <a:rPr lang="en-GB" sz="4200"/>
              <a:t>You do/make</a:t>
            </a:r>
            <a:endParaRPr sz="4200"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4323771"/>
            <a:ext cx="726300" cy="15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75" y="5725375"/>
            <a:ext cx="1737179" cy="15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475" y="7752773"/>
            <a:ext cx="1737176" cy="132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1963650" y="8111325"/>
            <a:ext cx="5916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Il </a:t>
            </a:r>
            <a:r>
              <a:rPr lang="en-GB" sz="4200"/>
              <a:t>fait</a:t>
            </a:r>
            <a:r>
              <a:rPr lang="en-GB" sz="4200"/>
              <a:t>- He does/makes</a:t>
            </a:r>
            <a:endParaRPr sz="4200"/>
          </a:p>
        </p:txBody>
      </p:sp>
      <p:cxnSp>
        <p:nvCxnSpPr>
          <p:cNvPr id="143" name="Google Shape;143;p18"/>
          <p:cNvCxnSpPr/>
          <p:nvPr/>
        </p:nvCxnSpPr>
        <p:spPr>
          <a:xfrm flipH="1">
            <a:off x="8109125" y="4767900"/>
            <a:ext cx="34500" cy="416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4" name="Google Shape;144;p18"/>
          <p:cNvSpPr txBox="1"/>
          <p:nvPr/>
        </p:nvSpPr>
        <p:spPr>
          <a:xfrm>
            <a:off x="751950" y="1871575"/>
            <a:ext cx="168717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96700" y="1344850"/>
            <a:ext cx="17046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conjugate </a:t>
            </a:r>
            <a:r>
              <a:rPr i="1" lang="en-GB" sz="3500">
                <a:latin typeface="Montserrat"/>
                <a:ea typeface="Montserrat"/>
                <a:cs typeface="Montserrat"/>
                <a:sym typeface="Montserrat"/>
              </a:rPr>
              <a:t>faire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into the present tense, you must memorise the                    irregular pattern.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62353" y="-19675"/>
            <a:ext cx="1985275" cy="198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31123" y="4386800"/>
            <a:ext cx="1941036" cy="143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8926" y="6301288"/>
            <a:ext cx="2420012" cy="14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10802850" y="66069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Vous </a:t>
            </a:r>
            <a:r>
              <a:rPr lang="en-GB" sz="4200"/>
              <a:t>faites </a:t>
            </a:r>
            <a:r>
              <a:rPr lang="en-GB" sz="4200"/>
              <a:t>- You do/make</a:t>
            </a:r>
            <a:endParaRPr sz="4200"/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10688250" y="4767063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Nous </a:t>
            </a:r>
            <a:r>
              <a:rPr lang="en-GB" sz="4200"/>
              <a:t>faisons </a:t>
            </a:r>
            <a:r>
              <a:rPr lang="en-GB" sz="4200"/>
              <a:t>- We do/make</a:t>
            </a:r>
            <a:endParaRPr sz="4200"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16735644" y="2800104"/>
            <a:ext cx="629090" cy="987299"/>
            <a:chOff x="1177672" y="4392800"/>
            <a:chExt cx="1324399" cy="2193024"/>
          </a:xfrm>
        </p:grpSpPr>
        <p:pic>
          <p:nvPicPr>
            <p:cNvPr id="152" name="Google Shape;152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3" name="Google Shape;153;p18"/>
            <p:cNvPicPr preferRelativeResize="0"/>
            <p:nvPr/>
          </p:nvPicPr>
          <p:blipFill rotWithShape="1">
            <a:blip r:embed="rId10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10802850" y="82833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accent1"/>
                </a:solidFill>
              </a:rPr>
              <a:t>Ils </a:t>
            </a:r>
            <a:r>
              <a:rPr lang="en-GB" sz="4200"/>
              <a:t>font </a:t>
            </a:r>
            <a:r>
              <a:rPr lang="en-GB" sz="4200"/>
              <a:t>- They do/make</a:t>
            </a:r>
            <a:endParaRPr sz="4200"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59038" y="7871563"/>
            <a:ext cx="1737175" cy="134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19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{6623996A-9E4E-4AED-93B8-3228B819320A}</a:tableStyleId>
              </a:tblPr>
              <a:tblGrid>
                <a:gridCol w="889200"/>
                <a:gridCol w="12134700"/>
                <a:gridCol w="3951225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Conjugate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nous ______.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Conjugate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ils ______.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Fill in the blank:  ______ faites.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cake’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French.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outside’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French.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‘nous faisons la fête’ </a:t>
                      </a:r>
                      <a:r>
                        <a:rPr b="1" lang="en-GB" sz="3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19"/>
          <p:cNvSpPr txBox="1"/>
          <p:nvPr/>
        </p:nvSpPr>
        <p:spPr>
          <a:xfrm>
            <a:off x="13713665" y="2326675"/>
            <a:ext cx="37323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faisons</a:t>
            </a:r>
            <a:endParaRPr b="1"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3713663" y="3418650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font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3713663" y="4536475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vous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3713781" y="5628450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 gâteau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13713663" y="6720425"/>
            <a:ext cx="3698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dehors</a:t>
            </a:r>
            <a:endParaRPr b="1"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13682950" y="7812400"/>
            <a:ext cx="3732300" cy="9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1" lang="en-GB" sz="3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 have a party</a:t>
            </a:r>
            <a:endParaRPr b="1" sz="3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Say what people have and do</a:t>
            </a:r>
            <a:endParaRPr b="1" sz="54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