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4175E1-A923-474D-88A6-DE96396E41EA}">
  <a:tblStyle styleId="{2F4175E1-A923-474D-88A6-DE96396E41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5b8eb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5b8eb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a1ac78e5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a1ac78e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676430c7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676430c7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b5b8eb9e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b5b8eb9e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c94baf7af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c94baf7af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676430c7e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676430c7e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676430c7e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676430c7e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676430c7e_0_9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676430c7e_0_9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c3142dc5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c3142dc5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495750" y="2876300"/>
            <a:ext cx="17227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Describe people</a:t>
            </a:r>
            <a:r>
              <a:rPr lang="en-GB">
                <a:solidFill>
                  <a:srgbClr val="4B3241"/>
                </a:solidFill>
              </a:rPr>
              <a:t> </a:t>
            </a:r>
            <a:r>
              <a:rPr lang="en-GB" sz="3000">
                <a:solidFill>
                  <a:srgbClr val="4B3241"/>
                </a:solidFill>
              </a:rPr>
              <a:t>[2/ 2]</a:t>
            </a:r>
            <a:endParaRPr sz="3000"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i="1" lang="en-GB">
                <a:solidFill>
                  <a:srgbClr val="4B3241"/>
                </a:solidFill>
              </a:rPr>
              <a:t>Être </a:t>
            </a:r>
            <a:r>
              <a:rPr lang="en-GB">
                <a:solidFill>
                  <a:srgbClr val="4B3241"/>
                </a:solidFill>
              </a:rPr>
              <a:t>plural : </a:t>
            </a:r>
            <a:r>
              <a:rPr i="1" lang="en-GB">
                <a:solidFill>
                  <a:srgbClr val="4B3241"/>
                </a:solidFill>
              </a:rPr>
              <a:t>ils / elles</a:t>
            </a:r>
            <a:endParaRPr i="1"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Plural marker on adjectives</a:t>
            </a:r>
            <a:endParaRPr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rs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515121" y="37271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6635850" y="609675"/>
            <a:ext cx="41652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36282" l="14170" r="74302" t="37670"/>
          <a:stretch/>
        </p:blipFill>
        <p:spPr>
          <a:xfrm>
            <a:off x="2565450" y="3443626"/>
            <a:ext cx="2108198" cy="26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4">
            <a:alphaModFix/>
          </a:blip>
          <a:srcRect b="36678" l="73354" r="10674" t="37275"/>
          <a:stretch/>
        </p:blipFill>
        <p:spPr>
          <a:xfrm>
            <a:off x="7896788" y="4983875"/>
            <a:ext cx="2921002" cy="26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7470213" y="7011975"/>
            <a:ext cx="1066800" cy="3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14023422" y="3405225"/>
            <a:ext cx="835500" cy="3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13142275" y="3586875"/>
            <a:ext cx="3534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[always; still]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ê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coll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è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6981721" y="41843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è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6052200" y="636450"/>
            <a:ext cx="6164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ê / è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 b="37516" l="11614" r="71111" t="35127"/>
          <a:stretch/>
        </p:blipFill>
        <p:spPr>
          <a:xfrm>
            <a:off x="1616249" y="3385053"/>
            <a:ext cx="3159000" cy="281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 b="36323" l="71614" r="11112" t="37675"/>
          <a:stretch/>
        </p:blipFill>
        <p:spPr>
          <a:xfrm>
            <a:off x="7021650" y="5159300"/>
            <a:ext cx="3159000" cy="26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5">
            <a:alphaModFix/>
          </a:blip>
          <a:srcRect b="32873" l="9699" r="70971" t="47851"/>
          <a:stretch/>
        </p:blipFill>
        <p:spPr>
          <a:xfrm>
            <a:off x="12949749" y="3613651"/>
            <a:ext cx="3534898" cy="198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6883720" y="56117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6883720" y="63861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6937341" y="71221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6883720" y="40282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16830099" y="47834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9" name="Google Shape;119;p17"/>
          <p:cNvGraphicFramePr/>
          <p:nvPr/>
        </p:nvGraphicFramePr>
        <p:xfrm>
          <a:off x="1178675" y="262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{2F4175E1-A923-474D-88A6-DE96396E41EA}</a:tableStyleId>
              </a:tblPr>
              <a:tblGrid>
                <a:gridCol w="7020850"/>
                <a:gridCol w="6823150"/>
              </a:tblGrid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</a:t>
                      </a: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vert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open-minded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</a:t>
                      </a:r>
                      <a:r>
                        <a:rPr lang="en-GB" sz="31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ct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strict</a:t>
                      </a:r>
                      <a:endParaRPr sz="18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sage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well-behaved</a:t>
                      </a:r>
                      <a:endParaRPr sz="18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fr</a:t>
                      </a:r>
                      <a:r>
                        <a:rPr b="1" lang="en-GB" sz="31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è</a:t>
                      </a: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brother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sœur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sister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parents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parents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20" name="Google Shape;120;p17"/>
          <p:cNvGrpSpPr/>
          <p:nvPr/>
        </p:nvGrpSpPr>
        <p:grpSpPr>
          <a:xfrm>
            <a:off x="16973433" y="3044261"/>
            <a:ext cx="684000" cy="1055839"/>
            <a:chOff x="1222738" y="5053324"/>
            <a:chExt cx="1440001" cy="2154774"/>
          </a:xfrm>
        </p:grpSpPr>
        <p:pic>
          <p:nvPicPr>
            <p:cNvPr id="121" name="Google Shape;121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22" name="Google Shape;122;p17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7"/>
          <p:cNvSpPr txBox="1"/>
          <p:nvPr/>
        </p:nvSpPr>
        <p:spPr>
          <a:xfrm>
            <a:off x="2887150" y="1757250"/>
            <a:ext cx="30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En français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0066200" y="1757250"/>
            <a:ext cx="30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En anglais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936800" y="79102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6337500" y="3519950"/>
            <a:ext cx="54606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200"/>
              <a:t>Êt</a:t>
            </a:r>
            <a:r>
              <a:rPr b="1" lang="en-GB" sz="4200">
                <a:solidFill>
                  <a:schemeClr val="accent5"/>
                </a:solidFill>
              </a:rPr>
              <a:t>re</a:t>
            </a:r>
            <a:r>
              <a:rPr lang="en-GB" sz="4200"/>
              <a:t> - To be</a:t>
            </a:r>
            <a:endParaRPr sz="4200"/>
          </a:p>
        </p:txBody>
      </p:sp>
      <p:sp>
        <p:nvSpPr>
          <p:cNvPr id="131" name="Google Shape;131;p18"/>
          <p:cNvSpPr txBox="1"/>
          <p:nvPr>
            <p:ph type="title"/>
          </p:nvPr>
        </p:nvSpPr>
        <p:spPr>
          <a:xfrm>
            <a:off x="296700" y="4620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Present Tense - Irregular verbs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1887450" y="4910925"/>
            <a:ext cx="569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Je </a:t>
            </a:r>
            <a:r>
              <a:rPr lang="en-GB" sz="4200"/>
              <a:t>suis - I am</a:t>
            </a:r>
            <a:endParaRPr sz="4200"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1887450" y="6530750"/>
            <a:ext cx="56958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Tu </a:t>
            </a:r>
            <a:r>
              <a:rPr lang="en-GB" sz="4200"/>
              <a:t>es - You are</a:t>
            </a:r>
            <a:endParaRPr sz="4200"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4323771"/>
            <a:ext cx="726300" cy="15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375" y="5725375"/>
            <a:ext cx="1737179" cy="15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475" y="7752773"/>
            <a:ext cx="1737176" cy="132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1963650" y="8111325"/>
            <a:ext cx="569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Il </a:t>
            </a:r>
            <a:r>
              <a:rPr lang="en-GB" sz="4200"/>
              <a:t>est - He is</a:t>
            </a:r>
            <a:endParaRPr sz="4200"/>
          </a:p>
        </p:txBody>
      </p:sp>
      <p:cxnSp>
        <p:nvCxnSpPr>
          <p:cNvPr id="138" name="Google Shape;138;p18"/>
          <p:cNvCxnSpPr/>
          <p:nvPr/>
        </p:nvCxnSpPr>
        <p:spPr>
          <a:xfrm flipH="1">
            <a:off x="7880525" y="4767900"/>
            <a:ext cx="34500" cy="416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39" name="Google Shape;139;p18"/>
          <p:cNvSpPr txBox="1"/>
          <p:nvPr/>
        </p:nvSpPr>
        <p:spPr>
          <a:xfrm>
            <a:off x="751950" y="1871575"/>
            <a:ext cx="168717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296700" y="1344850"/>
            <a:ext cx="17046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To conjugate être into the present tense, you must memorise the                    irregular pattern.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62353" y="-19675"/>
            <a:ext cx="1985275" cy="198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31123" y="4386800"/>
            <a:ext cx="1941036" cy="143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8926" y="6301288"/>
            <a:ext cx="2420012" cy="143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10802850" y="66069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Vous </a:t>
            </a:r>
            <a:r>
              <a:rPr lang="en-GB" sz="4200"/>
              <a:t>êtes</a:t>
            </a:r>
            <a:r>
              <a:rPr lang="en-GB" sz="4200"/>
              <a:t> - You are</a:t>
            </a:r>
            <a:endParaRPr sz="4200"/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10688250" y="4767063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Nous </a:t>
            </a:r>
            <a:r>
              <a:rPr lang="en-GB" sz="4200"/>
              <a:t>sommes </a:t>
            </a:r>
            <a:r>
              <a:rPr lang="en-GB" sz="4200"/>
              <a:t>- We are</a:t>
            </a:r>
            <a:endParaRPr sz="4200"/>
          </a:p>
        </p:txBody>
      </p:sp>
      <p:grpSp>
        <p:nvGrpSpPr>
          <p:cNvPr id="146" name="Google Shape;146;p18"/>
          <p:cNvGrpSpPr/>
          <p:nvPr/>
        </p:nvGrpSpPr>
        <p:grpSpPr>
          <a:xfrm>
            <a:off x="16735644" y="2800104"/>
            <a:ext cx="629090" cy="987299"/>
            <a:chOff x="1177672" y="4392800"/>
            <a:chExt cx="1324399" cy="2193024"/>
          </a:xfrm>
        </p:grpSpPr>
        <p:pic>
          <p:nvPicPr>
            <p:cNvPr id="147" name="Google Shape;147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48" name="Google Shape;148;p18"/>
            <p:cNvPicPr preferRelativeResize="0"/>
            <p:nvPr/>
          </p:nvPicPr>
          <p:blipFill rotWithShape="1">
            <a:blip r:embed="rId10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10802850" y="82833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Ils </a:t>
            </a:r>
            <a:r>
              <a:rPr lang="en-GB" sz="4200"/>
              <a:t>sont </a:t>
            </a:r>
            <a:r>
              <a:rPr lang="en-GB" sz="4200"/>
              <a:t>- They are</a:t>
            </a:r>
            <a:endParaRPr sz="4200"/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59038" y="7871563"/>
            <a:ext cx="1737175" cy="134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6" name="Google Shape;156;p19"/>
          <p:cNvSpPr txBox="1"/>
          <p:nvPr>
            <p:ph type="title"/>
          </p:nvPr>
        </p:nvSpPr>
        <p:spPr>
          <a:xfrm>
            <a:off x="579175" y="661475"/>
            <a:ext cx="6915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D</a:t>
            </a:r>
            <a:r>
              <a:rPr lang="en-GB" sz="4700">
                <a:solidFill>
                  <a:schemeClr val="dk2"/>
                </a:solidFill>
              </a:rPr>
              <a:t>efinite articles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460750" y="1637500"/>
            <a:ext cx="17896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English, the definite article is the.</a:t>
            </a:r>
            <a:endParaRPr sz="360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French, there are three definite articles </a:t>
            </a:r>
            <a:r>
              <a:rPr b="1" i="1" lang="en-GB" sz="3600">
                <a:solidFill>
                  <a:schemeClr val="dk2"/>
                </a:solidFill>
                <a:highlight>
                  <a:srgbClr val="C9DAF8"/>
                </a:highlight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b="1" i="1" lang="en-GB" sz="3600">
                <a:solidFill>
                  <a:schemeClr val="dk2"/>
                </a:solidFill>
                <a:highlight>
                  <a:srgbClr val="EAD1DC"/>
                </a:highlight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/ </a:t>
            </a:r>
            <a:r>
              <a:rPr b="1" i="1" lang="en-GB" sz="3600">
                <a:solidFill>
                  <a:schemeClr val="dk2"/>
                </a:solidFill>
                <a:highlight>
                  <a:srgbClr val="B6D7A8"/>
                </a:highlight>
                <a:latin typeface="Montserrat"/>
                <a:ea typeface="Montserrat"/>
                <a:cs typeface="Montserrat"/>
                <a:sym typeface="Montserrat"/>
              </a:rPr>
              <a:t>les</a:t>
            </a:r>
            <a:r>
              <a:rPr b="1" i="1" lang="en-GB" sz="3600">
                <a:solidFill>
                  <a:schemeClr val="dk2"/>
                </a:solidFill>
                <a:highlight>
                  <a:srgbClr val="B6D7A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1" sz="3600">
              <a:solidFill>
                <a:schemeClr val="dk2"/>
              </a:solidFill>
              <a:highlight>
                <a:srgbClr val="B6D7A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</a:pPr>
            <a:r>
              <a:rPr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depends on whether the noun is masculine, feminine or plural.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0917" y="351338"/>
            <a:ext cx="1854838" cy="1856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9" name="Google Shape;159;p19"/>
          <p:cNvGraphicFramePr/>
          <p:nvPr/>
        </p:nvGraphicFramePr>
        <p:xfrm>
          <a:off x="765200" y="461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{2F4175E1-A923-474D-88A6-DE96396E41EA}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b="1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efinite</a:t>
                      </a:r>
                      <a:endParaRPr b="1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C9DAF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C9DAF8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F4CCC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F4CCC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rgbClr val="002060"/>
                          </a:solidFill>
                          <a:highlight>
                            <a:srgbClr val="B6D7A8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</a:t>
                      </a:r>
                      <a:endParaRPr sz="4000">
                        <a:solidFill>
                          <a:srgbClr val="002060"/>
                        </a:solidFill>
                        <a:highlight>
                          <a:srgbClr val="B6D7A8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0" name="Google Shape;16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5125" y="6215003"/>
            <a:ext cx="781075" cy="81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9250" y="6215003"/>
            <a:ext cx="781075" cy="81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79575" y="6215003"/>
            <a:ext cx="781075" cy="819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864600" y="2090700"/>
            <a:ext cx="3912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Ils sont</a:t>
            </a:r>
            <a:r>
              <a:rPr lang="en-GB" sz="3500"/>
              <a:t> calm</a:t>
            </a:r>
            <a:r>
              <a:rPr b="1" lang="en-GB" sz="3500">
                <a:solidFill>
                  <a:schemeClr val="accent3"/>
                </a:solidFill>
              </a:rPr>
              <a:t>es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169" name="Google Shape;169;p20"/>
          <p:cNvSpPr txBox="1"/>
          <p:nvPr>
            <p:ph type="title"/>
          </p:nvPr>
        </p:nvSpPr>
        <p:spPr>
          <a:xfrm>
            <a:off x="864605" y="478300"/>
            <a:ext cx="109344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Definite articles and adjectives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917950" y="2824800"/>
            <a:ext cx="4348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They are calm</a:t>
            </a:r>
            <a:endParaRPr b="1" sz="2800"/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851075" y="5409300"/>
            <a:ext cx="5085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Les frères</a:t>
            </a:r>
            <a:r>
              <a:rPr lang="en-GB" sz="3500"/>
              <a:t> sont calm</a:t>
            </a:r>
            <a:r>
              <a:rPr b="1" lang="en-GB" sz="3500">
                <a:solidFill>
                  <a:schemeClr val="accent3"/>
                </a:solidFill>
              </a:rPr>
              <a:t>es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886099" y="6181400"/>
            <a:ext cx="6712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The brothers are calm</a:t>
            </a:r>
            <a:endParaRPr b="1" sz="2800"/>
          </a:p>
        </p:txBody>
      </p:sp>
      <p:sp>
        <p:nvSpPr>
          <p:cNvPr id="173" name="Google Shape;173;p20"/>
          <p:cNvSpPr txBox="1"/>
          <p:nvPr>
            <p:ph idx="1" type="body"/>
          </p:nvPr>
        </p:nvSpPr>
        <p:spPr>
          <a:xfrm>
            <a:off x="8973925" y="2166900"/>
            <a:ext cx="3912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Elles</a:t>
            </a:r>
            <a:r>
              <a:rPr lang="en-GB" sz="3500"/>
              <a:t> sont calm</a:t>
            </a:r>
            <a:r>
              <a:rPr b="1" lang="en-GB" sz="3500">
                <a:solidFill>
                  <a:schemeClr val="accent3"/>
                </a:solidFill>
              </a:rPr>
              <a:t>es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9027275" y="2901000"/>
            <a:ext cx="4348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They are calm</a:t>
            </a:r>
            <a:endParaRPr b="1" sz="2800"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8960400" y="5485500"/>
            <a:ext cx="5664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Les sœurs sont calm</a:t>
            </a:r>
            <a:r>
              <a:rPr b="1" lang="en-GB" sz="3500">
                <a:solidFill>
                  <a:schemeClr val="accent3"/>
                </a:solidFill>
              </a:rPr>
              <a:t>es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8995424" y="6257600"/>
            <a:ext cx="6712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The sisters are calm</a:t>
            </a:r>
            <a:endParaRPr b="1" sz="2800"/>
          </a:p>
        </p:txBody>
      </p:sp>
      <p:sp>
        <p:nvSpPr>
          <p:cNvPr id="177" name="Google Shape;177;p20"/>
          <p:cNvSpPr/>
          <p:nvPr/>
        </p:nvSpPr>
        <p:spPr>
          <a:xfrm>
            <a:off x="725938" y="1978875"/>
            <a:ext cx="7455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725977" y="5331675"/>
            <a:ext cx="23724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8879357" y="2055075"/>
            <a:ext cx="11580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8955577" y="5407875"/>
            <a:ext cx="23724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b="0" l="50092" r="0" t="0"/>
          <a:stretch/>
        </p:blipFill>
        <p:spPr>
          <a:xfrm>
            <a:off x="2309250" y="6754338"/>
            <a:ext cx="1244030" cy="191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 b="0" l="0" r="50092" t="0"/>
          <a:stretch/>
        </p:blipFill>
        <p:spPr>
          <a:xfrm>
            <a:off x="10985019" y="6906738"/>
            <a:ext cx="1244030" cy="191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0" l="0" r="50092" t="0"/>
          <a:stretch/>
        </p:blipFill>
        <p:spPr>
          <a:xfrm>
            <a:off x="12229044" y="6953488"/>
            <a:ext cx="1244030" cy="191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b="0" l="50092" r="0" t="0"/>
          <a:stretch/>
        </p:blipFill>
        <p:spPr>
          <a:xfrm>
            <a:off x="3604650" y="6754338"/>
            <a:ext cx="1244030" cy="191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882" y="1978882"/>
            <a:ext cx="2703000" cy="208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73082" y="1978882"/>
            <a:ext cx="2703000" cy="208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2223664">
            <a:off x="13343772" y="2438892"/>
            <a:ext cx="863165" cy="587464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 rot="2223664">
            <a:off x="14639172" y="2438892"/>
            <a:ext cx="863165" cy="587464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/>
        </p:nvSpPr>
        <p:spPr>
          <a:xfrm>
            <a:off x="554325" y="303975"/>
            <a:ext cx="122517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Translate into English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274500" y="1311925"/>
            <a:ext cx="9624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16731320" y="57641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16731320" y="65385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16784941" y="72745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16731320" y="41806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16677699" y="49358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350700" y="3140725"/>
            <a:ext cx="9624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350700" y="5042700"/>
            <a:ext cx="9624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350700" y="7086325"/>
            <a:ext cx="9624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4.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1226250" y="1403750"/>
            <a:ext cx="18165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Vous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3122100" y="1403750"/>
            <a:ext cx="17550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êtes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4942650" y="1403750"/>
            <a:ext cx="22560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tristes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7283400" y="1403750"/>
            <a:ext cx="14790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8902725" y="1403750"/>
            <a:ext cx="30966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malades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226250" y="3308750"/>
            <a:ext cx="16470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Elles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2994300" y="3308750"/>
            <a:ext cx="19590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sont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5018850" y="3308750"/>
            <a:ext cx="33015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méchantes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8491350" y="3270650"/>
            <a:ext cx="14790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mais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10141350" y="3267763"/>
            <a:ext cx="30966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drôles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1226250" y="5137550"/>
            <a:ext cx="14790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Les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2841900" y="5137550"/>
            <a:ext cx="19590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frères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4866450" y="5137550"/>
            <a:ext cx="19590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sont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6945900" y="5137550"/>
            <a:ext cx="18165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sages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8826525" y="5137550"/>
            <a:ext cx="11604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10051050" y="5131775"/>
            <a:ext cx="27102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ouverts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1226250" y="7194950"/>
            <a:ext cx="12792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Les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2583300" y="7194950"/>
            <a:ext cx="24462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parents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5095050" y="7194950"/>
            <a:ext cx="16470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sont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6849600" y="7194950"/>
            <a:ext cx="21414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stricts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9055125" y="7194950"/>
            <a:ext cx="16470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mais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10772250" y="7189175"/>
            <a:ext cx="2446200" cy="662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786E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calmes</a:t>
            </a:r>
            <a:endParaRPr b="1" sz="40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3450" y="88050"/>
            <a:ext cx="1959000" cy="195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21"/>
          <p:cNvGrpSpPr/>
          <p:nvPr/>
        </p:nvGrpSpPr>
        <p:grpSpPr>
          <a:xfrm>
            <a:off x="16503184" y="2850168"/>
            <a:ext cx="1102321" cy="1282521"/>
            <a:chOff x="1222738" y="5053324"/>
            <a:chExt cx="1440001" cy="2154774"/>
          </a:xfrm>
        </p:grpSpPr>
        <p:pic>
          <p:nvPicPr>
            <p:cNvPr id="227" name="Google Shape;227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28" name="Google Shape;228;p21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21"/>
          <p:cNvSpPr/>
          <p:nvPr/>
        </p:nvSpPr>
        <p:spPr>
          <a:xfrm>
            <a:off x="1231227" y="2223150"/>
            <a:ext cx="139887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434343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lang="en-GB" sz="3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are sad </a:t>
            </a:r>
            <a:r>
              <a:rPr lang="en-GB" sz="3800">
                <a:solidFill>
                  <a:srgbClr val="434343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GB" sz="3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sick</a:t>
            </a:r>
            <a:endParaRPr sz="3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1231227" y="4128150"/>
            <a:ext cx="139887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434343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They </a:t>
            </a:r>
            <a:r>
              <a:rPr lang="en-GB" sz="3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(fp) are mean </a:t>
            </a:r>
            <a:r>
              <a:rPr lang="en-GB" sz="3800">
                <a:solidFill>
                  <a:srgbClr val="434343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but </a:t>
            </a:r>
            <a:r>
              <a:rPr lang="en-GB" sz="3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funny</a:t>
            </a:r>
            <a:endParaRPr sz="3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1231227" y="5956950"/>
            <a:ext cx="139887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The brothers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(mp) are well-behaved </a:t>
            </a:r>
            <a:r>
              <a:rPr lang="en-GB" sz="3800">
                <a:solidFill>
                  <a:schemeClr val="dk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open-minded</a:t>
            </a:r>
            <a:endParaRPr sz="3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1231227" y="8014350"/>
            <a:ext cx="13988700" cy="6621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The parents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(mp) are strict </a:t>
            </a:r>
            <a:r>
              <a:rPr lang="en-GB" sz="4000">
                <a:solidFill>
                  <a:schemeClr val="dk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but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calm</a:t>
            </a:r>
            <a:endParaRPr sz="3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Google Shape;237;p22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{2F4175E1-A923-474D-88A6-DE96396E41EA}</a:tableStyleId>
              </a:tblPr>
              <a:tblGrid>
                <a:gridCol w="889200"/>
                <a:gridCol w="12134700"/>
                <a:gridCol w="3951225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 the two pronouns for ‘they’.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is feminine plural?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 a plural definite article.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‘strict’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drôle’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‘ils sont tristes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’ 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8" name="Google Shape;238;p22"/>
          <p:cNvSpPr txBox="1"/>
          <p:nvPr/>
        </p:nvSpPr>
        <p:spPr>
          <a:xfrm>
            <a:off x="13713665" y="2326675"/>
            <a:ext cx="3732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ls / elles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13713663" y="3418650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elles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13713663" y="4536475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2"/>
          <p:cNvSpPr txBox="1"/>
          <p:nvPr/>
        </p:nvSpPr>
        <p:spPr>
          <a:xfrm>
            <a:off x="13713781" y="5628450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strict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13713663" y="6720425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funny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22"/>
          <p:cNvSpPr txBox="1"/>
          <p:nvPr/>
        </p:nvSpPr>
        <p:spPr>
          <a:xfrm>
            <a:off x="13682950" y="7812400"/>
            <a:ext cx="3732300" cy="9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hey are sad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2"/>
          <p:cNvSpPr/>
          <p:nvPr/>
        </p:nvSpPr>
        <p:spPr>
          <a:xfrm>
            <a:off x="1487275" y="470975"/>
            <a:ext cx="152940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Describe people</a:t>
            </a:r>
            <a:endParaRPr sz="54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