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BC8B0D-AA03-4021-9690-C233152BC6E4}">
  <a:tblStyle styleId="{24BC8B0D-AA03-4021-9690-C233152BC6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3853dd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b3853dd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b3853dd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b3853dd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b40a3a08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b40a3a08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40a3a086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b40a3a08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b49f57ff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b49f57ff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b850cff9a_0_1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b850cff9a_0_1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b40a3a086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b40a3a086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1994575"/>
            <a:ext cx="13201200" cy="231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where people go - </a:t>
            </a:r>
            <a:r>
              <a:rPr lang="en-GB" sz="4900">
                <a:solidFill>
                  <a:srgbClr val="4B3241"/>
                </a:solidFill>
              </a:rPr>
              <a:t>[</a:t>
            </a:r>
            <a:r>
              <a:rPr lang="en-GB" sz="4900">
                <a:solidFill>
                  <a:srgbClr val="4B3241"/>
                </a:solidFill>
              </a:rPr>
              <a:t>1 / 2]</a:t>
            </a:r>
            <a:endParaRPr sz="4900"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Aller (</a:t>
            </a:r>
            <a:r>
              <a:rPr i="1" lang="en-GB">
                <a:solidFill>
                  <a:srgbClr val="4B3241"/>
                </a:solidFill>
              </a:rPr>
              <a:t>nous, vous</a:t>
            </a:r>
            <a:r>
              <a:rPr lang="en-GB">
                <a:solidFill>
                  <a:srgbClr val="4B3241"/>
                </a:solidFill>
              </a:rPr>
              <a:t>)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- Preposition </a:t>
            </a:r>
            <a:r>
              <a:rPr i="1" lang="en-GB">
                <a:solidFill>
                  <a:srgbClr val="4B3241"/>
                </a:solidFill>
              </a:rPr>
              <a:t>en</a:t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8000" y="450725"/>
            <a:ext cx="16452000" cy="67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8000" y="4775575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6826800" y="710850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[eu]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rectangle" id="89" name="Google Shape;89;p15"/>
          <p:cNvSpPr/>
          <p:nvPr/>
        </p:nvSpPr>
        <p:spPr>
          <a:xfrm>
            <a:off x="5167800" y="3248151"/>
            <a:ext cx="6293400" cy="4396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5773500" y="468325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i="0" sz="119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533400" y="242225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11900">
                <a:latin typeface="Montserrat"/>
                <a:ea typeface="Montserrat"/>
                <a:cs typeface="Montserrat"/>
                <a:sym typeface="Montserrat"/>
              </a:rPr>
              <a:t>di</a:t>
            </a:r>
            <a:endParaRPr i="0" sz="11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6920538" y="316200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[eu]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-128400" y="-154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pic>
        <p:nvPicPr>
          <p:cNvPr descr="calendar pointing to thursday"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4313" y="4308113"/>
            <a:ext cx="1400175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ire"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28497" y="4160976"/>
            <a:ext cx="1714250" cy="2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12024550" y="242225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i="0" sz="11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ideo game controller" id="104" name="Google Shape;10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4023" y="5818998"/>
            <a:ext cx="2571924" cy="2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9448800" y="2199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6278987" y="394120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119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i="0" sz="11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533400" y="242225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i="0" sz="11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6920538" y="316200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[eu]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-128400" y="-154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16" name="Google Shape;116;p1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10916975" y="249845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i="0" sz="11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9448800" y="2199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-128400" y="5448575"/>
            <a:ext cx="80808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 i="0" sz="11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0207200" y="5580775"/>
            <a:ext cx="80808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11900"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i="0" sz="119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780950" y="4226450"/>
            <a:ext cx="26049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421400" y="7251275"/>
            <a:ext cx="26049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 bit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12155525" y="4226450"/>
            <a:ext cx="26049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fire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2448800" y="7251275"/>
            <a:ext cx="26049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old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917950" y="892800"/>
            <a:ext cx="12239700" cy="130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5900"/>
              <a:t>Comment dit-on?</a:t>
            </a:r>
            <a:endParaRPr b="0" sz="6200"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-278200" y="2876300"/>
            <a:ext cx="8013300" cy="23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/>
              <a:t>j</a:t>
            </a:r>
            <a:r>
              <a:rPr lang="en-GB" sz="11900">
                <a:solidFill>
                  <a:srgbClr val="F03C78"/>
                </a:solidFill>
              </a:rPr>
              <a:t>eu</a:t>
            </a:r>
            <a:r>
              <a:rPr lang="en-GB" sz="11900">
                <a:solidFill>
                  <a:srgbClr val="000000"/>
                </a:solidFill>
              </a:rPr>
              <a:t>di</a:t>
            </a:r>
            <a:endParaRPr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-391650" y="6218475"/>
            <a:ext cx="8013300" cy="23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900"/>
              <a:t>vi</a:t>
            </a:r>
            <a:r>
              <a:rPr lang="en-GB" sz="11900">
                <a:solidFill>
                  <a:srgbClr val="F03C78"/>
                </a:solidFill>
              </a:rPr>
              <a:t>eu</a:t>
            </a:r>
            <a:r>
              <a:rPr lang="en-GB" sz="11900"/>
              <a:t>x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9468000" y="2835738"/>
            <a:ext cx="8013300" cy="23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900"/>
              <a:t>f</a:t>
            </a:r>
            <a:r>
              <a:rPr lang="en-GB" sz="11900">
                <a:solidFill>
                  <a:srgbClr val="F03C78"/>
                </a:solidFill>
              </a:rPr>
              <a:t>eu</a:t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9468000" y="6077700"/>
            <a:ext cx="8013300" cy="23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900"/>
              <a:t>j</a:t>
            </a:r>
            <a:r>
              <a:rPr lang="en-GB" sz="11900">
                <a:solidFill>
                  <a:srgbClr val="F03C78"/>
                </a:solidFill>
              </a:rPr>
              <a:t>eu</a:t>
            </a:r>
            <a:r>
              <a:rPr lang="en-GB" sz="11900">
                <a:solidFill>
                  <a:srgbClr val="000000"/>
                </a:solidFill>
              </a:rPr>
              <a:t>x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19"/>
          <p:cNvGraphicFramePr/>
          <p:nvPr/>
        </p:nvGraphicFramePr>
        <p:xfrm>
          <a:off x="835350" y="110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{24BC8B0D-AA03-4021-9690-C233152BC6E4}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Écosse (f)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Scotland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Angleterre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(f)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England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France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(f)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France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Espagne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(f)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Spain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vacances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holidays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Allemagne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(f)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Suisse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(f)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Switzerland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habiter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live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ville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town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917950" y="502100"/>
            <a:ext cx="15249300" cy="50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Remember, in French we use the verb aller to say 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to go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I go / I am going = 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You go / you are going  =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He goes / he is going =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She goes / she is going =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7294175" y="2886238"/>
            <a:ext cx="1913700" cy="7374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Tu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vas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994150" y="6481625"/>
            <a:ext cx="10322100" cy="250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We go / we are going = nous allons 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You (pl.) go = vous allez 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5422" y="5899852"/>
            <a:ext cx="1938155" cy="15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5820675" y="1691925"/>
            <a:ext cx="1913700" cy="7374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Je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vais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7103725" y="3995700"/>
            <a:ext cx="1913700" cy="7374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va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7585750" y="5238650"/>
            <a:ext cx="1913700" cy="737400"/>
          </a:xfrm>
          <a:prstGeom prst="rect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latin typeface="Montserrat"/>
                <a:ea typeface="Montserrat"/>
                <a:cs typeface="Montserrat"/>
                <a:sym typeface="Montserrat"/>
              </a:rPr>
              <a:t>Elle </a:t>
            </a:r>
            <a:r>
              <a:rPr b="1" lang="en-GB" sz="3400">
                <a:latin typeface="Montserrat"/>
                <a:ea typeface="Montserrat"/>
                <a:cs typeface="Montserrat"/>
                <a:sym typeface="Montserrat"/>
              </a:rPr>
              <a:t>va</a:t>
            </a:r>
            <a:endParaRPr b="1"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:\Users\wdj\Google Drive\Primary\Y5 SoW\From Tracy\Pronouns\you-plural.png"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7650" y="7554768"/>
            <a:ext cx="1913700" cy="159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917950" y="41190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Nous or vous?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7" name="Google Shape;157;p21"/>
          <p:cNvGraphicFramePr/>
          <p:nvPr/>
        </p:nvGraphicFramePr>
        <p:xfrm>
          <a:off x="917950" y="174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{24BC8B0D-AA03-4021-9690-C233152BC6E4}</a:tableStyleId>
              </a:tblPr>
              <a:tblGrid>
                <a:gridCol w="977325"/>
                <a:gridCol w="9697150"/>
                <a:gridCol w="2190400"/>
                <a:gridCol w="2084125"/>
              </a:tblGrid>
              <a:tr h="77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Nous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Vous</a:t>
                      </a:r>
                      <a:endParaRPr sz="3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58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4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…...allez en Angleterre?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04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…...allons en France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….allons en Espagne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7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…..allez en ville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31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….allez en Écosse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80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….allons en vacances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81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….allez en Suisse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8625" y="2748749"/>
            <a:ext cx="496350" cy="5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54420" y="411900"/>
            <a:ext cx="1625675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00138" y="2448131"/>
            <a:ext cx="1734250" cy="13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8200" y="4336549"/>
            <a:ext cx="496350" cy="5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8200" y="3532024"/>
            <a:ext cx="496350" cy="5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8625" y="5146399"/>
            <a:ext cx="496350" cy="5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8625" y="5989899"/>
            <a:ext cx="496350" cy="5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8200" y="6727099"/>
            <a:ext cx="496350" cy="5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8625" y="7544049"/>
            <a:ext cx="496350" cy="5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917950" y="895100"/>
            <a:ext cx="16452000" cy="57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000000"/>
                </a:solidFill>
              </a:rPr>
              <a:t>S</a:t>
            </a:r>
            <a:r>
              <a:rPr lang="en-GB" sz="4500">
                <a:solidFill>
                  <a:srgbClr val="000000"/>
                </a:solidFill>
              </a:rPr>
              <a:t>aying where people are going</a:t>
            </a:r>
            <a:endParaRPr sz="4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00000"/>
              </a:solidFill>
            </a:endParaRPr>
          </a:p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AutoNum type="arabicPeriod"/>
            </a:pPr>
            <a:r>
              <a:rPr lang="en-GB" sz="4500">
                <a:solidFill>
                  <a:srgbClr val="000000"/>
                </a:solidFill>
              </a:rPr>
              <a:t>The verb aller means </a:t>
            </a:r>
            <a:endParaRPr sz="4500" u="sng">
              <a:solidFill>
                <a:srgbClr val="000000"/>
              </a:solidFill>
            </a:endParaRPr>
          </a:p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AutoNum type="arabicPeriod"/>
            </a:pPr>
            <a:r>
              <a:rPr lang="en-GB" sz="4500">
                <a:solidFill>
                  <a:srgbClr val="000000"/>
                </a:solidFill>
              </a:rPr>
              <a:t>We go =</a:t>
            </a:r>
            <a:endParaRPr sz="4500">
              <a:solidFill>
                <a:srgbClr val="000000"/>
              </a:solidFill>
            </a:endParaRPr>
          </a:p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AutoNum type="arabicPeriod"/>
            </a:pPr>
            <a:r>
              <a:rPr lang="en-GB" sz="4500">
                <a:solidFill>
                  <a:srgbClr val="000000"/>
                </a:solidFill>
              </a:rPr>
              <a:t>You (plural) go =              </a:t>
            </a:r>
            <a:endParaRPr sz="4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rgbClr val="000000"/>
                </a:solidFill>
              </a:rPr>
              <a:t>How do you say:</a:t>
            </a:r>
            <a:endParaRPr sz="4500">
              <a:solidFill>
                <a:srgbClr val="000000"/>
              </a:solidFill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AutoNum type="arabicPeriod"/>
            </a:pPr>
            <a:r>
              <a:rPr lang="en-GB" sz="4500">
                <a:solidFill>
                  <a:srgbClr val="000000"/>
                </a:solidFill>
              </a:rPr>
              <a:t>We are going to Scotland =</a:t>
            </a:r>
            <a:endParaRPr sz="4500">
              <a:solidFill>
                <a:srgbClr val="000000"/>
              </a:solidFill>
            </a:endParaRPr>
          </a:p>
          <a:p>
            <a:pPr indent="-514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AutoNum type="arabicPeriod"/>
            </a:pPr>
            <a:r>
              <a:rPr lang="en-GB" sz="4500">
                <a:solidFill>
                  <a:srgbClr val="000000"/>
                </a:solidFill>
              </a:rPr>
              <a:t>You (pl.) are going on holiday =</a:t>
            </a:r>
            <a:endParaRPr sz="4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874" y="593600"/>
            <a:ext cx="1680175" cy="133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2"/>
          <p:cNvCxnSpPr/>
          <p:nvPr/>
        </p:nvCxnSpPr>
        <p:spPr>
          <a:xfrm>
            <a:off x="8070675" y="3026100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2"/>
          <p:cNvCxnSpPr/>
          <p:nvPr/>
        </p:nvCxnSpPr>
        <p:spPr>
          <a:xfrm flipH="1" rot="10800000">
            <a:off x="4286900" y="3842250"/>
            <a:ext cx="2744700" cy="13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2"/>
          <p:cNvCxnSpPr/>
          <p:nvPr/>
        </p:nvCxnSpPr>
        <p:spPr>
          <a:xfrm flipH="1" rot="10800000">
            <a:off x="6867025" y="4547850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2"/>
          <p:cNvSpPr txBox="1"/>
          <p:nvPr/>
        </p:nvSpPr>
        <p:spPr>
          <a:xfrm>
            <a:off x="8643950" y="2319000"/>
            <a:ext cx="41466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to go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4164650" y="3189700"/>
            <a:ext cx="41466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nous allons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643350" y="3810150"/>
            <a:ext cx="41466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ous allez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9468000" y="6328575"/>
            <a:ext cx="66345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ous allons en Écosse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10490725" y="7092050"/>
            <a:ext cx="91305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en-GB" sz="4100">
                <a:latin typeface="Montserrat"/>
                <a:ea typeface="Montserrat"/>
                <a:cs typeface="Montserrat"/>
                <a:sym typeface="Montserrat"/>
              </a:rPr>
              <a:t>ous allez en vacances</a:t>
            </a:r>
            <a:endParaRPr b="1" sz="4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