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C4DF4F9-AFA2-4374-9787-6D61FFF4DFE9}">
  <a:tblStyle styleId="{8C4DF4F9-AFA2-4374-9787-6D61FFF4DFE9}"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regular.fntdata"/><Relationship Id="rId14" Type="http://schemas.openxmlformats.org/officeDocument/2006/relationships/slide" Target="slides/slide9.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bf4210d03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bf4210d0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bf4210d0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bf4210d0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bf4210d03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bf4210d03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bdc9a466c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bdc9a466c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bf4210d03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bf4210d03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bdc9a466c_1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bdc9a466c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95665090a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95665090a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bdc9a466c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bdc9a466c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ctrTitle"/>
          </p:nvPr>
        </p:nvSpPr>
        <p:spPr>
          <a:xfrm>
            <a:off x="917950" y="1329075"/>
            <a:ext cx="16452000" cy="5270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Early Play</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Lesson number 1 of 14 on Interaction and Communication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0" name="Google Shape;80;p14"/>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Speech and Language Therapy </a:t>
            </a:r>
            <a:endParaRPr>
              <a:solidFill>
                <a:srgbClr val="4B3241"/>
              </a:solidFill>
            </a:endParaRPr>
          </a:p>
        </p:txBody>
      </p:sp>
      <p:sp>
        <p:nvSpPr>
          <p:cNvPr id="81" name="Google Shape;81;p14"/>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Emma Jones</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People Play </a:t>
            </a:r>
            <a:endParaRPr/>
          </a:p>
        </p:txBody>
      </p:sp>
      <p:sp>
        <p:nvSpPr>
          <p:cNvPr id="87" name="Google Shape;87;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t>Watching faces</a:t>
            </a:r>
            <a:r>
              <a:rPr lang="en-GB"/>
              <a:t> for example:</a:t>
            </a:r>
            <a:endParaRPr/>
          </a:p>
          <a:p>
            <a:pPr indent="-431800" lvl="0" marL="457200" rtl="0" algn="l">
              <a:spcBef>
                <a:spcPts val="2000"/>
              </a:spcBef>
              <a:spcAft>
                <a:spcPts val="0"/>
              </a:spcAft>
              <a:buSzPts val="3200"/>
              <a:buChar char="●"/>
            </a:pPr>
            <a:r>
              <a:rPr lang="en-GB"/>
              <a:t>Peek-a-boo</a:t>
            </a:r>
            <a:endParaRPr/>
          </a:p>
          <a:p>
            <a:pPr indent="-431800" lvl="0" marL="457200" rtl="0" algn="l">
              <a:spcBef>
                <a:spcPts val="0"/>
              </a:spcBef>
              <a:spcAft>
                <a:spcPts val="0"/>
              </a:spcAft>
              <a:buSzPts val="3200"/>
              <a:buChar char="●"/>
            </a:pPr>
            <a:r>
              <a:rPr lang="en-GB"/>
              <a:t>Changing faces (making a sound/face expression whilst looking at each other)</a:t>
            </a:r>
            <a:endParaRPr/>
          </a:p>
          <a:p>
            <a:pPr indent="0" lvl="0" marL="0" rtl="0" algn="l">
              <a:spcBef>
                <a:spcPts val="2000"/>
              </a:spcBef>
              <a:spcAft>
                <a:spcPts val="0"/>
              </a:spcAft>
              <a:buNone/>
            </a:pPr>
            <a:r>
              <a:rPr lang="en-GB" u="sng"/>
              <a:t>Movement games </a:t>
            </a:r>
            <a:r>
              <a:rPr lang="en-GB"/>
              <a:t>for example:</a:t>
            </a:r>
            <a:endParaRPr/>
          </a:p>
          <a:p>
            <a:pPr indent="-431800" lvl="0" marL="457200" rtl="0" algn="l">
              <a:spcBef>
                <a:spcPts val="2000"/>
              </a:spcBef>
              <a:spcAft>
                <a:spcPts val="0"/>
              </a:spcAft>
              <a:buSzPts val="3200"/>
              <a:buChar char="●"/>
            </a:pPr>
            <a:r>
              <a:rPr lang="en-GB"/>
              <a:t>Rocking rhymes – row your boat, Dancing to music </a:t>
            </a:r>
            <a:endParaRPr/>
          </a:p>
          <a:p>
            <a:pPr indent="0" lvl="0" marL="0" rtl="0" algn="l">
              <a:spcBef>
                <a:spcPts val="2000"/>
              </a:spcBef>
              <a:spcAft>
                <a:spcPts val="0"/>
              </a:spcAft>
              <a:buNone/>
            </a:pPr>
            <a:r>
              <a:rPr lang="en-GB" u="sng"/>
              <a:t>Songs with touch and movement</a:t>
            </a:r>
            <a:r>
              <a:rPr lang="en-GB"/>
              <a:t> for example:</a:t>
            </a:r>
            <a:endParaRPr/>
          </a:p>
          <a:p>
            <a:pPr indent="0" lvl="0" marL="0" rtl="0" algn="l">
              <a:spcBef>
                <a:spcPts val="2000"/>
              </a:spcBef>
              <a:spcAft>
                <a:spcPts val="0"/>
              </a:spcAft>
              <a:buNone/>
            </a:pPr>
            <a:r>
              <a:rPr lang="en-GB"/>
              <a:t>Nursery Rhymes like ‘round and round the garden’</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Early Object</a:t>
            </a:r>
            <a:r>
              <a:rPr lang="en-GB"/>
              <a:t> Exploration </a:t>
            </a:r>
            <a:endParaRPr/>
          </a:p>
        </p:txBody>
      </p:sp>
      <p:sp>
        <p:nvSpPr>
          <p:cNvPr id="94" name="Google Shape;94;p16"/>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Add new objects/activities into play </a:t>
            </a:r>
            <a:endParaRPr>
              <a:solidFill>
                <a:srgbClr val="000000"/>
              </a:solidFill>
            </a:endParaRPr>
          </a:p>
          <a:p>
            <a:pPr indent="0" lvl="0" marL="0" rtl="0" algn="l">
              <a:spcBef>
                <a:spcPts val="2000"/>
              </a:spcBef>
              <a:spcAft>
                <a:spcPts val="0"/>
              </a:spcAft>
              <a:buNone/>
            </a:pPr>
            <a:r>
              <a:rPr lang="en-GB">
                <a:solidFill>
                  <a:srgbClr val="000000"/>
                </a:solidFill>
              </a:rPr>
              <a:t>e.g. brightly coloured objects, toys that light up, make a sound or change colour in someway for example spiral glitter wands or even bubbles. </a:t>
            </a:r>
            <a:endParaRPr>
              <a:solidFill>
                <a:srgbClr val="000000"/>
              </a:solidFill>
            </a:endParaRPr>
          </a:p>
          <a:p>
            <a:pPr indent="-368300" lvl="0" marL="457200" rtl="0" algn="l">
              <a:spcBef>
                <a:spcPts val="2000"/>
              </a:spcBef>
              <a:spcAft>
                <a:spcPts val="0"/>
              </a:spcAft>
              <a:buClr>
                <a:srgbClr val="000000"/>
              </a:buClr>
              <a:buSzPts val="2200"/>
              <a:buAutoNum type="arabicPeriod"/>
            </a:pPr>
            <a:r>
              <a:rPr lang="en-GB" sz="2200">
                <a:solidFill>
                  <a:srgbClr val="000000"/>
                </a:solidFill>
              </a:rPr>
              <a:t>Place the object where the child can see it</a:t>
            </a:r>
            <a:endParaRPr sz="2200">
              <a:solidFill>
                <a:srgbClr val="000000"/>
              </a:solidFill>
            </a:endParaRPr>
          </a:p>
          <a:p>
            <a:pPr indent="-368300" lvl="0" marL="457200" rtl="0" algn="l">
              <a:spcBef>
                <a:spcPts val="0"/>
              </a:spcBef>
              <a:spcAft>
                <a:spcPts val="0"/>
              </a:spcAft>
              <a:buClr>
                <a:srgbClr val="000000"/>
              </a:buClr>
              <a:buSzPts val="2200"/>
              <a:buAutoNum type="arabicPeriod"/>
            </a:pPr>
            <a:r>
              <a:rPr lang="en-GB" sz="2200">
                <a:solidFill>
                  <a:srgbClr val="000000"/>
                </a:solidFill>
              </a:rPr>
              <a:t>Stop and wait for the pupil to take the object/organise a response </a:t>
            </a:r>
            <a:endParaRPr sz="2200">
              <a:solidFill>
                <a:srgbClr val="000000"/>
              </a:solidFill>
            </a:endParaRPr>
          </a:p>
          <a:p>
            <a:pPr indent="-368300" lvl="0" marL="457200" rtl="0" algn="l">
              <a:spcBef>
                <a:spcPts val="0"/>
              </a:spcBef>
              <a:spcAft>
                <a:spcPts val="0"/>
              </a:spcAft>
              <a:buClr>
                <a:srgbClr val="000000"/>
              </a:buClr>
              <a:buSzPts val="2200"/>
              <a:buAutoNum type="arabicPeriod"/>
            </a:pPr>
            <a:r>
              <a:rPr lang="en-GB" sz="2200">
                <a:solidFill>
                  <a:srgbClr val="000000"/>
                </a:solidFill>
              </a:rPr>
              <a:t>Observe any messages </a:t>
            </a:r>
            <a:endParaRPr sz="2200">
              <a:solidFill>
                <a:srgbClr val="000000"/>
              </a:solidFill>
            </a:endParaRPr>
          </a:p>
          <a:p>
            <a:pPr indent="-368300" lvl="0" marL="457200" rtl="0" algn="l">
              <a:spcBef>
                <a:spcPts val="0"/>
              </a:spcBef>
              <a:spcAft>
                <a:spcPts val="0"/>
              </a:spcAft>
              <a:buClr>
                <a:srgbClr val="000000"/>
              </a:buClr>
              <a:buSzPts val="2200"/>
              <a:buAutoNum type="arabicPeriod"/>
            </a:pPr>
            <a:r>
              <a:rPr lang="en-GB" sz="2200">
                <a:solidFill>
                  <a:srgbClr val="000000"/>
                </a:solidFill>
              </a:rPr>
              <a:t>If the message seems to be I like, repeat the action. Show the pupil how to touch the object or move it to increase interest</a:t>
            </a:r>
            <a:endParaRPr sz="2200">
              <a:solidFill>
                <a:srgbClr val="000000"/>
              </a:solidFill>
            </a:endParaRPr>
          </a:p>
          <a:p>
            <a:pPr indent="-368300" lvl="0" marL="457200" rtl="0" algn="l">
              <a:spcBef>
                <a:spcPts val="0"/>
              </a:spcBef>
              <a:spcAft>
                <a:spcPts val="0"/>
              </a:spcAft>
              <a:buClr>
                <a:srgbClr val="000000"/>
              </a:buClr>
              <a:buSzPts val="2200"/>
              <a:buAutoNum type="arabicPeriod"/>
            </a:pPr>
            <a:r>
              <a:rPr lang="en-GB" sz="2200">
                <a:solidFill>
                  <a:srgbClr val="000000"/>
                </a:solidFill>
              </a:rPr>
              <a:t>If the message seems to be I don’t like, remove the object, count slowly to 5 and then re introduce. IF the message is still I don’t like, try another object</a:t>
            </a:r>
            <a:endParaRPr sz="2200">
              <a:solidFill>
                <a:srgbClr val="000000"/>
              </a:solidFill>
            </a:endParaRPr>
          </a:p>
          <a:p>
            <a:pPr indent="-368300" lvl="0" marL="457200" rtl="0" algn="l">
              <a:spcBef>
                <a:spcPts val="0"/>
              </a:spcBef>
              <a:spcAft>
                <a:spcPts val="0"/>
              </a:spcAft>
              <a:buClr>
                <a:srgbClr val="000000"/>
              </a:buClr>
              <a:buSzPts val="2200"/>
              <a:buAutoNum type="arabicPeriod"/>
            </a:pPr>
            <a:r>
              <a:rPr lang="en-GB" sz="2200">
                <a:solidFill>
                  <a:srgbClr val="000000"/>
                </a:solidFill>
              </a:rPr>
              <a:t>If the message seems to be I have had enough, try and change the way the pupil is exploring the object to keep their engagement for longer i.e. bubbles (blow on skin so they can see and feel)</a:t>
            </a:r>
            <a:endParaRPr sz="2200">
              <a:solidFill>
                <a:srgbClr val="000000"/>
              </a:solidFill>
            </a:endParaRPr>
          </a:p>
          <a:p>
            <a:pPr indent="-368300" lvl="0" marL="457200" rtl="0" algn="l">
              <a:spcBef>
                <a:spcPts val="0"/>
              </a:spcBef>
              <a:spcAft>
                <a:spcPts val="0"/>
              </a:spcAft>
              <a:buClr>
                <a:srgbClr val="000000"/>
              </a:buClr>
              <a:buSzPts val="2200"/>
              <a:buAutoNum type="arabicPeriod"/>
            </a:pPr>
            <a:r>
              <a:rPr lang="en-GB" sz="2200">
                <a:solidFill>
                  <a:srgbClr val="000000"/>
                </a:solidFill>
              </a:rPr>
              <a:t>Say something about the activity (one or two simple words) </a:t>
            </a:r>
            <a:endParaRPr sz="2200">
              <a:solidFill>
                <a:srgbClr val="000000"/>
              </a:solidFill>
            </a:endParaRPr>
          </a:p>
          <a:p>
            <a:pPr indent="0" lvl="0" marL="0" rtl="0" algn="l">
              <a:spcBef>
                <a:spcPts val="2000"/>
              </a:spcBef>
              <a:spcAft>
                <a:spcPts val="0"/>
              </a:spcAft>
              <a:buNone/>
            </a:pPr>
            <a:r>
              <a:t/>
            </a:r>
            <a:endParaRPr>
              <a:solidFill>
                <a:srgbClr val="000000"/>
              </a:solidFill>
            </a:endParaRPr>
          </a:p>
          <a:p>
            <a:pPr indent="0" lvl="0" marL="0" rtl="0" algn="l">
              <a:spcBef>
                <a:spcPts val="2000"/>
              </a:spcBef>
              <a:spcAft>
                <a:spcPts val="2000"/>
              </a:spcAft>
              <a:buNone/>
            </a:pPr>
            <a:r>
              <a:t/>
            </a:r>
            <a:endParaRPr>
              <a:solidFill>
                <a:srgbClr val="000000"/>
              </a:solidFill>
            </a:endParaRPr>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1" name="Google Shape;101;p17"/>
          <p:cNvSpPr txBox="1"/>
          <p:nvPr>
            <p:ph idx="1" type="subTitle"/>
          </p:nvPr>
        </p:nvSpPr>
        <p:spPr>
          <a:xfrm>
            <a:off x="917950" y="2269150"/>
            <a:ext cx="3589800" cy="906600"/>
          </a:xfrm>
          <a:prstGeom prst="rect">
            <a:avLst/>
          </a:prstGeom>
        </p:spPr>
        <p:txBody>
          <a:bodyPr anchorCtr="0" anchor="t" bIns="182850" lIns="182850" spcFirstLastPara="1" rIns="182850" wrap="square" tIns="180000">
            <a:noAutofit/>
          </a:bodyPr>
          <a:lstStyle/>
          <a:p>
            <a:pPr indent="0" lvl="0" marL="0" rtl="0" algn="l">
              <a:spcBef>
                <a:spcPts val="0"/>
              </a:spcBef>
              <a:spcAft>
                <a:spcPts val="0"/>
              </a:spcAft>
              <a:buNone/>
            </a:pPr>
            <a:r>
              <a:rPr lang="en-GB"/>
              <a:t>Observe </a:t>
            </a:r>
            <a:endParaRPr/>
          </a:p>
        </p:txBody>
      </p:sp>
      <p:sp>
        <p:nvSpPr>
          <p:cNvPr id="102" name="Google Shape;102;p17"/>
          <p:cNvSpPr txBox="1"/>
          <p:nvPr>
            <p:ph idx="2" type="body"/>
          </p:nvPr>
        </p:nvSpPr>
        <p:spPr>
          <a:xfrm>
            <a:off x="917950" y="3465600"/>
            <a:ext cx="3589800" cy="6121200"/>
          </a:xfrm>
          <a:prstGeom prst="rect">
            <a:avLst/>
          </a:prstGeom>
        </p:spPr>
        <p:txBody>
          <a:bodyPr anchorCtr="0" anchor="t" bIns="182850" lIns="182850" spcFirstLastPara="1" rIns="182850" wrap="square" tIns="180000">
            <a:noAutofit/>
          </a:bodyPr>
          <a:lstStyle/>
          <a:p>
            <a:pPr indent="0" lvl="0" marL="0" rtl="0" algn="l">
              <a:lnSpc>
                <a:spcPct val="130000"/>
              </a:lnSpc>
              <a:spcBef>
                <a:spcPts val="0"/>
              </a:spcBef>
              <a:spcAft>
                <a:spcPts val="0"/>
              </a:spcAft>
              <a:buNone/>
            </a:pPr>
            <a:r>
              <a:rPr lang="en-GB" sz="2400"/>
              <a:t>What are they </a:t>
            </a:r>
            <a:r>
              <a:rPr b="1" lang="en-GB" sz="2400"/>
              <a:t>focused</a:t>
            </a:r>
            <a:r>
              <a:rPr lang="en-GB" sz="2400"/>
              <a:t> on, </a:t>
            </a:r>
            <a:r>
              <a:rPr b="1" lang="en-GB" sz="2400"/>
              <a:t>interested</a:t>
            </a:r>
            <a:r>
              <a:rPr lang="en-GB" sz="2400"/>
              <a:t> in and/or </a:t>
            </a:r>
            <a:r>
              <a:rPr b="1" lang="en-GB" sz="2400"/>
              <a:t>telling</a:t>
            </a:r>
            <a:r>
              <a:rPr lang="en-GB" sz="2400"/>
              <a:t> you? </a:t>
            </a:r>
            <a:endParaRPr sz="2400"/>
          </a:p>
          <a:p>
            <a:pPr indent="0" lvl="0" marL="0" rtl="0" algn="l">
              <a:lnSpc>
                <a:spcPct val="130000"/>
              </a:lnSpc>
              <a:spcBef>
                <a:spcPts val="2000"/>
              </a:spcBef>
              <a:spcAft>
                <a:spcPts val="0"/>
              </a:spcAft>
              <a:buNone/>
            </a:pPr>
            <a:r>
              <a:rPr lang="en-GB" sz="2400"/>
              <a:t>(With their facial expression, body and nonverbal communication)</a:t>
            </a:r>
            <a:endParaRPr sz="2400"/>
          </a:p>
          <a:p>
            <a:pPr indent="0" lvl="0" marL="0" rtl="0" algn="l">
              <a:lnSpc>
                <a:spcPct val="130000"/>
              </a:lnSpc>
              <a:spcBef>
                <a:spcPts val="2000"/>
              </a:spcBef>
              <a:spcAft>
                <a:spcPts val="2000"/>
              </a:spcAft>
              <a:buNone/>
            </a:pPr>
            <a:r>
              <a:t/>
            </a:r>
            <a:endParaRPr sz="2400"/>
          </a:p>
        </p:txBody>
      </p:sp>
      <p:sp>
        <p:nvSpPr>
          <p:cNvPr id="103" name="Google Shape;103;p17"/>
          <p:cNvSpPr txBox="1"/>
          <p:nvPr>
            <p:ph idx="3" type="subTitle"/>
          </p:nvPr>
        </p:nvSpPr>
        <p:spPr>
          <a:xfrm>
            <a:off x="13104625" y="2199450"/>
            <a:ext cx="4120200" cy="976200"/>
          </a:xfrm>
          <a:prstGeom prst="rect">
            <a:avLst/>
          </a:prstGeom>
        </p:spPr>
        <p:txBody>
          <a:bodyPr anchorCtr="0" anchor="t" bIns="182850" lIns="182850" spcFirstLastPara="1" rIns="182850" wrap="square" tIns="180000">
            <a:noAutofit/>
          </a:bodyPr>
          <a:lstStyle/>
          <a:p>
            <a:pPr indent="0" lvl="0" marL="0" rtl="0" algn="l">
              <a:spcBef>
                <a:spcPts val="0"/>
              </a:spcBef>
              <a:spcAft>
                <a:spcPts val="0"/>
              </a:spcAft>
              <a:buNone/>
            </a:pPr>
            <a:r>
              <a:rPr lang="en-GB"/>
              <a:t>Join in </a:t>
            </a:r>
            <a:endParaRPr/>
          </a:p>
        </p:txBody>
      </p:sp>
      <p:sp>
        <p:nvSpPr>
          <p:cNvPr id="104" name="Google Shape;104;p17"/>
          <p:cNvSpPr txBox="1"/>
          <p:nvPr>
            <p:ph idx="4" type="body"/>
          </p:nvPr>
        </p:nvSpPr>
        <p:spPr>
          <a:xfrm>
            <a:off x="13104625" y="3465400"/>
            <a:ext cx="4120200" cy="6121200"/>
          </a:xfrm>
          <a:prstGeom prst="rect">
            <a:avLst/>
          </a:prstGeom>
        </p:spPr>
        <p:txBody>
          <a:bodyPr anchorCtr="0" anchor="t" bIns="182850" lIns="182850" spcFirstLastPara="1" rIns="182850" wrap="square" tIns="180000">
            <a:noAutofit/>
          </a:bodyPr>
          <a:lstStyle/>
          <a:p>
            <a:pPr indent="0" lvl="0" marL="0" rtl="0" algn="l">
              <a:lnSpc>
                <a:spcPct val="130000"/>
              </a:lnSpc>
              <a:spcBef>
                <a:spcPts val="0"/>
              </a:spcBef>
              <a:spcAft>
                <a:spcPts val="0"/>
              </a:spcAft>
              <a:buNone/>
            </a:pPr>
            <a:r>
              <a:rPr lang="en-GB" sz="2400"/>
              <a:t>Get down to the child’s level, face-to-face and find a way to </a:t>
            </a:r>
            <a:r>
              <a:rPr b="1" lang="en-GB" sz="2400"/>
              <a:t>playfully join in</a:t>
            </a:r>
            <a:r>
              <a:rPr lang="en-GB" sz="2400"/>
              <a:t>. </a:t>
            </a:r>
            <a:endParaRPr sz="2400"/>
          </a:p>
          <a:p>
            <a:pPr indent="0" lvl="0" marL="0" rtl="0" algn="l">
              <a:lnSpc>
                <a:spcPct val="130000"/>
              </a:lnSpc>
              <a:spcBef>
                <a:spcPts val="2000"/>
              </a:spcBef>
              <a:spcAft>
                <a:spcPts val="0"/>
              </a:spcAft>
              <a:buNone/>
            </a:pPr>
            <a:r>
              <a:rPr lang="en-GB" sz="2400"/>
              <a:t>I</a:t>
            </a:r>
            <a:r>
              <a:rPr lang="en-GB" sz="2400"/>
              <a:t>ntroduce and model new objects.  </a:t>
            </a:r>
            <a:endParaRPr sz="2400"/>
          </a:p>
          <a:p>
            <a:pPr indent="0" lvl="0" marL="0" rtl="0" algn="l">
              <a:lnSpc>
                <a:spcPct val="130000"/>
              </a:lnSpc>
              <a:spcBef>
                <a:spcPts val="2000"/>
              </a:spcBef>
              <a:spcAft>
                <a:spcPts val="0"/>
              </a:spcAft>
              <a:buNone/>
            </a:pPr>
            <a:r>
              <a:rPr lang="en-GB" sz="2400"/>
              <a:t>Try and </a:t>
            </a:r>
            <a:r>
              <a:rPr b="1" lang="en-GB" sz="2400"/>
              <a:t>copy</a:t>
            </a:r>
            <a:r>
              <a:rPr lang="en-GB" sz="2400"/>
              <a:t> whatever the child does with the toy. Then </a:t>
            </a:r>
            <a:r>
              <a:rPr b="1" lang="en-GB" sz="2400"/>
              <a:t>wait, observe</a:t>
            </a:r>
            <a:r>
              <a:rPr lang="en-GB" sz="2400"/>
              <a:t> copy again to start building turns.</a:t>
            </a:r>
            <a:endParaRPr sz="2400"/>
          </a:p>
          <a:p>
            <a:pPr indent="0" lvl="0" marL="0" rtl="0" algn="l">
              <a:spcBef>
                <a:spcPts val="2000"/>
              </a:spcBef>
              <a:spcAft>
                <a:spcPts val="1200"/>
              </a:spcAft>
              <a:buNone/>
            </a:pPr>
            <a:r>
              <a:t/>
            </a:r>
            <a:endParaRPr sz="2400"/>
          </a:p>
        </p:txBody>
      </p:sp>
      <p:sp>
        <p:nvSpPr>
          <p:cNvPr id="105" name="Google Shape;105;p17"/>
          <p:cNvSpPr txBox="1"/>
          <p:nvPr>
            <p:ph idx="5" type="subTitle"/>
          </p:nvPr>
        </p:nvSpPr>
        <p:spPr>
          <a:xfrm>
            <a:off x="9221475" y="2269150"/>
            <a:ext cx="3424800" cy="906600"/>
          </a:xfrm>
          <a:prstGeom prst="rect">
            <a:avLst/>
          </a:prstGeom>
        </p:spPr>
        <p:txBody>
          <a:bodyPr anchorCtr="0" anchor="t" bIns="182850" lIns="182850" spcFirstLastPara="1" rIns="182850" wrap="square" tIns="180000">
            <a:noAutofit/>
          </a:bodyPr>
          <a:lstStyle/>
          <a:p>
            <a:pPr indent="0" lvl="0" marL="0" rtl="0" algn="l">
              <a:spcBef>
                <a:spcPts val="0"/>
              </a:spcBef>
              <a:spcAft>
                <a:spcPts val="0"/>
              </a:spcAft>
              <a:buNone/>
            </a:pPr>
            <a:r>
              <a:rPr lang="en-GB"/>
              <a:t>Respond</a:t>
            </a:r>
            <a:endParaRPr/>
          </a:p>
        </p:txBody>
      </p:sp>
      <p:sp>
        <p:nvSpPr>
          <p:cNvPr id="106" name="Google Shape;106;p17"/>
          <p:cNvSpPr txBox="1"/>
          <p:nvPr>
            <p:ph idx="6" type="body"/>
          </p:nvPr>
        </p:nvSpPr>
        <p:spPr>
          <a:xfrm>
            <a:off x="4815300" y="3465600"/>
            <a:ext cx="3882900" cy="6121200"/>
          </a:xfrm>
          <a:prstGeom prst="rect">
            <a:avLst/>
          </a:prstGeom>
        </p:spPr>
        <p:txBody>
          <a:bodyPr anchorCtr="0" anchor="t" bIns="182850" lIns="182850" spcFirstLastPara="1" rIns="182850" wrap="square" tIns="180000">
            <a:noAutofit/>
          </a:bodyPr>
          <a:lstStyle/>
          <a:p>
            <a:pPr indent="0" lvl="0" marL="0" rtl="0" algn="l">
              <a:lnSpc>
                <a:spcPct val="130000"/>
              </a:lnSpc>
              <a:spcBef>
                <a:spcPts val="0"/>
              </a:spcBef>
              <a:spcAft>
                <a:spcPts val="0"/>
              </a:spcAft>
              <a:buNone/>
            </a:pPr>
            <a:r>
              <a:rPr b="1" lang="en-GB" sz="2400"/>
              <a:t>Wait</a:t>
            </a:r>
            <a:r>
              <a:rPr lang="en-GB" sz="2400"/>
              <a:t> for any </a:t>
            </a:r>
            <a:r>
              <a:rPr b="1" lang="en-GB" sz="2400"/>
              <a:t>lead</a:t>
            </a:r>
            <a:r>
              <a:rPr lang="en-GB" sz="2400"/>
              <a:t> from the child. </a:t>
            </a:r>
            <a:endParaRPr sz="2400"/>
          </a:p>
          <a:p>
            <a:pPr indent="0" lvl="0" marL="0" rtl="0" algn="l">
              <a:lnSpc>
                <a:spcPct val="130000"/>
              </a:lnSpc>
              <a:spcBef>
                <a:spcPts val="2000"/>
              </a:spcBef>
              <a:spcAft>
                <a:spcPts val="0"/>
              </a:spcAft>
              <a:buNone/>
            </a:pPr>
            <a:r>
              <a:rPr lang="en-GB" sz="2400"/>
              <a:t>Wait 1 1⁄2 -2 times your usual waiting time. </a:t>
            </a:r>
            <a:endParaRPr sz="2400"/>
          </a:p>
          <a:p>
            <a:pPr indent="0" lvl="0" marL="0" rtl="0" algn="l">
              <a:lnSpc>
                <a:spcPct val="130000"/>
              </a:lnSpc>
              <a:spcBef>
                <a:spcPts val="2000"/>
              </a:spcBef>
              <a:spcAft>
                <a:spcPts val="0"/>
              </a:spcAft>
              <a:buNone/>
            </a:pPr>
            <a:r>
              <a:rPr b="1" lang="en-GB" sz="2400"/>
              <a:t>Listen</a:t>
            </a:r>
            <a:r>
              <a:rPr lang="en-GB" sz="2400"/>
              <a:t> to messages your child is trying to convey (With their facial expression, body and nonverbal communication)</a:t>
            </a:r>
            <a:endParaRPr sz="2400"/>
          </a:p>
          <a:p>
            <a:pPr indent="0" lvl="0" marL="0" rtl="0" algn="l">
              <a:lnSpc>
                <a:spcPct val="130000"/>
              </a:lnSpc>
              <a:spcBef>
                <a:spcPts val="2000"/>
              </a:spcBef>
              <a:spcAft>
                <a:spcPts val="2000"/>
              </a:spcAft>
              <a:buNone/>
            </a:pPr>
            <a:r>
              <a:t/>
            </a:r>
            <a:endParaRPr sz="2400"/>
          </a:p>
        </p:txBody>
      </p:sp>
      <p:sp>
        <p:nvSpPr>
          <p:cNvPr id="107" name="Google Shape;107;p17"/>
          <p:cNvSpPr txBox="1"/>
          <p:nvPr>
            <p:ph idx="6" type="body"/>
          </p:nvPr>
        </p:nvSpPr>
        <p:spPr>
          <a:xfrm>
            <a:off x="9221475" y="3465600"/>
            <a:ext cx="3424800" cy="6121200"/>
          </a:xfrm>
          <a:prstGeom prst="rect">
            <a:avLst/>
          </a:prstGeom>
        </p:spPr>
        <p:txBody>
          <a:bodyPr anchorCtr="0" anchor="t" bIns="182850" lIns="182850" spcFirstLastPara="1" rIns="182850" wrap="square" tIns="180000">
            <a:noAutofit/>
          </a:bodyPr>
          <a:lstStyle/>
          <a:p>
            <a:pPr indent="0" lvl="0" marL="0" rtl="0" algn="l">
              <a:lnSpc>
                <a:spcPct val="130000"/>
              </a:lnSpc>
              <a:spcBef>
                <a:spcPts val="0"/>
              </a:spcBef>
              <a:spcAft>
                <a:spcPts val="0"/>
              </a:spcAft>
              <a:buNone/>
            </a:pPr>
            <a:r>
              <a:rPr b="1" lang="en-GB" sz="2400"/>
              <a:t>Respond</a:t>
            </a:r>
            <a:r>
              <a:rPr lang="en-GB" sz="2400"/>
              <a:t> to any messages your child is trying to make (e.g. I like / I want / I don’t like this).</a:t>
            </a:r>
            <a:endParaRPr sz="2400"/>
          </a:p>
          <a:p>
            <a:pPr indent="0" lvl="0" marL="0" rtl="0" algn="l">
              <a:lnSpc>
                <a:spcPct val="130000"/>
              </a:lnSpc>
              <a:spcBef>
                <a:spcPts val="2000"/>
              </a:spcBef>
              <a:spcAft>
                <a:spcPts val="2000"/>
              </a:spcAft>
              <a:buNone/>
            </a:pPr>
            <a:r>
              <a:rPr lang="en-GB" sz="2400"/>
              <a:t>Follow the child’s lead. </a:t>
            </a:r>
            <a:endParaRPr sz="2400"/>
          </a:p>
        </p:txBody>
      </p:sp>
      <p:sp>
        <p:nvSpPr>
          <p:cNvPr id="108" name="Google Shape;108;p17"/>
          <p:cNvSpPr txBox="1"/>
          <p:nvPr>
            <p:ph idx="5" type="subTitle"/>
          </p:nvPr>
        </p:nvSpPr>
        <p:spPr>
          <a:xfrm>
            <a:off x="4815300" y="2269150"/>
            <a:ext cx="3882900" cy="906600"/>
          </a:xfrm>
          <a:prstGeom prst="rect">
            <a:avLst/>
          </a:prstGeom>
        </p:spPr>
        <p:txBody>
          <a:bodyPr anchorCtr="0" anchor="t" bIns="182850" lIns="182850" spcFirstLastPara="1" rIns="182850" wrap="square" tIns="180000">
            <a:noAutofit/>
          </a:bodyPr>
          <a:lstStyle/>
          <a:p>
            <a:pPr indent="0" lvl="0" marL="0" rtl="0" algn="l">
              <a:spcBef>
                <a:spcPts val="0"/>
              </a:spcBef>
              <a:spcAft>
                <a:spcPts val="0"/>
              </a:spcAft>
              <a:buNone/>
            </a:pPr>
            <a:r>
              <a:rPr lang="en-GB"/>
              <a:t>Wait </a:t>
            </a:r>
            <a:endParaRPr/>
          </a:p>
        </p:txBody>
      </p:sp>
      <p:sp>
        <p:nvSpPr>
          <p:cNvPr id="109" name="Google Shape;109;p17"/>
          <p:cNvSpPr txBox="1"/>
          <p:nvPr>
            <p:ph type="title"/>
          </p:nvPr>
        </p:nvSpPr>
        <p:spPr>
          <a:xfrm>
            <a:off x="7766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Getting the most out of Play Time! </a:t>
            </a:r>
            <a:endParaRPr>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1000"/>
              </a:spcAft>
              <a:buNone/>
            </a:pPr>
            <a:r>
              <a:rPr lang="en-GB" sz="4700">
                <a:solidFill>
                  <a:srgbClr val="69BE4B"/>
                </a:solidFill>
              </a:rPr>
              <a:t>Communicating during Play </a:t>
            </a:r>
            <a:endParaRPr sz="6900"/>
          </a:p>
        </p:txBody>
      </p:sp>
      <p:sp>
        <p:nvSpPr>
          <p:cNvPr id="115" name="Google Shape;115;p18"/>
          <p:cNvSpPr txBox="1"/>
          <p:nvPr>
            <p:ph idx="1" type="body"/>
          </p:nvPr>
        </p:nvSpPr>
        <p:spPr>
          <a:xfrm>
            <a:off x="917950" y="1906850"/>
            <a:ext cx="16452000" cy="24840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2300"/>
              <a:t>There are two key messages we are likely to see during play that will show us the child is engaged in joint attention and trying to direct us (the adults). </a:t>
            </a:r>
            <a:endParaRPr sz="2300"/>
          </a:p>
          <a:p>
            <a:pPr indent="0" lvl="0" marL="0" rtl="0" algn="l">
              <a:lnSpc>
                <a:spcPct val="140000"/>
              </a:lnSpc>
              <a:spcBef>
                <a:spcPts val="1000"/>
              </a:spcBef>
              <a:spcAft>
                <a:spcPts val="0"/>
              </a:spcAft>
              <a:buNone/>
            </a:pPr>
            <a:r>
              <a:rPr lang="en-GB" sz="2300"/>
              <a:t>These are detailed below with some descriptions of how a child might communicate these messages. </a:t>
            </a:r>
            <a:endParaRPr sz="2300"/>
          </a:p>
          <a:p>
            <a:pPr indent="0" lvl="0" marL="0" rtl="0" algn="l">
              <a:spcBef>
                <a:spcPts val="1000"/>
              </a:spcBef>
              <a:spcAft>
                <a:spcPts val="2000"/>
              </a:spcAft>
              <a:buNone/>
            </a:pPr>
            <a:r>
              <a:t/>
            </a:r>
            <a:endParaRPr sz="4300"/>
          </a:p>
        </p:txBody>
      </p:sp>
      <p:sp>
        <p:nvSpPr>
          <p:cNvPr id="116" name="Google Shape;116;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17" name="Google Shape;117;p18"/>
          <p:cNvGraphicFramePr/>
          <p:nvPr/>
        </p:nvGraphicFramePr>
        <p:xfrm>
          <a:off x="3708000" y="4493025"/>
          <a:ext cx="3000000" cy="3000000"/>
        </p:xfrm>
        <a:graphic>
          <a:graphicData uri="http://schemas.openxmlformats.org/drawingml/2006/table">
            <a:tbl>
              <a:tblPr>
                <a:noFill/>
                <a:tableStyleId>{8C4DF4F9-AFA2-4374-9787-6D61FFF4DFE9}</a:tableStyleId>
              </a:tblPr>
              <a:tblGrid>
                <a:gridCol w="5094225"/>
                <a:gridCol w="5094225"/>
              </a:tblGrid>
              <a:tr h="656725">
                <a:tc>
                  <a:txBody>
                    <a:bodyPr/>
                    <a:lstStyle/>
                    <a:p>
                      <a:pPr indent="0" lvl="0" marL="0" rtl="0" algn="l">
                        <a:spcBef>
                          <a:spcPts val="0"/>
                        </a:spcBef>
                        <a:spcAft>
                          <a:spcPts val="0"/>
                        </a:spcAft>
                        <a:buNone/>
                      </a:pPr>
                      <a:r>
                        <a:rPr b="1" lang="en-GB" sz="1700">
                          <a:solidFill>
                            <a:srgbClr val="434343"/>
                          </a:solidFill>
                          <a:latin typeface="Montserrat"/>
                          <a:ea typeface="Montserrat"/>
                          <a:cs typeface="Montserrat"/>
                          <a:sym typeface="Montserrat"/>
                        </a:rPr>
                        <a:t>I like this, more please, I want that </a:t>
                      </a:r>
                      <a:endParaRPr b="1" sz="17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b="1" lang="en-GB" sz="1700">
                          <a:solidFill>
                            <a:srgbClr val="434343"/>
                          </a:solidFill>
                          <a:latin typeface="Montserrat"/>
                          <a:ea typeface="Montserrat"/>
                          <a:cs typeface="Montserrat"/>
                          <a:sym typeface="Montserrat"/>
                        </a:rPr>
                        <a:t>I don’t like this, no more please, I don’t want that</a:t>
                      </a:r>
                      <a:endParaRPr b="1" sz="1700">
                        <a:solidFill>
                          <a:srgbClr val="434343"/>
                        </a:solidFill>
                        <a:latin typeface="Montserrat"/>
                        <a:ea typeface="Montserrat"/>
                        <a:cs typeface="Montserrat"/>
                        <a:sym typeface="Montserrat"/>
                      </a:endParaRPr>
                    </a:p>
                  </a:txBody>
                  <a:tcPr marT="63500" marB="63500" marR="63500" marL="63500"/>
                </a:tc>
              </a:tr>
              <a:tr h="4302850">
                <a:tc>
                  <a:txBody>
                    <a:bodyPr/>
                    <a:lstStyle/>
                    <a:p>
                      <a:pPr indent="0" lvl="0" marL="0" rtl="0" algn="l">
                        <a:spcBef>
                          <a:spcPts val="0"/>
                        </a:spcBef>
                        <a:spcAft>
                          <a:spcPts val="0"/>
                        </a:spcAft>
                        <a:buNone/>
                      </a:pPr>
                      <a:r>
                        <a:rPr lang="en-GB" sz="1700">
                          <a:solidFill>
                            <a:srgbClr val="434343"/>
                          </a:solidFill>
                          <a:latin typeface="Montserrat"/>
                          <a:ea typeface="Montserrat"/>
                          <a:cs typeface="Montserrat"/>
                          <a:sym typeface="Montserrat"/>
                        </a:rPr>
                        <a:t>Eyes - looking between you and the object or fixing their gaze on the object</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1700">
                          <a:solidFill>
                            <a:srgbClr val="434343"/>
                          </a:solidFill>
                          <a:latin typeface="Montserrat"/>
                          <a:ea typeface="Montserrat"/>
                          <a:cs typeface="Montserrat"/>
                          <a:sym typeface="Montserrat"/>
                        </a:rPr>
                        <a:t>Hands - reaching or touching</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1700">
                          <a:solidFill>
                            <a:srgbClr val="434343"/>
                          </a:solidFill>
                          <a:latin typeface="Montserrat"/>
                          <a:ea typeface="Montserrat"/>
                          <a:cs typeface="Montserrat"/>
                          <a:sym typeface="Montserrat"/>
                        </a:rPr>
                        <a:t>Face - smiling or nodding</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1700">
                          <a:solidFill>
                            <a:srgbClr val="434343"/>
                          </a:solidFill>
                          <a:latin typeface="Montserrat"/>
                          <a:ea typeface="Montserrat"/>
                          <a:cs typeface="Montserrat"/>
                          <a:sym typeface="Montserrat"/>
                        </a:rPr>
                        <a:t>Mouth - making sounds or words</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1700">
                          <a:solidFill>
                            <a:srgbClr val="434343"/>
                          </a:solidFill>
                          <a:latin typeface="Montserrat"/>
                          <a:ea typeface="Montserrat"/>
                          <a:cs typeface="Montserrat"/>
                          <a:sym typeface="Montserrat"/>
                        </a:rPr>
                        <a:t>Body - moving arms and legs with excitement OR being very still because I’m thinking!</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1700">
                          <a:solidFill>
                            <a:srgbClr val="434343"/>
                          </a:solidFill>
                          <a:latin typeface="Montserrat"/>
                          <a:ea typeface="Montserrat"/>
                          <a:cs typeface="Montserrat"/>
                          <a:sym typeface="Montserrat"/>
                        </a:rPr>
                        <a:t>A combination of the above or something completely different (you know the child best!). </a:t>
                      </a:r>
                      <a:endParaRPr sz="17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lang="en-GB" sz="1700">
                          <a:solidFill>
                            <a:srgbClr val="434343"/>
                          </a:solidFill>
                          <a:latin typeface="Montserrat"/>
                          <a:ea typeface="Montserrat"/>
                          <a:cs typeface="Montserrat"/>
                          <a:sym typeface="Montserrat"/>
                        </a:rPr>
                        <a:t>Eyes - not focusing or looking away</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1700">
                          <a:solidFill>
                            <a:srgbClr val="434343"/>
                          </a:solidFill>
                          <a:latin typeface="Montserrat"/>
                          <a:ea typeface="Montserrat"/>
                          <a:cs typeface="Montserrat"/>
                          <a:sym typeface="Montserrat"/>
                        </a:rPr>
                        <a:t>Hands - withdrawing or pushing the object away</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1700">
                          <a:solidFill>
                            <a:srgbClr val="434343"/>
                          </a:solidFill>
                          <a:latin typeface="Montserrat"/>
                          <a:ea typeface="Montserrat"/>
                          <a:cs typeface="Montserrat"/>
                          <a:sym typeface="Montserrat"/>
                        </a:rPr>
                        <a:t>Face - frowning, turning head away</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1700">
                          <a:solidFill>
                            <a:srgbClr val="434343"/>
                          </a:solidFill>
                          <a:latin typeface="Montserrat"/>
                          <a:ea typeface="Montserrat"/>
                          <a:cs typeface="Montserrat"/>
                          <a:sym typeface="Montserrat"/>
                        </a:rPr>
                        <a:t>Mouth - making different sounds or words, clamping mouth closed</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1700">
                          <a:solidFill>
                            <a:srgbClr val="434343"/>
                          </a:solidFill>
                          <a:latin typeface="Montserrat"/>
                          <a:ea typeface="Montserrat"/>
                          <a:cs typeface="Montserrat"/>
                          <a:sym typeface="Montserrat"/>
                        </a:rPr>
                        <a:t>Body - keeping still, wriggling more, trying to move away</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1700">
                          <a:solidFill>
                            <a:srgbClr val="434343"/>
                          </a:solidFill>
                          <a:latin typeface="Montserrat"/>
                          <a:ea typeface="Montserrat"/>
                          <a:cs typeface="Montserrat"/>
                          <a:sym typeface="Montserrat"/>
                        </a:rPr>
                        <a:t>A combination of the above or something completely different!</a:t>
                      </a:r>
                      <a:endParaRPr sz="17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1700">
                        <a:solidFill>
                          <a:srgbClr val="434343"/>
                        </a:solidFill>
                        <a:latin typeface="Montserrat"/>
                        <a:ea typeface="Montserrat"/>
                        <a:cs typeface="Montserrat"/>
                        <a:sym typeface="Montserrat"/>
                      </a:endParaRPr>
                    </a:p>
                  </a:txBody>
                  <a:tcPr marT="63500" marB="63500" marR="63500" marL="6350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917950" y="890050"/>
            <a:ext cx="6222000" cy="16290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2800" u="sng">
                <a:solidFill>
                  <a:schemeClr val="dk2"/>
                </a:solidFill>
              </a:rPr>
              <a:t>Recording and Reflecting Task </a:t>
            </a:r>
            <a:endParaRPr sz="2800" u="sng">
              <a:solidFill>
                <a:schemeClr val="dk2"/>
              </a:solidFill>
            </a:endParaRPr>
          </a:p>
          <a:p>
            <a:pPr indent="0" lvl="0" marL="0" rtl="0" algn="l">
              <a:lnSpc>
                <a:spcPct val="140000"/>
              </a:lnSpc>
              <a:spcBef>
                <a:spcPts val="1000"/>
              </a:spcBef>
              <a:spcAft>
                <a:spcPts val="0"/>
              </a:spcAft>
              <a:buNone/>
            </a:pPr>
            <a:r>
              <a:rPr b="0" lang="en-GB" sz="2100">
                <a:solidFill>
                  <a:schemeClr val="dk2"/>
                </a:solidFill>
              </a:rPr>
              <a:t>Let’s sing round and round the garden a few times and .. </a:t>
            </a:r>
            <a:endParaRPr b="0" sz="2100">
              <a:solidFill>
                <a:schemeClr val="dk2"/>
              </a:solidFill>
            </a:endParaRPr>
          </a:p>
          <a:p>
            <a:pPr indent="-361950" lvl="0" marL="457200" rtl="0" algn="l">
              <a:lnSpc>
                <a:spcPct val="140000"/>
              </a:lnSpc>
              <a:spcBef>
                <a:spcPts val="1000"/>
              </a:spcBef>
              <a:spcAft>
                <a:spcPts val="0"/>
              </a:spcAft>
              <a:buClr>
                <a:schemeClr val="dk2"/>
              </a:buClr>
              <a:buSzPts val="2100"/>
              <a:buChar char="●"/>
            </a:pPr>
            <a:r>
              <a:rPr b="0" lang="en-GB" sz="2100">
                <a:solidFill>
                  <a:schemeClr val="dk2"/>
                </a:solidFill>
              </a:rPr>
              <a:t>vary the tickle e.g. under the chin or behind the ear</a:t>
            </a:r>
            <a:endParaRPr b="0" sz="2100">
              <a:solidFill>
                <a:schemeClr val="dk2"/>
              </a:solidFill>
            </a:endParaRPr>
          </a:p>
          <a:p>
            <a:pPr indent="-361950" lvl="0" marL="457200" rtl="0" algn="l">
              <a:lnSpc>
                <a:spcPct val="140000"/>
              </a:lnSpc>
              <a:spcBef>
                <a:spcPts val="0"/>
              </a:spcBef>
              <a:spcAft>
                <a:spcPts val="0"/>
              </a:spcAft>
              <a:buClr>
                <a:schemeClr val="dk2"/>
              </a:buClr>
              <a:buSzPts val="2100"/>
              <a:buChar char="●"/>
            </a:pPr>
            <a:r>
              <a:rPr b="0" lang="en-GB" sz="2100">
                <a:solidFill>
                  <a:schemeClr val="dk2"/>
                </a:solidFill>
              </a:rPr>
              <a:t>vary the time you leave between one step two step </a:t>
            </a:r>
            <a:endParaRPr b="0" sz="2100">
              <a:solidFill>
                <a:schemeClr val="dk2"/>
              </a:solidFill>
            </a:endParaRPr>
          </a:p>
          <a:p>
            <a:pPr indent="-361950" lvl="0" marL="457200" rtl="0" algn="l">
              <a:lnSpc>
                <a:spcPct val="140000"/>
              </a:lnSpc>
              <a:spcBef>
                <a:spcPts val="0"/>
              </a:spcBef>
              <a:spcAft>
                <a:spcPts val="0"/>
              </a:spcAft>
              <a:buClr>
                <a:schemeClr val="dk2"/>
              </a:buClr>
              <a:buSzPts val="2100"/>
              <a:buChar char="●"/>
            </a:pPr>
            <a:r>
              <a:rPr b="0" lang="en-GB" sz="2100">
                <a:solidFill>
                  <a:schemeClr val="dk2"/>
                </a:solidFill>
              </a:rPr>
              <a:t>Introduce an object (for example a puppet or teddy bear)  </a:t>
            </a:r>
            <a:endParaRPr b="0" sz="2100">
              <a:solidFill>
                <a:schemeClr val="dk2"/>
              </a:solidFill>
            </a:endParaRPr>
          </a:p>
          <a:p>
            <a:pPr indent="0" lvl="0" marL="0" rtl="0" algn="l">
              <a:lnSpc>
                <a:spcPct val="140000"/>
              </a:lnSpc>
              <a:spcBef>
                <a:spcPts val="1000"/>
              </a:spcBef>
              <a:spcAft>
                <a:spcPts val="0"/>
              </a:spcAft>
              <a:buNone/>
            </a:pPr>
            <a:r>
              <a:rPr b="0" lang="en-GB" sz="2100">
                <a:solidFill>
                  <a:schemeClr val="dk2"/>
                </a:solidFill>
              </a:rPr>
              <a:t>This is a great time for you to observe, wait and respond to what your child likes. </a:t>
            </a:r>
            <a:endParaRPr b="0" sz="2100">
              <a:solidFill>
                <a:schemeClr val="dk2"/>
              </a:solidFill>
            </a:endParaRPr>
          </a:p>
          <a:p>
            <a:pPr indent="0" lvl="0" marL="0" rtl="0" algn="l">
              <a:lnSpc>
                <a:spcPct val="140000"/>
              </a:lnSpc>
              <a:spcBef>
                <a:spcPts val="1000"/>
              </a:spcBef>
              <a:spcAft>
                <a:spcPts val="0"/>
              </a:spcAft>
              <a:buNone/>
            </a:pPr>
            <a:r>
              <a:t/>
            </a:r>
            <a:endParaRPr sz="2100">
              <a:solidFill>
                <a:schemeClr val="dk2"/>
              </a:solidFill>
            </a:endParaRPr>
          </a:p>
          <a:p>
            <a:pPr indent="0" lvl="0" marL="0" rtl="0" algn="l">
              <a:spcBef>
                <a:spcPts val="1000"/>
              </a:spcBef>
              <a:spcAft>
                <a:spcPts val="0"/>
              </a:spcAft>
              <a:buNone/>
            </a:pPr>
            <a:r>
              <a:t/>
            </a:r>
            <a:endParaRPr/>
          </a:p>
        </p:txBody>
      </p:sp>
      <p:sp>
        <p:nvSpPr>
          <p:cNvPr id="123" name="Google Shape;123;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24" name="Google Shape;124;p19"/>
          <p:cNvGraphicFramePr/>
          <p:nvPr/>
        </p:nvGraphicFramePr>
        <p:xfrm>
          <a:off x="8415975" y="445700"/>
          <a:ext cx="3000000" cy="3000000"/>
        </p:xfrm>
        <a:graphic>
          <a:graphicData uri="http://schemas.openxmlformats.org/drawingml/2006/table">
            <a:tbl>
              <a:tblPr>
                <a:noFill/>
                <a:tableStyleId>{8C4DF4F9-AFA2-4374-9787-6D61FFF4DFE9}</a:tableStyleId>
              </a:tblPr>
              <a:tblGrid>
                <a:gridCol w="1052025"/>
                <a:gridCol w="3616100"/>
                <a:gridCol w="4566850"/>
              </a:tblGrid>
              <a:tr h="403575">
                <a:tc>
                  <a:txBody>
                    <a:bodyPr/>
                    <a:lstStyle/>
                    <a:p>
                      <a:pPr indent="0" lvl="0" marL="0" rtl="0" algn="l">
                        <a:spcBef>
                          <a:spcPts val="0"/>
                        </a:spcBef>
                        <a:spcAft>
                          <a:spcPts val="0"/>
                        </a:spcAft>
                        <a:buNone/>
                      </a:pPr>
                      <a:r>
                        <a:rPr lang="en-GB" sz="1600">
                          <a:solidFill>
                            <a:srgbClr val="434343"/>
                          </a:solidFill>
                          <a:latin typeface="Montserrat"/>
                          <a:ea typeface="Montserrat"/>
                          <a:cs typeface="Montserrat"/>
                          <a:sym typeface="Montserrat"/>
                        </a:rPr>
                        <a:t>Attempt</a:t>
                      </a:r>
                      <a:endParaRPr sz="16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lang="en-GB" sz="1600">
                          <a:solidFill>
                            <a:srgbClr val="434343"/>
                          </a:solidFill>
                          <a:latin typeface="Montserrat"/>
                          <a:ea typeface="Montserrat"/>
                          <a:cs typeface="Montserrat"/>
                          <a:sym typeface="Montserrat"/>
                        </a:rPr>
                        <a:t>Variation</a:t>
                      </a:r>
                      <a:endParaRPr sz="16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lang="en-GB" sz="1600">
                          <a:solidFill>
                            <a:srgbClr val="434343"/>
                          </a:solidFill>
                          <a:latin typeface="Montserrat"/>
                          <a:ea typeface="Montserrat"/>
                          <a:cs typeface="Montserrat"/>
                          <a:sym typeface="Montserrat"/>
                        </a:rPr>
                        <a:t>Comments</a:t>
                      </a:r>
                      <a:endParaRPr sz="1600">
                        <a:solidFill>
                          <a:srgbClr val="434343"/>
                        </a:solidFill>
                        <a:latin typeface="Montserrat"/>
                        <a:ea typeface="Montserrat"/>
                        <a:cs typeface="Montserrat"/>
                        <a:sym typeface="Montserrat"/>
                      </a:endParaRPr>
                    </a:p>
                  </a:txBody>
                  <a:tcPr marT="63500" marB="63500" marR="63500" marL="63500"/>
                </a:tc>
              </a:tr>
              <a:tr h="1326675">
                <a:tc>
                  <a:txBody>
                    <a:bodyPr/>
                    <a:lstStyle/>
                    <a:p>
                      <a:pPr indent="0" lvl="0" marL="0" rtl="0" algn="l">
                        <a:spcBef>
                          <a:spcPts val="0"/>
                        </a:spcBef>
                        <a:spcAft>
                          <a:spcPts val="0"/>
                        </a:spcAft>
                        <a:buNone/>
                      </a:pPr>
                      <a:r>
                        <a:rPr b="1" lang="en-GB" sz="2400">
                          <a:solidFill>
                            <a:srgbClr val="434343"/>
                          </a:solidFill>
                          <a:latin typeface="Montserrat"/>
                          <a:ea typeface="Montserrat"/>
                          <a:cs typeface="Montserrat"/>
                          <a:sym typeface="Montserrat"/>
                        </a:rPr>
                        <a:t>1</a:t>
                      </a:r>
                      <a:endParaRPr b="1" sz="24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429725">
                <a:tc>
                  <a:txBody>
                    <a:bodyPr/>
                    <a:lstStyle/>
                    <a:p>
                      <a:pPr indent="0" lvl="0" marL="0" rtl="0" algn="l">
                        <a:spcBef>
                          <a:spcPts val="0"/>
                        </a:spcBef>
                        <a:spcAft>
                          <a:spcPts val="0"/>
                        </a:spcAft>
                        <a:buNone/>
                      </a:pPr>
                      <a:r>
                        <a:rPr b="1" lang="en-GB" sz="2400">
                          <a:solidFill>
                            <a:srgbClr val="434343"/>
                          </a:solidFill>
                          <a:latin typeface="Montserrat"/>
                          <a:ea typeface="Montserrat"/>
                          <a:cs typeface="Montserrat"/>
                          <a:sym typeface="Montserrat"/>
                        </a:rPr>
                        <a:t>2</a:t>
                      </a:r>
                      <a:endParaRPr b="1" sz="24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378200">
                <a:tc>
                  <a:txBody>
                    <a:bodyPr/>
                    <a:lstStyle/>
                    <a:p>
                      <a:pPr indent="0" lvl="0" marL="0" rtl="0" algn="l">
                        <a:spcBef>
                          <a:spcPts val="0"/>
                        </a:spcBef>
                        <a:spcAft>
                          <a:spcPts val="0"/>
                        </a:spcAft>
                        <a:buNone/>
                      </a:pPr>
                      <a:r>
                        <a:rPr b="1" lang="en-GB" sz="2400">
                          <a:solidFill>
                            <a:srgbClr val="434343"/>
                          </a:solidFill>
                          <a:latin typeface="Montserrat"/>
                          <a:ea typeface="Montserrat"/>
                          <a:cs typeface="Montserrat"/>
                          <a:sym typeface="Montserrat"/>
                        </a:rPr>
                        <a:t>3</a:t>
                      </a:r>
                      <a:endParaRPr b="1" sz="24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326675">
                <a:tc>
                  <a:txBody>
                    <a:bodyPr/>
                    <a:lstStyle/>
                    <a:p>
                      <a:pPr indent="0" lvl="0" marL="0" rtl="0" algn="l">
                        <a:spcBef>
                          <a:spcPts val="0"/>
                        </a:spcBef>
                        <a:spcAft>
                          <a:spcPts val="0"/>
                        </a:spcAft>
                        <a:buNone/>
                      </a:pPr>
                      <a:r>
                        <a:rPr b="1" lang="en-GB" sz="2400">
                          <a:solidFill>
                            <a:srgbClr val="434343"/>
                          </a:solidFill>
                          <a:latin typeface="Montserrat"/>
                          <a:ea typeface="Montserrat"/>
                          <a:cs typeface="Montserrat"/>
                          <a:sym typeface="Montserrat"/>
                        </a:rPr>
                        <a:t>4</a:t>
                      </a:r>
                      <a:endParaRPr b="1" sz="24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185000">
                <a:tc>
                  <a:txBody>
                    <a:bodyPr/>
                    <a:lstStyle/>
                    <a:p>
                      <a:pPr indent="0" lvl="0" marL="0" rtl="0" algn="l">
                        <a:spcBef>
                          <a:spcPts val="0"/>
                        </a:spcBef>
                        <a:spcAft>
                          <a:spcPts val="0"/>
                        </a:spcAft>
                        <a:buNone/>
                      </a:pPr>
                      <a:r>
                        <a:rPr b="1" lang="en-GB" sz="2400">
                          <a:solidFill>
                            <a:srgbClr val="434343"/>
                          </a:solidFill>
                          <a:latin typeface="Montserrat"/>
                          <a:ea typeface="Montserrat"/>
                          <a:cs typeface="Montserrat"/>
                          <a:sym typeface="Montserrat"/>
                        </a:rPr>
                        <a:t>5</a:t>
                      </a:r>
                      <a:endParaRPr b="1" sz="24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bl>
          </a:graphicData>
        </a:graphic>
      </p:graphicFrame>
      <p:sp>
        <p:nvSpPr>
          <p:cNvPr id="125" name="Google Shape;125;p19"/>
          <p:cNvSpPr txBox="1"/>
          <p:nvPr/>
        </p:nvSpPr>
        <p:spPr>
          <a:xfrm>
            <a:off x="8415975" y="8303150"/>
            <a:ext cx="8011500" cy="1070700"/>
          </a:xfrm>
          <a:prstGeom prst="rect">
            <a:avLst/>
          </a:prstGeom>
          <a:noFill/>
          <a:ln>
            <a:noFill/>
          </a:ln>
        </p:spPr>
        <p:txBody>
          <a:bodyPr anchorCtr="0" anchor="ctr" bIns="91425" lIns="91425" spcFirstLastPara="1" rIns="91425" wrap="square" tIns="91425">
            <a:noAutofit/>
          </a:bodyPr>
          <a:lstStyle/>
          <a:p>
            <a:pPr indent="0" lvl="0" marL="0" rtl="0" algn="l">
              <a:lnSpc>
                <a:spcPct val="140000"/>
              </a:lnSpc>
              <a:spcBef>
                <a:spcPts val="1000"/>
              </a:spcBef>
              <a:spcAft>
                <a:spcPts val="0"/>
              </a:spcAft>
              <a:buNone/>
            </a:pPr>
            <a:r>
              <a:t/>
            </a:r>
            <a:endParaRPr sz="1500">
              <a:solidFill>
                <a:srgbClr val="434343"/>
              </a:solidFill>
              <a:latin typeface="Montserrat"/>
              <a:ea typeface="Montserrat"/>
              <a:cs typeface="Montserrat"/>
              <a:sym typeface="Montserrat"/>
            </a:endParaRPr>
          </a:p>
          <a:p>
            <a:pPr indent="0" lvl="0" marL="0" rtl="0" algn="l">
              <a:spcBef>
                <a:spcPts val="1000"/>
              </a:spcBef>
              <a:spcAft>
                <a:spcPts val="0"/>
              </a:spcAft>
              <a:buNone/>
            </a:pPr>
            <a:r>
              <a:rPr lang="en-GB" sz="2200">
                <a:latin typeface="Montserrat"/>
                <a:ea typeface="Montserrat"/>
                <a:cs typeface="Montserrat"/>
                <a:sym typeface="Montserrat"/>
              </a:rPr>
              <a:t>In one sentence, what did you notice? </a:t>
            </a:r>
            <a:endParaRPr sz="2200">
              <a:latin typeface="Montserrat"/>
              <a:ea typeface="Montserrat"/>
              <a:cs typeface="Montserrat"/>
              <a:sym typeface="Montserrat"/>
            </a:endParaRPr>
          </a:p>
          <a:p>
            <a:pPr indent="0" lvl="0" marL="0" rtl="0" algn="l">
              <a:spcBef>
                <a:spcPts val="1000"/>
              </a:spcBef>
              <a:spcAft>
                <a:spcPts val="0"/>
              </a:spcAft>
              <a:buNone/>
            </a:pPr>
            <a:r>
              <a:t/>
            </a:r>
            <a:endParaRPr sz="2200">
              <a:latin typeface="Montserrat"/>
              <a:ea typeface="Montserrat"/>
              <a:cs typeface="Montserrat"/>
              <a:sym typeface="Montserrat"/>
            </a:endParaRPr>
          </a:p>
          <a:p>
            <a:pPr indent="0" lvl="0" marL="0" rtl="0" algn="l">
              <a:spcBef>
                <a:spcPts val="1000"/>
              </a:spcBef>
              <a:spcAft>
                <a:spcPts val="0"/>
              </a:spcAft>
              <a:buNone/>
            </a:pPr>
            <a:r>
              <a:rPr lang="en-GB" sz="2200">
                <a:latin typeface="Montserrat"/>
                <a:ea typeface="Montserrat"/>
                <a:cs typeface="Montserrat"/>
                <a:sym typeface="Montserrat"/>
              </a:rPr>
              <a:t>When I…………………………………………………………</a:t>
            </a:r>
            <a:endParaRPr sz="2200">
              <a:latin typeface="Montserrat"/>
              <a:ea typeface="Montserrat"/>
              <a:cs typeface="Montserrat"/>
              <a:sym typeface="Montserrat"/>
            </a:endParaRPr>
          </a:p>
          <a:p>
            <a:pPr indent="0" lvl="0" marL="0" rtl="0" algn="l">
              <a:spcBef>
                <a:spcPts val="1000"/>
              </a:spcBef>
              <a:spcAft>
                <a:spcPts val="0"/>
              </a:spcAft>
              <a:buNone/>
            </a:pPr>
            <a:r>
              <a:t/>
            </a:r>
            <a:endParaRPr sz="2200">
              <a:latin typeface="Montserrat"/>
              <a:ea typeface="Montserrat"/>
              <a:cs typeface="Montserrat"/>
              <a:sym typeface="Montserrat"/>
            </a:endParaRPr>
          </a:p>
          <a:p>
            <a:pPr indent="0" lvl="0" marL="0" rtl="0" algn="l">
              <a:spcBef>
                <a:spcPts val="1000"/>
              </a:spcBef>
              <a:spcAft>
                <a:spcPts val="0"/>
              </a:spcAft>
              <a:buNone/>
            </a:pPr>
            <a:r>
              <a:rPr lang="en-GB" sz="2200">
                <a:latin typeface="Montserrat"/>
                <a:ea typeface="Montserrat"/>
                <a:cs typeface="Montserrat"/>
                <a:sym typeface="Montserrat"/>
              </a:rPr>
              <a:t>my child……………….………………………</a:t>
            </a:r>
            <a:endParaRPr sz="2200">
              <a:latin typeface="Montserrat"/>
              <a:ea typeface="Montserrat"/>
              <a:cs typeface="Montserrat"/>
              <a:sym typeface="Montserrat"/>
            </a:endParaRPr>
          </a:p>
          <a:p>
            <a:pPr indent="0" lvl="0" marL="0" rtl="0" algn="l">
              <a:spcBef>
                <a:spcPts val="1000"/>
              </a:spcBef>
              <a:spcAft>
                <a:spcPts val="1000"/>
              </a:spcAft>
              <a:buNone/>
            </a:pPr>
            <a:r>
              <a:t/>
            </a:r>
            <a:endParaRPr b="1" sz="3000">
              <a:solidFill>
                <a:srgbClr val="69BE4B"/>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917950" y="890050"/>
            <a:ext cx="15767100" cy="16290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2800" u="sng">
                <a:solidFill>
                  <a:schemeClr val="dk2"/>
                </a:solidFill>
              </a:rPr>
              <a:t>Recording and Reflecting on Play</a:t>
            </a:r>
            <a:endParaRPr sz="2800" u="sng">
              <a:solidFill>
                <a:schemeClr val="dk2"/>
              </a:solidFill>
            </a:endParaRPr>
          </a:p>
          <a:p>
            <a:pPr indent="0" lvl="0" marL="0" rtl="0" algn="l">
              <a:lnSpc>
                <a:spcPct val="140000"/>
              </a:lnSpc>
              <a:spcBef>
                <a:spcPts val="1000"/>
              </a:spcBef>
              <a:spcAft>
                <a:spcPts val="0"/>
              </a:spcAft>
              <a:buNone/>
            </a:pPr>
            <a:r>
              <a:rPr lang="en-GB" sz="2100">
                <a:solidFill>
                  <a:schemeClr val="dk2"/>
                </a:solidFill>
              </a:rPr>
              <a:t>Use this sheet to record and reflect on your child’s interaction during play when you have introduced new and interesting objects and activities. </a:t>
            </a:r>
            <a:endParaRPr b="0" sz="2400">
              <a:solidFill>
                <a:schemeClr val="dk2"/>
              </a:solidFill>
            </a:endParaRPr>
          </a:p>
          <a:p>
            <a:pPr indent="0" lvl="0" marL="0" rtl="0" algn="l">
              <a:spcBef>
                <a:spcPts val="1000"/>
              </a:spcBef>
              <a:spcAft>
                <a:spcPts val="0"/>
              </a:spcAft>
              <a:buNone/>
            </a:pPr>
            <a:r>
              <a:t/>
            </a:r>
            <a:endParaRPr/>
          </a:p>
        </p:txBody>
      </p:sp>
      <p:sp>
        <p:nvSpPr>
          <p:cNvPr id="131" name="Google Shape;131;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32" name="Google Shape;132;p20"/>
          <p:cNvGraphicFramePr/>
          <p:nvPr/>
        </p:nvGraphicFramePr>
        <p:xfrm>
          <a:off x="7140050" y="2519050"/>
          <a:ext cx="3000000" cy="3000000"/>
        </p:xfrm>
        <a:graphic>
          <a:graphicData uri="http://schemas.openxmlformats.org/drawingml/2006/table">
            <a:tbl>
              <a:tblPr>
                <a:noFill/>
                <a:tableStyleId>{8C4DF4F9-AFA2-4374-9787-6D61FFF4DFE9}</a:tableStyleId>
              </a:tblPr>
              <a:tblGrid>
                <a:gridCol w="1536625"/>
                <a:gridCol w="3849150"/>
                <a:gridCol w="3849200"/>
              </a:tblGrid>
              <a:tr h="403575">
                <a:tc>
                  <a:txBody>
                    <a:bodyPr/>
                    <a:lstStyle/>
                    <a:p>
                      <a:pPr indent="0" lvl="0" marL="0" rtl="0" algn="l">
                        <a:spcBef>
                          <a:spcPts val="0"/>
                        </a:spcBef>
                        <a:spcAft>
                          <a:spcPts val="0"/>
                        </a:spcAft>
                        <a:buNone/>
                      </a:pPr>
                      <a:r>
                        <a:rPr lang="en-GB" sz="1100">
                          <a:solidFill>
                            <a:srgbClr val="434343"/>
                          </a:solidFill>
                          <a:latin typeface="Montserrat"/>
                          <a:ea typeface="Montserrat"/>
                          <a:cs typeface="Montserrat"/>
                          <a:sym typeface="Montserrat"/>
                        </a:rPr>
                        <a:t>Date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lang="en-GB" sz="1100">
                          <a:solidFill>
                            <a:srgbClr val="434343"/>
                          </a:solidFill>
                          <a:latin typeface="Montserrat"/>
                          <a:ea typeface="Montserrat"/>
                          <a:cs typeface="Montserrat"/>
                          <a:sym typeface="Montserrat"/>
                        </a:rPr>
                        <a:t>Activity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lang="en-GB" sz="1100">
                          <a:solidFill>
                            <a:srgbClr val="434343"/>
                          </a:solidFill>
                          <a:latin typeface="Montserrat"/>
                          <a:ea typeface="Montserrat"/>
                          <a:cs typeface="Montserrat"/>
                          <a:sym typeface="Montserrat"/>
                        </a:rPr>
                        <a:t>Comments</a:t>
                      </a:r>
                      <a:endParaRPr sz="1100">
                        <a:solidFill>
                          <a:srgbClr val="434343"/>
                        </a:solidFill>
                        <a:latin typeface="Montserrat"/>
                        <a:ea typeface="Montserrat"/>
                        <a:cs typeface="Montserrat"/>
                        <a:sym typeface="Montserrat"/>
                      </a:endParaRPr>
                    </a:p>
                  </a:txBody>
                  <a:tcPr marT="63500" marB="63500" marR="63500" marL="63500"/>
                </a:tc>
              </a:tr>
              <a:tr h="1326675">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429725">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378200">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326675">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185000">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bl>
          </a:graphicData>
        </a:graphic>
      </p:graphicFrame>
      <p:sp>
        <p:nvSpPr>
          <p:cNvPr id="133" name="Google Shape;133;p20"/>
          <p:cNvSpPr txBox="1"/>
          <p:nvPr/>
        </p:nvSpPr>
        <p:spPr>
          <a:xfrm>
            <a:off x="681150" y="2679025"/>
            <a:ext cx="5867400" cy="6651000"/>
          </a:xfrm>
          <a:prstGeom prst="rect">
            <a:avLst/>
          </a:prstGeom>
          <a:noFill/>
          <a:ln>
            <a:noFill/>
          </a:ln>
        </p:spPr>
        <p:txBody>
          <a:bodyPr anchorCtr="0" anchor="ctr" bIns="91425" lIns="91425" spcFirstLastPara="1" rIns="91425" wrap="square" tIns="91425">
            <a:noAutofit/>
          </a:bodyPr>
          <a:lstStyle/>
          <a:p>
            <a:pPr indent="0" lvl="0" marL="0" rtl="0" algn="l">
              <a:lnSpc>
                <a:spcPct val="140000"/>
              </a:lnSpc>
              <a:spcBef>
                <a:spcPts val="1000"/>
              </a:spcBef>
              <a:spcAft>
                <a:spcPts val="0"/>
              </a:spcAft>
              <a:buNone/>
            </a:pPr>
            <a:r>
              <a:t/>
            </a:r>
            <a:endParaRPr sz="2300">
              <a:solidFill>
                <a:srgbClr val="434343"/>
              </a:solidFill>
              <a:latin typeface="Montserrat"/>
              <a:ea typeface="Montserrat"/>
              <a:cs typeface="Montserrat"/>
              <a:sym typeface="Montserrat"/>
            </a:endParaRPr>
          </a:p>
          <a:p>
            <a:pPr indent="0" lvl="0" marL="0" rtl="0" algn="l">
              <a:spcBef>
                <a:spcPts val="1000"/>
              </a:spcBef>
              <a:spcAft>
                <a:spcPts val="0"/>
              </a:spcAft>
              <a:buNone/>
            </a:pPr>
            <a:r>
              <a:rPr lang="en-GB" sz="3000">
                <a:latin typeface="Montserrat"/>
                <a:ea typeface="Montserrat"/>
                <a:cs typeface="Montserrat"/>
                <a:sym typeface="Montserrat"/>
              </a:rPr>
              <a:t>In one sentence, what have you noticed this week?</a:t>
            </a:r>
            <a:endParaRPr sz="3000">
              <a:latin typeface="Montserrat"/>
              <a:ea typeface="Montserrat"/>
              <a:cs typeface="Montserrat"/>
              <a:sym typeface="Montserrat"/>
            </a:endParaRPr>
          </a:p>
          <a:p>
            <a:pPr indent="0" lvl="0" marL="0" rtl="0" algn="l">
              <a:spcBef>
                <a:spcPts val="1000"/>
              </a:spcBef>
              <a:spcAft>
                <a:spcPts val="0"/>
              </a:spcAft>
              <a:buNone/>
            </a:pPr>
            <a:r>
              <a:t/>
            </a:r>
            <a:endParaRPr sz="3000">
              <a:latin typeface="Montserrat"/>
              <a:ea typeface="Montserrat"/>
              <a:cs typeface="Montserrat"/>
              <a:sym typeface="Montserrat"/>
            </a:endParaRPr>
          </a:p>
          <a:p>
            <a:pPr indent="0" lvl="0" marL="0" rtl="0" algn="l">
              <a:spcBef>
                <a:spcPts val="1000"/>
              </a:spcBef>
              <a:spcAft>
                <a:spcPts val="0"/>
              </a:spcAft>
              <a:buNone/>
            </a:pPr>
            <a:r>
              <a:rPr lang="en-GB" sz="3000">
                <a:latin typeface="Montserrat"/>
                <a:ea typeface="Montserrat"/>
                <a:cs typeface="Montserrat"/>
                <a:sym typeface="Montserrat"/>
              </a:rPr>
              <a:t>When I…………………………………………………………</a:t>
            </a:r>
            <a:endParaRPr sz="3000">
              <a:latin typeface="Montserrat"/>
              <a:ea typeface="Montserrat"/>
              <a:cs typeface="Montserrat"/>
              <a:sym typeface="Montserrat"/>
            </a:endParaRPr>
          </a:p>
          <a:p>
            <a:pPr indent="0" lvl="0" marL="0" rtl="0" algn="l">
              <a:spcBef>
                <a:spcPts val="1000"/>
              </a:spcBef>
              <a:spcAft>
                <a:spcPts val="0"/>
              </a:spcAft>
              <a:buNone/>
            </a:pPr>
            <a:r>
              <a:t/>
            </a:r>
            <a:endParaRPr sz="3000">
              <a:latin typeface="Montserrat"/>
              <a:ea typeface="Montserrat"/>
              <a:cs typeface="Montserrat"/>
              <a:sym typeface="Montserrat"/>
            </a:endParaRPr>
          </a:p>
          <a:p>
            <a:pPr indent="0" lvl="0" marL="0" rtl="0" algn="l">
              <a:spcBef>
                <a:spcPts val="1000"/>
              </a:spcBef>
              <a:spcAft>
                <a:spcPts val="0"/>
              </a:spcAft>
              <a:buNone/>
            </a:pPr>
            <a:r>
              <a:rPr lang="en-GB" sz="3000">
                <a:latin typeface="Montserrat"/>
                <a:ea typeface="Montserrat"/>
                <a:cs typeface="Montserrat"/>
                <a:sym typeface="Montserrat"/>
              </a:rPr>
              <a:t>my child……………….………………………</a:t>
            </a:r>
            <a:endParaRPr sz="3000">
              <a:latin typeface="Montserrat"/>
              <a:ea typeface="Montserrat"/>
              <a:cs typeface="Montserrat"/>
              <a:sym typeface="Montserrat"/>
            </a:endParaRPr>
          </a:p>
          <a:p>
            <a:pPr indent="0" lvl="0" marL="0" rtl="0" algn="l">
              <a:spcBef>
                <a:spcPts val="1000"/>
              </a:spcBef>
              <a:spcAft>
                <a:spcPts val="1000"/>
              </a:spcAft>
              <a:buNone/>
            </a:pPr>
            <a:r>
              <a:t/>
            </a:r>
            <a:endParaRPr b="1" sz="3800">
              <a:solidFill>
                <a:srgbClr val="69BE4B"/>
              </a:solidFill>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1"/>
          <p:cNvSpPr txBox="1"/>
          <p:nvPr>
            <p:ph type="title"/>
          </p:nvPr>
        </p:nvSpPr>
        <p:spPr>
          <a:xfrm>
            <a:off x="917950" y="890050"/>
            <a:ext cx="15912900" cy="7740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0"/>
              </a:spcAft>
              <a:buNone/>
            </a:pPr>
            <a:r>
              <a:rPr lang="en-GB" sz="3800">
                <a:solidFill>
                  <a:srgbClr val="69BE4B"/>
                </a:solidFill>
              </a:rPr>
              <a:t>Adult Communication Strategies </a:t>
            </a:r>
            <a:endParaRPr sz="3800">
              <a:solidFill>
                <a:srgbClr val="69BE4B"/>
              </a:solidFill>
            </a:endParaRPr>
          </a:p>
          <a:p>
            <a:pPr indent="0" lvl="0" marL="0" rtl="0" algn="l">
              <a:lnSpc>
                <a:spcPct val="140000"/>
              </a:lnSpc>
              <a:spcBef>
                <a:spcPts val="1000"/>
              </a:spcBef>
              <a:spcAft>
                <a:spcPts val="1000"/>
              </a:spcAft>
              <a:buNone/>
            </a:pPr>
            <a:r>
              <a:rPr b="0" lang="en-GB" sz="3800"/>
              <a:t>Things to try during special time… </a:t>
            </a:r>
            <a:endParaRPr b="0" sz="3800"/>
          </a:p>
        </p:txBody>
      </p:sp>
      <p:sp>
        <p:nvSpPr>
          <p:cNvPr id="139" name="Google Shape;139;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0" name="Google Shape;140;p21"/>
          <p:cNvSpPr txBox="1"/>
          <p:nvPr/>
        </p:nvSpPr>
        <p:spPr>
          <a:xfrm>
            <a:off x="917950" y="2395250"/>
            <a:ext cx="16452000" cy="348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300">
                <a:latin typeface="Montserrat"/>
                <a:ea typeface="Montserrat"/>
                <a:cs typeface="Montserrat"/>
                <a:sym typeface="Montserrat"/>
              </a:rPr>
              <a:t>1 - Allow the child to choose the toy and follow what they want to do</a:t>
            </a:r>
            <a:endParaRPr sz="2300">
              <a:latin typeface="Montserrat"/>
              <a:ea typeface="Montserrat"/>
              <a:cs typeface="Montserrat"/>
              <a:sym typeface="Montserrat"/>
            </a:endParaRPr>
          </a:p>
          <a:p>
            <a:pPr indent="0" lvl="0" marL="0" rtl="0" algn="l">
              <a:spcBef>
                <a:spcPts val="0"/>
              </a:spcBef>
              <a:spcAft>
                <a:spcPts val="0"/>
              </a:spcAft>
              <a:buNone/>
            </a:pPr>
            <a:r>
              <a:t/>
            </a:r>
            <a:endParaRPr sz="2300">
              <a:latin typeface="Montserrat"/>
              <a:ea typeface="Montserrat"/>
              <a:cs typeface="Montserrat"/>
              <a:sym typeface="Montserrat"/>
            </a:endParaRPr>
          </a:p>
          <a:p>
            <a:pPr indent="0" lvl="0" marL="0" rtl="0" algn="l">
              <a:spcBef>
                <a:spcPts val="0"/>
              </a:spcBef>
              <a:spcAft>
                <a:spcPts val="0"/>
              </a:spcAft>
              <a:buNone/>
            </a:pPr>
            <a:r>
              <a:rPr lang="en-GB" sz="2300">
                <a:latin typeface="Montserrat"/>
                <a:ea typeface="Montserrat"/>
                <a:cs typeface="Montserrat"/>
                <a:sym typeface="Montserrat"/>
              </a:rPr>
              <a:t>2 - Sit where your child can see me (being face to face). </a:t>
            </a:r>
            <a:endParaRPr sz="2300">
              <a:latin typeface="Montserrat"/>
              <a:ea typeface="Montserrat"/>
              <a:cs typeface="Montserrat"/>
              <a:sym typeface="Montserrat"/>
            </a:endParaRPr>
          </a:p>
          <a:p>
            <a:pPr indent="0" lvl="0" marL="0" rtl="0" algn="l">
              <a:spcBef>
                <a:spcPts val="0"/>
              </a:spcBef>
              <a:spcAft>
                <a:spcPts val="0"/>
              </a:spcAft>
              <a:buNone/>
            </a:pPr>
            <a:r>
              <a:t/>
            </a:r>
            <a:endParaRPr sz="2300">
              <a:latin typeface="Montserrat"/>
              <a:ea typeface="Montserrat"/>
              <a:cs typeface="Montserrat"/>
              <a:sym typeface="Montserrat"/>
            </a:endParaRPr>
          </a:p>
          <a:p>
            <a:pPr indent="0" lvl="0" marL="0" rtl="0" algn="l">
              <a:spcBef>
                <a:spcPts val="0"/>
              </a:spcBef>
              <a:spcAft>
                <a:spcPts val="0"/>
              </a:spcAft>
              <a:buNone/>
            </a:pPr>
            <a:r>
              <a:rPr lang="en-GB" sz="2300">
                <a:latin typeface="Montserrat"/>
                <a:ea typeface="Montserrat"/>
                <a:cs typeface="Montserrat"/>
                <a:sym typeface="Montserrat"/>
              </a:rPr>
              <a:t>3 - Watch what the child is doing- What are they focused on, interested in and/or trying to tell you? </a:t>
            </a:r>
            <a:endParaRPr sz="2300">
              <a:latin typeface="Montserrat"/>
              <a:ea typeface="Montserrat"/>
              <a:cs typeface="Montserrat"/>
              <a:sym typeface="Montserrat"/>
            </a:endParaRPr>
          </a:p>
          <a:p>
            <a:pPr indent="0" lvl="0" marL="0" rtl="0" algn="l">
              <a:spcBef>
                <a:spcPts val="0"/>
              </a:spcBef>
              <a:spcAft>
                <a:spcPts val="0"/>
              </a:spcAft>
              <a:buNone/>
            </a:pPr>
            <a:r>
              <a:t/>
            </a:r>
            <a:endParaRPr sz="2300">
              <a:latin typeface="Montserrat"/>
              <a:ea typeface="Montserrat"/>
              <a:cs typeface="Montserrat"/>
              <a:sym typeface="Montserrat"/>
            </a:endParaRPr>
          </a:p>
          <a:p>
            <a:pPr indent="0" lvl="0" marL="0" rtl="0" algn="l">
              <a:spcBef>
                <a:spcPts val="0"/>
              </a:spcBef>
              <a:spcAft>
                <a:spcPts val="0"/>
              </a:spcAft>
              <a:buNone/>
            </a:pPr>
            <a:r>
              <a:rPr lang="en-GB" sz="2300">
                <a:latin typeface="Montserrat"/>
                <a:ea typeface="Montserrat"/>
                <a:cs typeface="Montserrat"/>
                <a:sym typeface="Montserrat"/>
              </a:rPr>
              <a:t>4 - Wait and pay attention to any interactive lead by the child. </a:t>
            </a:r>
            <a:endParaRPr sz="2300">
              <a:latin typeface="Montserrat"/>
              <a:ea typeface="Montserrat"/>
              <a:cs typeface="Montserrat"/>
              <a:sym typeface="Montserrat"/>
            </a:endParaRPr>
          </a:p>
          <a:p>
            <a:pPr indent="0" lvl="0" marL="0" rtl="0" algn="l">
              <a:spcBef>
                <a:spcPts val="0"/>
              </a:spcBef>
              <a:spcAft>
                <a:spcPts val="0"/>
              </a:spcAft>
              <a:buNone/>
            </a:pPr>
            <a:r>
              <a:t/>
            </a:r>
            <a:endParaRPr sz="2300">
              <a:latin typeface="Montserrat"/>
              <a:ea typeface="Montserrat"/>
              <a:cs typeface="Montserrat"/>
              <a:sym typeface="Montserrat"/>
            </a:endParaRPr>
          </a:p>
          <a:p>
            <a:pPr indent="0" lvl="0" marL="0" rtl="0" algn="l">
              <a:spcBef>
                <a:spcPts val="0"/>
              </a:spcBef>
              <a:spcAft>
                <a:spcPts val="0"/>
              </a:spcAft>
              <a:buNone/>
            </a:pPr>
            <a:r>
              <a:rPr lang="en-GB" sz="2300">
                <a:latin typeface="Montserrat"/>
                <a:ea typeface="Montserrat"/>
                <a:cs typeface="Montserrat"/>
                <a:sym typeface="Montserrat"/>
              </a:rPr>
              <a:t>5 - Listen carefully to the messages the child is trying to convey with their actions, behaviours or words.</a:t>
            </a:r>
            <a:endParaRPr sz="2300">
              <a:latin typeface="Montserrat"/>
              <a:ea typeface="Montserrat"/>
              <a:cs typeface="Montserrat"/>
              <a:sym typeface="Montserrat"/>
            </a:endParaRPr>
          </a:p>
          <a:p>
            <a:pPr indent="0" lvl="0" marL="0" rtl="0" algn="l">
              <a:spcBef>
                <a:spcPts val="0"/>
              </a:spcBef>
              <a:spcAft>
                <a:spcPts val="0"/>
              </a:spcAft>
              <a:buNone/>
            </a:pPr>
            <a:r>
              <a:t/>
            </a:r>
            <a:endParaRPr sz="2300">
              <a:latin typeface="Montserrat"/>
              <a:ea typeface="Montserrat"/>
              <a:cs typeface="Montserrat"/>
              <a:sym typeface="Montserrat"/>
            </a:endParaRPr>
          </a:p>
          <a:p>
            <a:pPr indent="0" lvl="0" marL="0" rtl="0" algn="l">
              <a:spcBef>
                <a:spcPts val="0"/>
              </a:spcBef>
              <a:spcAft>
                <a:spcPts val="0"/>
              </a:spcAft>
              <a:buNone/>
            </a:pPr>
            <a:r>
              <a:rPr lang="en-GB" sz="2300">
                <a:latin typeface="Montserrat"/>
                <a:ea typeface="Montserrat"/>
                <a:cs typeface="Montserrat"/>
                <a:sym typeface="Montserrat"/>
              </a:rPr>
              <a:t>6 - Respond to messages the child is trying to convey (e.g. I like this/ I want this/ I don’t like this/ I don’t want this) accordingly by doing what the child ‘asks’. </a:t>
            </a:r>
            <a:endParaRPr sz="2300">
              <a:latin typeface="Montserrat"/>
              <a:ea typeface="Montserrat"/>
              <a:cs typeface="Montserrat"/>
              <a:sym typeface="Montserrat"/>
            </a:endParaRPr>
          </a:p>
          <a:p>
            <a:pPr indent="0" lvl="0" marL="0" rtl="0" algn="l">
              <a:spcBef>
                <a:spcPts val="0"/>
              </a:spcBef>
              <a:spcAft>
                <a:spcPts val="0"/>
              </a:spcAft>
              <a:buNone/>
            </a:pPr>
            <a:r>
              <a:t/>
            </a:r>
            <a:endParaRPr sz="2300">
              <a:latin typeface="Montserrat"/>
              <a:ea typeface="Montserrat"/>
              <a:cs typeface="Montserrat"/>
              <a:sym typeface="Montserrat"/>
            </a:endParaRPr>
          </a:p>
          <a:p>
            <a:pPr indent="0" lvl="0" marL="0" rtl="0" algn="l">
              <a:spcBef>
                <a:spcPts val="0"/>
              </a:spcBef>
              <a:spcAft>
                <a:spcPts val="0"/>
              </a:spcAft>
              <a:buNone/>
            </a:pPr>
            <a:r>
              <a:rPr lang="en-GB" sz="2300">
                <a:latin typeface="Montserrat"/>
                <a:ea typeface="Montserrat"/>
                <a:cs typeface="Montserrat"/>
                <a:sym typeface="Montserrat"/>
              </a:rPr>
              <a:t>7 - Talk about what the child was doing using simple words? (name things, repeat words, make short, simple comments)</a:t>
            </a:r>
            <a:endParaRPr sz="2300">
              <a:latin typeface="Montserrat"/>
              <a:ea typeface="Montserrat"/>
              <a:cs typeface="Montserrat"/>
              <a:sym typeface="Montserrat"/>
            </a:endParaRPr>
          </a:p>
          <a:p>
            <a:pPr indent="0" lvl="0" marL="0" rtl="0" algn="l">
              <a:spcBef>
                <a:spcPts val="0"/>
              </a:spcBef>
              <a:spcAft>
                <a:spcPts val="0"/>
              </a:spcAft>
              <a:buNone/>
            </a:pPr>
            <a:r>
              <a:t/>
            </a:r>
            <a:endParaRPr sz="2300">
              <a:latin typeface="Montserrat"/>
              <a:ea typeface="Montserrat"/>
              <a:cs typeface="Montserrat"/>
              <a:sym typeface="Montserrat"/>
            </a:endParaRPr>
          </a:p>
          <a:p>
            <a:pPr indent="0" lvl="0" marL="0" rtl="0" algn="l">
              <a:spcBef>
                <a:spcPts val="0"/>
              </a:spcBef>
              <a:spcAft>
                <a:spcPts val="0"/>
              </a:spcAft>
              <a:buNone/>
            </a:pPr>
            <a:r>
              <a:rPr lang="en-GB" sz="2300">
                <a:latin typeface="Montserrat"/>
                <a:ea typeface="Montserrat"/>
                <a:cs typeface="Montserrat"/>
                <a:sym typeface="Montserrat"/>
              </a:rPr>
              <a:t>8 - Use enthusiasm in my voice so that it sounds interesting and shows excitement</a:t>
            </a:r>
            <a:endParaRPr sz="2300">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46" name="Google Shape;146;p22"/>
          <p:cNvGraphicFramePr/>
          <p:nvPr/>
        </p:nvGraphicFramePr>
        <p:xfrm>
          <a:off x="10247100" y="455650"/>
          <a:ext cx="3000000" cy="3000000"/>
        </p:xfrm>
        <a:graphic>
          <a:graphicData uri="http://schemas.openxmlformats.org/drawingml/2006/table">
            <a:tbl>
              <a:tblPr>
                <a:noFill/>
                <a:tableStyleId>{8C4DF4F9-AFA2-4374-9787-6D61FFF4DFE9}</a:tableStyleId>
              </a:tblPr>
              <a:tblGrid>
                <a:gridCol w="7566500"/>
              </a:tblGrid>
              <a:tr h="6015425">
                <a:tc>
                  <a:txBody>
                    <a:bodyPr/>
                    <a:lstStyle/>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rPr lang="en-GB">
                          <a:latin typeface="Montserrat"/>
                          <a:ea typeface="Montserrat"/>
                          <a:cs typeface="Montserrat"/>
                          <a:sym typeface="Montserrat"/>
                        </a:rPr>
                        <a:t>Insert picture</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txBody>
                  <a:tcPr marT="63500" marB="63500" marR="63500" marL="63500"/>
                </a:tc>
              </a:tr>
            </a:tbl>
          </a:graphicData>
        </a:graphic>
      </p:graphicFrame>
      <p:sp>
        <p:nvSpPr>
          <p:cNvPr id="147" name="Google Shape;147;p22"/>
          <p:cNvSpPr txBox="1"/>
          <p:nvPr/>
        </p:nvSpPr>
        <p:spPr>
          <a:xfrm>
            <a:off x="577075" y="455650"/>
            <a:ext cx="8243100" cy="8702400"/>
          </a:xfrm>
          <a:prstGeom prst="rect">
            <a:avLst/>
          </a:prstGeom>
          <a:noFill/>
          <a:ln>
            <a:noFill/>
          </a:ln>
        </p:spPr>
        <p:txBody>
          <a:bodyPr anchorCtr="0" anchor="ctr" bIns="91425" lIns="91425" spcFirstLastPara="1" rIns="91425" wrap="square" tIns="91425">
            <a:noAutofit/>
          </a:bodyPr>
          <a:lstStyle/>
          <a:p>
            <a:pPr indent="0" lvl="0" marL="0" rtl="0" algn="l">
              <a:lnSpc>
                <a:spcPct val="140000"/>
              </a:lnSpc>
              <a:spcBef>
                <a:spcPts val="1000"/>
              </a:spcBef>
              <a:spcAft>
                <a:spcPts val="0"/>
              </a:spcAft>
              <a:buNone/>
            </a:pPr>
            <a:r>
              <a:rPr b="1" lang="en-GB" sz="2900">
                <a:solidFill>
                  <a:srgbClr val="69BE4B"/>
                </a:solidFill>
                <a:latin typeface="Montserrat"/>
                <a:ea typeface="Montserrat"/>
                <a:cs typeface="Montserrat"/>
                <a:sym typeface="Montserrat"/>
              </a:rPr>
              <a:t>Play </a:t>
            </a:r>
            <a:r>
              <a:rPr b="1" lang="en-GB" sz="2900">
                <a:solidFill>
                  <a:srgbClr val="69BE4B"/>
                </a:solidFill>
                <a:latin typeface="Montserrat"/>
                <a:ea typeface="Montserrat"/>
                <a:cs typeface="Montserrat"/>
                <a:sym typeface="Montserrat"/>
              </a:rPr>
              <a:t>Time Diary </a:t>
            </a:r>
            <a:endParaRPr b="1" sz="2900">
              <a:solidFill>
                <a:srgbClr val="69BE4B"/>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Date:</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We learnt about _______________________________________________</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When my adult ____________________________________________________________________________________________________</a:t>
            </a:r>
            <a:endParaRPr sz="2500">
              <a:solidFill>
                <a:srgbClr val="434343"/>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solidFill>
                  <a:srgbClr val="434343"/>
                </a:solidFill>
                <a:latin typeface="Montserrat"/>
                <a:ea typeface="Montserrat"/>
                <a:cs typeface="Montserrat"/>
                <a:sym typeface="Montserrat"/>
              </a:rPr>
              <a:t>I…</a:t>
            </a:r>
            <a:endParaRPr sz="2500">
              <a:solidFill>
                <a:srgbClr val="434343"/>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solidFill>
                  <a:srgbClr val="434343"/>
                </a:solidFill>
                <a:latin typeface="Montserrat"/>
                <a:ea typeface="Montserrat"/>
                <a:cs typeface="Montserrat"/>
                <a:sym typeface="Montserrat"/>
              </a:rPr>
              <a:t>____________________________________________________________________________________________________</a:t>
            </a:r>
            <a:endParaRPr sz="2500">
              <a:latin typeface="Montserrat"/>
              <a:ea typeface="Montserrat"/>
              <a:cs typeface="Montserrat"/>
              <a:sym typeface="Montserrat"/>
            </a:endParaRPr>
          </a:p>
          <a:p>
            <a:pPr indent="0" lvl="0" marL="0" rtl="0" algn="l">
              <a:lnSpc>
                <a:spcPct val="140000"/>
              </a:lnSpc>
              <a:spcBef>
                <a:spcPts val="1000"/>
              </a:spcBef>
              <a:spcAft>
                <a:spcPts val="1000"/>
              </a:spcAft>
              <a:buNone/>
            </a:pPr>
            <a:r>
              <a:t/>
            </a:r>
            <a:endParaRPr b="1" sz="2900">
              <a:solidFill>
                <a:srgbClr val="69BE4B"/>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