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10287000" cx="18288000"/>
  <p:notesSz cx="6858000" cy="9144000"/>
  <p:embeddedFontLst>
    <p:embeddedFont>
      <p:font typeface="Montserrat SemiBold"/>
      <p:regular r:id="rId21"/>
      <p:bold r:id="rId22"/>
      <p:italic r:id="rId23"/>
      <p:boldItalic r:id="rId24"/>
    </p:embeddedFont>
    <p:embeddedFont>
      <p:font typeface="Montserrat"/>
      <p:regular r:id="rId25"/>
      <p:bold r:id="rId26"/>
      <p:italic r:id="rId27"/>
      <p:boldItalic r:id="rId28"/>
    </p:embeddedFont>
    <p:embeddedFont>
      <p:font typeface="Montserrat Medium"/>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MontserratSemiBold-bold.fntdata"/><Relationship Id="rId21" Type="http://schemas.openxmlformats.org/officeDocument/2006/relationships/font" Target="fonts/MontserratSemiBold-regular.fntdata"/><Relationship Id="rId24" Type="http://schemas.openxmlformats.org/officeDocument/2006/relationships/font" Target="fonts/MontserratSemiBold-boldItalic.fntdata"/><Relationship Id="rId23" Type="http://schemas.openxmlformats.org/officeDocument/2006/relationships/font" Target="fonts/MontserratSemi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bold.fntdata"/><Relationship Id="rId25" Type="http://schemas.openxmlformats.org/officeDocument/2006/relationships/font" Target="fonts/Montserrat-regular.fntdata"/><Relationship Id="rId28" Type="http://schemas.openxmlformats.org/officeDocument/2006/relationships/font" Target="fonts/Montserrat-boldItalic.fntdata"/><Relationship Id="rId27" Type="http://schemas.openxmlformats.org/officeDocument/2006/relationships/font" Target="fonts/Montserrat-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ontserratMedium-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MontserratMedium-italic.fntdata"/><Relationship Id="rId30" Type="http://schemas.openxmlformats.org/officeDocument/2006/relationships/font" Target="fonts/MontserratMedium-bold.fntdata"/><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font" Target="fonts/MontserratMedium-bold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d2ebbe7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d2ebbe7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6741fed8c_0_3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6741fed8c_0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86741fed8c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6741fed8c_0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86741fed8c_0_3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86741fed8c_0_3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86741fed8c_0_3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86741fed8c_0_3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86741fed8c_0_3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86741fed8c_0_3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86741fed8c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86741fed8c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86741fed8c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86741fed8c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Read through comprehension questions before pupils are set off on a task.</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6741fed8c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6741fed8c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6741fed8c_0_3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6741fed8c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6741fed8c_0_3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6741fed8c_0_3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6741fed8c_0_3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6741fed8c_0_3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6741fed8c_0_3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6741fed8c_0_3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86741fed8c_0_3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86741fed8c_0_3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6741fed8c_0_3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6741fed8c_0_3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6741fed8c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6741fed8c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0" name="Google Shape;80;p14"/>
          <p:cNvSpPr txBox="1"/>
          <p:nvPr>
            <p:ph idx="4294967295" type="ctrTitle"/>
          </p:nvPr>
        </p:nvSpPr>
        <p:spPr>
          <a:xfrm>
            <a:off x="918000" y="4280100"/>
            <a:ext cx="16452000" cy="23073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How far did the Nazi Party create a police state?</a:t>
            </a:r>
            <a:endParaRPr>
              <a:solidFill>
                <a:srgbClr val="4B3241"/>
              </a:solidFill>
            </a:endParaRPr>
          </a:p>
        </p:txBody>
      </p:sp>
      <p:sp>
        <p:nvSpPr>
          <p:cNvPr id="81" name="Google Shape;81;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 Weimar and Nazi Germany</a:t>
            </a:r>
            <a:endParaRPr>
              <a:solidFill>
                <a:srgbClr val="4B3241"/>
              </a:solidFill>
            </a:endParaRPr>
          </a:p>
          <a:p>
            <a:pPr indent="0" lvl="0" marL="0" rtl="0" algn="l">
              <a:spcBef>
                <a:spcPts val="2000"/>
              </a:spcBef>
              <a:spcAft>
                <a:spcPts val="2000"/>
              </a:spcAft>
              <a:buNone/>
            </a:pPr>
            <a:r>
              <a:rPr lang="en-GB">
                <a:solidFill>
                  <a:srgbClr val="4B3241"/>
                </a:solidFill>
              </a:rPr>
              <a:t>Lesson 22</a:t>
            </a:r>
            <a:endParaRPr>
              <a:solidFill>
                <a:srgbClr val="4B3241"/>
              </a:solidFill>
            </a:endParaRPr>
          </a:p>
        </p:txBody>
      </p:sp>
      <p:sp>
        <p:nvSpPr>
          <p:cNvPr id="82" name="Google Shape;82;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Miss Shanks</a:t>
            </a:r>
            <a:endParaRPr>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9" name="Google Shape;139;p23"/>
          <p:cNvSpPr txBox="1"/>
          <p:nvPr>
            <p:ph idx="1" type="body"/>
          </p:nvPr>
        </p:nvSpPr>
        <p:spPr>
          <a:xfrm>
            <a:off x="918000" y="1701925"/>
            <a:ext cx="16452000" cy="6722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400">
                <a:solidFill>
                  <a:srgbClr val="000000"/>
                </a:solidFill>
              </a:rPr>
              <a:t>There was one part of German life which </a:t>
            </a:r>
            <a:r>
              <a:rPr b="1" lang="en-GB" sz="3400">
                <a:solidFill>
                  <a:schemeClr val="accent3"/>
                </a:solidFill>
              </a:rPr>
              <a:t>Hitler</a:t>
            </a:r>
            <a:r>
              <a:rPr lang="en-GB" sz="3400">
                <a:solidFill>
                  <a:srgbClr val="000000"/>
                </a:solidFill>
              </a:rPr>
              <a:t> wanted to control which would not be so easy to control as others may have been, and that area was religion! A large proportion of the German population were </a:t>
            </a:r>
            <a:r>
              <a:rPr b="1" lang="en-GB" sz="3400">
                <a:solidFill>
                  <a:schemeClr val="accent4"/>
                </a:solidFill>
              </a:rPr>
              <a:t>Christians</a:t>
            </a:r>
            <a:r>
              <a:rPr lang="en-GB" sz="3400">
                <a:solidFill>
                  <a:srgbClr val="000000"/>
                </a:solidFill>
              </a:rPr>
              <a:t> and were either part of the </a:t>
            </a:r>
            <a:r>
              <a:rPr b="1" lang="en-GB" sz="3400">
                <a:solidFill>
                  <a:schemeClr val="accent5"/>
                </a:solidFill>
              </a:rPr>
              <a:t>Catholic Church</a:t>
            </a:r>
            <a:r>
              <a:rPr lang="en-GB" sz="3400">
                <a:solidFill>
                  <a:srgbClr val="000000"/>
                </a:solidFill>
              </a:rPr>
              <a:t> or the </a:t>
            </a:r>
            <a:r>
              <a:rPr b="1" lang="en-GB" sz="3400">
                <a:solidFill>
                  <a:schemeClr val="accent5"/>
                </a:solidFill>
              </a:rPr>
              <a:t>Protestant Church</a:t>
            </a:r>
            <a:r>
              <a:rPr lang="en-GB" sz="3400">
                <a:solidFill>
                  <a:srgbClr val="000000"/>
                </a:solidFill>
              </a:rPr>
              <a:t>. Both of these churches are </a:t>
            </a:r>
            <a:r>
              <a:rPr b="1" lang="en-GB" sz="3400">
                <a:solidFill>
                  <a:schemeClr val="accent4"/>
                </a:solidFill>
              </a:rPr>
              <a:t>Christian </a:t>
            </a:r>
            <a:r>
              <a:rPr lang="en-GB" sz="3400">
                <a:solidFill>
                  <a:srgbClr val="000000"/>
                </a:solidFill>
              </a:rPr>
              <a:t>and believe in </a:t>
            </a:r>
            <a:r>
              <a:rPr b="1" lang="en-GB" sz="3400">
                <a:solidFill>
                  <a:schemeClr val="accent1"/>
                </a:solidFill>
              </a:rPr>
              <a:t>God </a:t>
            </a:r>
            <a:r>
              <a:rPr lang="en-GB" sz="3400">
                <a:solidFill>
                  <a:srgbClr val="000000"/>
                </a:solidFill>
              </a:rPr>
              <a:t>but they have several differences. For example,  the </a:t>
            </a:r>
            <a:r>
              <a:rPr b="1" lang="en-GB" sz="3400">
                <a:solidFill>
                  <a:schemeClr val="accent5"/>
                </a:solidFill>
              </a:rPr>
              <a:t>Catholic Church </a:t>
            </a:r>
            <a:r>
              <a:rPr lang="en-GB" sz="3400">
                <a:solidFill>
                  <a:srgbClr val="000000"/>
                </a:solidFill>
              </a:rPr>
              <a:t>believes that someone called the </a:t>
            </a:r>
            <a:r>
              <a:rPr b="1" lang="en-GB" sz="3400">
                <a:solidFill>
                  <a:schemeClr val="accent4"/>
                </a:solidFill>
              </a:rPr>
              <a:t>Pope</a:t>
            </a:r>
            <a:r>
              <a:rPr lang="en-GB" sz="3400">
                <a:solidFill>
                  <a:srgbClr val="000000"/>
                </a:solidFill>
              </a:rPr>
              <a:t> should  speak on behalf of God and is the head of the </a:t>
            </a:r>
            <a:r>
              <a:rPr b="1" lang="en-GB" sz="3400">
                <a:solidFill>
                  <a:schemeClr val="accent5"/>
                </a:solidFill>
              </a:rPr>
              <a:t>Catholic Church.</a:t>
            </a:r>
            <a:r>
              <a:rPr lang="en-GB" sz="3400">
                <a:solidFill>
                  <a:srgbClr val="000000"/>
                </a:solidFill>
              </a:rPr>
              <a:t> Where as </a:t>
            </a:r>
            <a:r>
              <a:rPr b="1" lang="en-GB" sz="3400">
                <a:solidFill>
                  <a:schemeClr val="accent5"/>
                </a:solidFill>
              </a:rPr>
              <a:t>Protestantism</a:t>
            </a:r>
            <a:r>
              <a:rPr lang="en-GB" sz="3400">
                <a:solidFill>
                  <a:srgbClr val="000000"/>
                </a:solidFill>
              </a:rPr>
              <a:t> does not follow a </a:t>
            </a:r>
            <a:r>
              <a:rPr b="1" lang="en-GB" sz="3400">
                <a:solidFill>
                  <a:schemeClr val="accent4"/>
                </a:solidFill>
              </a:rPr>
              <a:t>Pope</a:t>
            </a:r>
            <a:r>
              <a:rPr lang="en-GB" sz="3400">
                <a:solidFill>
                  <a:srgbClr val="000000"/>
                </a:solidFill>
              </a:rPr>
              <a:t> or anyone similar. </a:t>
            </a:r>
            <a:endParaRPr sz="3400">
              <a:solidFill>
                <a:srgbClr val="000000"/>
              </a:solidFill>
            </a:endParaRPr>
          </a:p>
          <a:p>
            <a:pPr indent="0" lvl="0" marL="0" rtl="0" algn="l">
              <a:spcBef>
                <a:spcPts val="2000"/>
              </a:spcBef>
              <a:spcAft>
                <a:spcPts val="2000"/>
              </a:spcAft>
              <a:buNone/>
            </a:pPr>
            <a:r>
              <a:t/>
            </a:r>
            <a:endParaRPr sz="3400">
              <a:solidFill>
                <a:srgbClr val="000000"/>
              </a:solidFill>
            </a:endParaRPr>
          </a:p>
        </p:txBody>
      </p:sp>
      <p:sp>
        <p:nvSpPr>
          <p:cNvPr id="140" name="Google Shape;140;p23"/>
          <p:cNvSpPr txBox="1"/>
          <p:nvPr>
            <p:ph type="title"/>
          </p:nvPr>
        </p:nvSpPr>
        <p:spPr>
          <a:xfrm>
            <a:off x="846300" y="598150"/>
            <a:ext cx="15947400" cy="936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How did Hitler try to control religion in Germany?</a:t>
            </a:r>
            <a:endParaRPr>
              <a:solidFill>
                <a:schemeClr val="dk2"/>
              </a:solidFill>
            </a:endParaRPr>
          </a:p>
          <a:p>
            <a:pPr indent="0" lvl="0" marL="0" rtl="0" algn="l">
              <a:spcBef>
                <a:spcPts val="0"/>
              </a:spcBef>
              <a:spcAft>
                <a:spcPts val="0"/>
              </a:spcAft>
              <a:buNone/>
            </a:pPr>
            <a:r>
              <a:t/>
            </a:r>
            <a:endParaRPr>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4"/>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6" name="Google Shape;146;p24"/>
          <p:cNvSpPr txBox="1"/>
          <p:nvPr>
            <p:ph idx="1" type="body"/>
          </p:nvPr>
        </p:nvSpPr>
        <p:spPr>
          <a:xfrm>
            <a:off x="918000" y="702950"/>
            <a:ext cx="16452000" cy="80067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400">
                <a:solidFill>
                  <a:srgbClr val="000000"/>
                </a:solidFill>
              </a:rPr>
              <a:t>⅓ of German Christians were </a:t>
            </a:r>
            <a:r>
              <a:rPr b="1" lang="en-GB" sz="3400">
                <a:solidFill>
                  <a:schemeClr val="accent5"/>
                </a:solidFill>
              </a:rPr>
              <a:t>Catholic,</a:t>
            </a:r>
            <a:r>
              <a:rPr lang="en-GB" sz="3400">
                <a:solidFill>
                  <a:srgbClr val="000000"/>
                </a:solidFill>
              </a:rPr>
              <a:t> and the main issue </a:t>
            </a:r>
            <a:r>
              <a:rPr b="1" lang="en-GB" sz="3400">
                <a:solidFill>
                  <a:schemeClr val="accent3"/>
                </a:solidFill>
              </a:rPr>
              <a:t>Hitler </a:t>
            </a:r>
            <a:r>
              <a:rPr lang="en-GB" sz="3400">
                <a:solidFill>
                  <a:srgbClr val="000000"/>
                </a:solidFill>
              </a:rPr>
              <a:t>had was that for those Germans their loyalty would be more towards the </a:t>
            </a:r>
            <a:r>
              <a:rPr b="1" lang="en-GB" sz="3400">
                <a:solidFill>
                  <a:schemeClr val="accent4"/>
                </a:solidFill>
              </a:rPr>
              <a:t>Pope</a:t>
            </a:r>
            <a:r>
              <a:rPr lang="en-GB" sz="3400">
                <a:solidFill>
                  <a:srgbClr val="000000"/>
                </a:solidFill>
              </a:rPr>
              <a:t> than towards </a:t>
            </a:r>
            <a:r>
              <a:rPr b="1" lang="en-GB" sz="3400">
                <a:solidFill>
                  <a:schemeClr val="accent3"/>
                </a:solidFill>
              </a:rPr>
              <a:t>Hitler.</a:t>
            </a:r>
            <a:r>
              <a:rPr lang="en-GB" sz="3400">
                <a:solidFill>
                  <a:srgbClr val="000000"/>
                </a:solidFill>
              </a:rPr>
              <a:t> He was also worried because </a:t>
            </a:r>
            <a:r>
              <a:rPr b="1" lang="en-GB" sz="3400">
                <a:solidFill>
                  <a:schemeClr val="accent5"/>
                </a:solidFill>
              </a:rPr>
              <a:t>Catholics</a:t>
            </a:r>
            <a:r>
              <a:rPr lang="en-GB" sz="3400">
                <a:solidFill>
                  <a:srgbClr val="000000"/>
                </a:solidFill>
              </a:rPr>
              <a:t> had their own schools and youth groups. These taught different values and beliefs to those that the Nazis wanted to be taught to the young people of Germany. Surprisingly, </a:t>
            </a:r>
            <a:r>
              <a:rPr b="1" lang="en-GB" sz="3400">
                <a:solidFill>
                  <a:schemeClr val="accent3"/>
                </a:solidFill>
              </a:rPr>
              <a:t>Hitler</a:t>
            </a:r>
            <a:r>
              <a:rPr lang="en-GB" sz="3400">
                <a:solidFill>
                  <a:srgbClr val="000000"/>
                </a:solidFill>
              </a:rPr>
              <a:t> made an agreement with the</a:t>
            </a:r>
            <a:r>
              <a:rPr b="1" lang="en-GB" sz="3400">
                <a:solidFill>
                  <a:schemeClr val="accent5"/>
                </a:solidFill>
              </a:rPr>
              <a:t> Catholic Church</a:t>
            </a:r>
            <a:r>
              <a:rPr lang="en-GB" sz="3400">
                <a:solidFill>
                  <a:srgbClr val="000000"/>
                </a:solidFill>
              </a:rPr>
              <a:t> in </a:t>
            </a:r>
            <a:r>
              <a:rPr b="1" lang="en-GB" sz="3400">
                <a:solidFill>
                  <a:schemeClr val="accent1"/>
                </a:solidFill>
              </a:rPr>
              <a:t>July of 1933!</a:t>
            </a:r>
            <a:r>
              <a:rPr lang="en-GB" sz="3400">
                <a:solidFill>
                  <a:srgbClr val="000000"/>
                </a:solidFill>
              </a:rPr>
              <a:t> This agreement is called a </a:t>
            </a:r>
            <a:r>
              <a:rPr b="1" lang="en-GB" sz="3400">
                <a:solidFill>
                  <a:schemeClr val="accent4"/>
                </a:solidFill>
              </a:rPr>
              <a:t>concordat</a:t>
            </a:r>
            <a:r>
              <a:rPr lang="en-GB" sz="3400">
                <a:solidFill>
                  <a:srgbClr val="000000"/>
                </a:solidFill>
              </a:rPr>
              <a:t> and it was made between </a:t>
            </a:r>
            <a:r>
              <a:rPr b="1" lang="en-GB" sz="3400">
                <a:solidFill>
                  <a:schemeClr val="accent3"/>
                </a:solidFill>
              </a:rPr>
              <a:t>Hitler </a:t>
            </a:r>
            <a:r>
              <a:rPr lang="en-GB" sz="3400">
                <a:solidFill>
                  <a:srgbClr val="000000"/>
                </a:solidFill>
              </a:rPr>
              <a:t>and the </a:t>
            </a:r>
            <a:r>
              <a:rPr b="1" lang="en-GB" sz="3400">
                <a:solidFill>
                  <a:schemeClr val="accent4"/>
                </a:solidFill>
              </a:rPr>
              <a:t>Pope</a:t>
            </a:r>
            <a:r>
              <a:rPr lang="en-GB" sz="3400">
                <a:solidFill>
                  <a:srgbClr val="000000"/>
                </a:solidFill>
              </a:rPr>
              <a:t>. Under this agreement </a:t>
            </a:r>
            <a:r>
              <a:rPr b="1" lang="en-GB" sz="3400">
                <a:solidFill>
                  <a:schemeClr val="accent3"/>
                </a:solidFill>
              </a:rPr>
              <a:t>Hitler</a:t>
            </a:r>
            <a:r>
              <a:rPr lang="en-GB" sz="3400">
                <a:solidFill>
                  <a:srgbClr val="000000"/>
                </a:solidFill>
              </a:rPr>
              <a:t> agreed to allow the </a:t>
            </a:r>
            <a:r>
              <a:rPr b="1" lang="en-GB" sz="3400">
                <a:solidFill>
                  <a:schemeClr val="accent5"/>
                </a:solidFill>
              </a:rPr>
              <a:t>Catholics </a:t>
            </a:r>
            <a:r>
              <a:rPr lang="en-GB" sz="3400">
                <a:solidFill>
                  <a:srgbClr val="000000"/>
                </a:solidFill>
              </a:rPr>
              <a:t>within Germany the freedom to worship and that he would not interfere with the </a:t>
            </a:r>
            <a:r>
              <a:rPr b="1" lang="en-GB" sz="3400">
                <a:solidFill>
                  <a:schemeClr val="accent5"/>
                </a:solidFill>
              </a:rPr>
              <a:t>Catholic</a:t>
            </a:r>
            <a:r>
              <a:rPr lang="en-GB" sz="3400">
                <a:solidFill>
                  <a:srgbClr val="000000"/>
                </a:solidFill>
              </a:rPr>
              <a:t> schools.  In response, the </a:t>
            </a:r>
            <a:r>
              <a:rPr b="1" lang="en-GB" sz="3400">
                <a:solidFill>
                  <a:schemeClr val="accent5"/>
                </a:solidFill>
              </a:rPr>
              <a:t>Catholic Church</a:t>
            </a:r>
            <a:r>
              <a:rPr lang="en-GB" sz="3400">
                <a:solidFill>
                  <a:srgbClr val="000000"/>
                </a:solidFill>
              </a:rPr>
              <a:t> agreed that their priests would not get involved and interfere with German politics and that German bishops would </a:t>
            </a:r>
            <a:r>
              <a:rPr b="1" lang="en-GB" sz="3400">
                <a:solidFill>
                  <a:schemeClr val="accent1"/>
                </a:solidFill>
              </a:rPr>
              <a:t>swear loyalty to the Nazis. </a:t>
            </a:r>
            <a:endParaRPr sz="34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52" name="Google Shape;152;p25"/>
          <p:cNvSpPr txBox="1"/>
          <p:nvPr>
            <p:ph idx="1" type="body"/>
          </p:nvPr>
        </p:nvSpPr>
        <p:spPr>
          <a:xfrm>
            <a:off x="918000" y="1525900"/>
            <a:ext cx="16452000" cy="40806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b="1" lang="en-GB" sz="3800">
                <a:solidFill>
                  <a:schemeClr val="accent3"/>
                </a:solidFill>
              </a:rPr>
              <a:t>Hitler</a:t>
            </a:r>
            <a:r>
              <a:rPr lang="en-GB" sz="3800">
                <a:solidFill>
                  <a:srgbClr val="000000"/>
                </a:solidFill>
              </a:rPr>
              <a:t> didn’t stick to this agreement! Within months of making the </a:t>
            </a:r>
            <a:r>
              <a:rPr b="1" lang="en-GB" sz="3800">
                <a:solidFill>
                  <a:schemeClr val="accent4"/>
                </a:solidFill>
              </a:rPr>
              <a:t>concordat </a:t>
            </a:r>
            <a:r>
              <a:rPr lang="en-GB" sz="3800">
                <a:solidFill>
                  <a:srgbClr val="000000"/>
                </a:solidFill>
              </a:rPr>
              <a:t>with the</a:t>
            </a:r>
            <a:r>
              <a:rPr b="1" lang="en-GB" sz="3800">
                <a:solidFill>
                  <a:schemeClr val="accent4"/>
                </a:solidFill>
              </a:rPr>
              <a:t> Pope</a:t>
            </a:r>
            <a:r>
              <a:rPr lang="en-GB" sz="3800">
                <a:solidFill>
                  <a:srgbClr val="000000"/>
                </a:solidFill>
              </a:rPr>
              <a:t>, </a:t>
            </a:r>
            <a:r>
              <a:rPr b="1" lang="en-GB" sz="3800">
                <a:solidFill>
                  <a:schemeClr val="accent5"/>
                </a:solidFill>
              </a:rPr>
              <a:t>Catholic</a:t>
            </a:r>
            <a:r>
              <a:rPr lang="en-GB" sz="3800">
                <a:solidFill>
                  <a:srgbClr val="000000"/>
                </a:solidFill>
              </a:rPr>
              <a:t> priests were arrested and many ended up in </a:t>
            </a:r>
            <a:r>
              <a:rPr b="1" lang="en-GB" sz="3800">
                <a:solidFill>
                  <a:schemeClr val="accent4"/>
                </a:solidFill>
              </a:rPr>
              <a:t>concentration camps.</a:t>
            </a:r>
            <a:r>
              <a:rPr lang="en-GB" sz="3800">
                <a:solidFill>
                  <a:srgbClr val="000000"/>
                </a:solidFill>
              </a:rPr>
              <a:t> The</a:t>
            </a:r>
            <a:r>
              <a:rPr b="1" lang="en-GB" sz="3800">
                <a:solidFill>
                  <a:schemeClr val="accent5"/>
                </a:solidFill>
              </a:rPr>
              <a:t> Catholic</a:t>
            </a:r>
            <a:r>
              <a:rPr lang="en-GB" sz="3800">
                <a:solidFill>
                  <a:srgbClr val="000000"/>
                </a:solidFill>
              </a:rPr>
              <a:t> schools were made to remove </a:t>
            </a:r>
            <a:r>
              <a:rPr b="1" lang="en-GB" sz="3800">
                <a:solidFill>
                  <a:schemeClr val="accent5"/>
                </a:solidFill>
              </a:rPr>
              <a:t>Christian</a:t>
            </a:r>
            <a:r>
              <a:rPr lang="en-GB" sz="3800">
                <a:solidFill>
                  <a:srgbClr val="000000"/>
                </a:solidFill>
              </a:rPr>
              <a:t> symbols like the cross and these schools were eventually abolished. Catholic youth groups were also banned.</a:t>
            </a:r>
            <a:endParaRPr sz="38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58" name="Google Shape;158;p26"/>
          <p:cNvSpPr txBox="1"/>
          <p:nvPr>
            <p:ph idx="1" type="body"/>
          </p:nvPr>
        </p:nvSpPr>
        <p:spPr>
          <a:xfrm>
            <a:off x="918000" y="1045850"/>
            <a:ext cx="16452000" cy="7312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800">
                <a:solidFill>
                  <a:srgbClr val="000000"/>
                </a:solidFill>
              </a:rPr>
              <a:t>Two </a:t>
            </a:r>
            <a:r>
              <a:rPr b="1" lang="en-GB" sz="3800">
                <a:solidFill>
                  <a:schemeClr val="accent5"/>
                </a:solidFill>
              </a:rPr>
              <a:t>Protestant</a:t>
            </a:r>
            <a:r>
              <a:rPr lang="en-GB" sz="3800">
                <a:solidFill>
                  <a:srgbClr val="000000"/>
                </a:solidFill>
              </a:rPr>
              <a:t> churches were created in Germany during the 1930s, one of them in support of the Nazis and one which opposed the Nazis. The </a:t>
            </a:r>
            <a:r>
              <a:rPr b="1" lang="en-GB" sz="3800">
                <a:solidFill>
                  <a:schemeClr val="accent5"/>
                </a:solidFill>
              </a:rPr>
              <a:t>Protestant </a:t>
            </a:r>
            <a:r>
              <a:rPr lang="en-GB" sz="3800">
                <a:solidFill>
                  <a:srgbClr val="000000"/>
                </a:solidFill>
              </a:rPr>
              <a:t>churches which supported the Nazis combined in 1936 to form a single </a:t>
            </a:r>
            <a:r>
              <a:rPr b="1" lang="en-GB" sz="3800">
                <a:solidFill>
                  <a:schemeClr val="accent5"/>
                </a:solidFill>
              </a:rPr>
              <a:t>Protestant Church</a:t>
            </a:r>
            <a:r>
              <a:rPr lang="en-GB" sz="3800">
                <a:solidFill>
                  <a:srgbClr val="000000"/>
                </a:solidFill>
              </a:rPr>
              <a:t> called the </a:t>
            </a:r>
            <a:r>
              <a:rPr b="1" lang="en-GB" sz="3800">
                <a:solidFill>
                  <a:schemeClr val="accent5"/>
                </a:solidFill>
              </a:rPr>
              <a:t>Reich Church</a:t>
            </a:r>
            <a:r>
              <a:rPr lang="en-GB" sz="3800">
                <a:solidFill>
                  <a:srgbClr val="000000"/>
                </a:solidFill>
              </a:rPr>
              <a:t>. </a:t>
            </a:r>
            <a:r>
              <a:rPr b="1" lang="en-GB" sz="3800">
                <a:solidFill>
                  <a:schemeClr val="accent5"/>
                </a:solidFill>
              </a:rPr>
              <a:t>The Reich Church </a:t>
            </a:r>
            <a:r>
              <a:rPr lang="en-GB" sz="3800">
                <a:solidFill>
                  <a:srgbClr val="000000"/>
                </a:solidFill>
              </a:rPr>
              <a:t>was led by </a:t>
            </a:r>
            <a:r>
              <a:rPr b="1" lang="en-GB" sz="3800">
                <a:solidFill>
                  <a:schemeClr val="accent3"/>
                </a:solidFill>
              </a:rPr>
              <a:t>Ludwig Muller </a:t>
            </a:r>
            <a:r>
              <a:rPr lang="en-GB" sz="3800">
                <a:solidFill>
                  <a:srgbClr val="000000"/>
                </a:solidFill>
              </a:rPr>
              <a:t>and </a:t>
            </a:r>
            <a:r>
              <a:rPr b="1" lang="en-GB" sz="3800">
                <a:solidFill>
                  <a:schemeClr val="accent5"/>
                </a:solidFill>
              </a:rPr>
              <a:t>Protestant </a:t>
            </a:r>
            <a:r>
              <a:rPr lang="en-GB" sz="3800">
                <a:solidFill>
                  <a:srgbClr val="000000"/>
                </a:solidFill>
              </a:rPr>
              <a:t>pastors who supported the Nazis and </a:t>
            </a:r>
            <a:r>
              <a:rPr b="1" lang="en-GB" sz="3800">
                <a:solidFill>
                  <a:schemeClr val="accent3"/>
                </a:solidFill>
              </a:rPr>
              <a:t>Hitler’s </a:t>
            </a:r>
            <a:r>
              <a:rPr lang="en-GB" sz="3800">
                <a:solidFill>
                  <a:srgbClr val="000000"/>
                </a:solidFill>
              </a:rPr>
              <a:t>views were allowed to continue with their church services. Some members of the church allowed the Nazi </a:t>
            </a:r>
            <a:r>
              <a:rPr b="1" lang="en-GB" sz="3800">
                <a:solidFill>
                  <a:schemeClr val="accent5"/>
                </a:solidFill>
              </a:rPr>
              <a:t>swastika</a:t>
            </a:r>
            <a:r>
              <a:rPr lang="en-GB" sz="3800">
                <a:solidFill>
                  <a:srgbClr val="000000"/>
                </a:solidFill>
              </a:rPr>
              <a:t> to be displayed in the Church and they would also give the Nazi salute. </a:t>
            </a:r>
            <a:endParaRPr sz="380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64" name="Google Shape;164;p27"/>
          <p:cNvSpPr txBox="1"/>
          <p:nvPr>
            <p:ph idx="1" type="body"/>
          </p:nvPr>
        </p:nvSpPr>
        <p:spPr>
          <a:xfrm>
            <a:off x="918000" y="2199450"/>
            <a:ext cx="16452000" cy="38577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800">
                <a:solidFill>
                  <a:srgbClr val="000000"/>
                </a:solidFill>
              </a:rPr>
              <a:t>However, not every member of the </a:t>
            </a:r>
            <a:r>
              <a:rPr b="1" lang="en-GB" sz="3800">
                <a:solidFill>
                  <a:schemeClr val="accent5"/>
                </a:solidFill>
              </a:rPr>
              <a:t>Protestant Church</a:t>
            </a:r>
            <a:r>
              <a:rPr lang="en-GB" sz="3800">
                <a:solidFill>
                  <a:srgbClr val="000000"/>
                </a:solidFill>
              </a:rPr>
              <a:t> were willing to work with the Nazis. The </a:t>
            </a:r>
            <a:r>
              <a:rPr b="1" lang="en-GB" sz="3800">
                <a:solidFill>
                  <a:schemeClr val="accent5"/>
                </a:solidFill>
              </a:rPr>
              <a:t>Confessional Church</a:t>
            </a:r>
            <a:r>
              <a:rPr lang="en-GB" sz="3800">
                <a:solidFill>
                  <a:srgbClr val="000000"/>
                </a:solidFill>
              </a:rPr>
              <a:t> was created by </a:t>
            </a:r>
            <a:r>
              <a:rPr b="1" lang="en-GB" sz="3800">
                <a:solidFill>
                  <a:schemeClr val="accent3"/>
                </a:solidFill>
              </a:rPr>
              <a:t>Martin Niemöller</a:t>
            </a:r>
            <a:r>
              <a:rPr lang="en-GB" sz="3800">
                <a:solidFill>
                  <a:srgbClr val="000000"/>
                </a:solidFill>
              </a:rPr>
              <a:t> in 1934 and openly opposed the Nazis. </a:t>
            </a:r>
            <a:r>
              <a:rPr b="1" lang="en-GB" sz="3800">
                <a:solidFill>
                  <a:schemeClr val="accent3"/>
                </a:solidFill>
              </a:rPr>
              <a:t>Niemöller </a:t>
            </a:r>
            <a:r>
              <a:rPr lang="en-GB" sz="3800">
                <a:solidFill>
                  <a:srgbClr val="000000"/>
                </a:solidFill>
              </a:rPr>
              <a:t>and others within the church were arrested and sent to </a:t>
            </a:r>
            <a:r>
              <a:rPr b="1" lang="en-GB" sz="3800">
                <a:solidFill>
                  <a:schemeClr val="accent4"/>
                </a:solidFill>
              </a:rPr>
              <a:t>concentration camps</a:t>
            </a:r>
            <a:r>
              <a:rPr lang="en-GB" sz="3800">
                <a:solidFill>
                  <a:srgbClr val="000000"/>
                </a:solidFill>
              </a:rPr>
              <a:t> for speaking out against the Nazis.</a:t>
            </a:r>
            <a:endParaRPr sz="38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70" name="Google Shape;170;p28"/>
          <p:cNvSpPr txBox="1"/>
          <p:nvPr>
            <p:ph idx="1" type="body"/>
          </p:nvPr>
        </p:nvSpPr>
        <p:spPr>
          <a:xfrm>
            <a:off x="195600" y="1034400"/>
            <a:ext cx="17902500" cy="7923600"/>
          </a:xfrm>
          <a:prstGeom prst="rect">
            <a:avLst/>
          </a:prstGeom>
        </p:spPr>
        <p:txBody>
          <a:bodyPr anchorCtr="0" anchor="t" bIns="0" lIns="0" spcFirstLastPara="1" rIns="0" wrap="square" tIns="0">
            <a:noAutofit/>
          </a:bodyPr>
          <a:lstStyle/>
          <a:p>
            <a:pPr indent="0" lvl="0" marL="0" rtl="0" algn="l">
              <a:lnSpc>
                <a:spcPct val="130000"/>
              </a:lnSpc>
              <a:spcBef>
                <a:spcPts val="2000"/>
              </a:spcBef>
              <a:spcAft>
                <a:spcPts val="0"/>
              </a:spcAft>
              <a:buNone/>
            </a:pPr>
            <a:r>
              <a:rPr b="1" lang="en-GB">
                <a:solidFill>
                  <a:schemeClr val="accent4"/>
                </a:solidFill>
              </a:rPr>
              <a:t>Christianity -</a:t>
            </a:r>
            <a:r>
              <a:rPr b="1" lang="en-GB">
                <a:solidFill>
                  <a:schemeClr val="accent4"/>
                </a:solidFill>
              </a:rPr>
              <a:t> </a:t>
            </a:r>
            <a:r>
              <a:rPr lang="en-GB">
                <a:solidFill>
                  <a:srgbClr val="000000"/>
                </a:solidFill>
              </a:rPr>
              <a:t>A religion based on the teachings of Jesus Christ and within Christianity there were different churches such as the Catholic Church and Protestant Church. </a:t>
            </a:r>
            <a:br>
              <a:rPr lang="en-GB">
                <a:solidFill>
                  <a:srgbClr val="000000"/>
                </a:solidFill>
              </a:rPr>
            </a:br>
            <a:r>
              <a:rPr b="1" lang="en-GB">
                <a:solidFill>
                  <a:schemeClr val="accent4"/>
                </a:solidFill>
              </a:rPr>
              <a:t>Concentration camp - </a:t>
            </a:r>
            <a:r>
              <a:rPr lang="en-GB">
                <a:solidFill>
                  <a:srgbClr val="000000"/>
                </a:solidFill>
              </a:rPr>
              <a:t>A new type of prison created by the Nazis and ran by </a:t>
            </a:r>
            <a:br>
              <a:rPr lang="en-GB">
                <a:solidFill>
                  <a:srgbClr val="000000"/>
                </a:solidFill>
              </a:rPr>
            </a:br>
            <a:r>
              <a:rPr lang="en-GB">
                <a:solidFill>
                  <a:srgbClr val="000000"/>
                </a:solidFill>
              </a:rPr>
              <a:t>the SS. </a:t>
            </a:r>
            <a:br>
              <a:rPr lang="en-GB">
                <a:solidFill>
                  <a:srgbClr val="000000"/>
                </a:solidFill>
              </a:rPr>
            </a:br>
            <a:r>
              <a:rPr b="1" lang="en-GB">
                <a:solidFill>
                  <a:schemeClr val="accent4"/>
                </a:solidFill>
              </a:rPr>
              <a:t>Concordat - </a:t>
            </a:r>
            <a:r>
              <a:rPr lang="en-GB">
                <a:solidFill>
                  <a:srgbClr val="000000"/>
                </a:solidFill>
              </a:rPr>
              <a:t>The agreement made between Hitler and the Pope. </a:t>
            </a:r>
            <a:br>
              <a:rPr lang="en-GB">
                <a:solidFill>
                  <a:srgbClr val="000000"/>
                </a:solidFill>
              </a:rPr>
            </a:br>
            <a:r>
              <a:rPr b="1" lang="en-GB">
                <a:solidFill>
                  <a:schemeClr val="accent4"/>
                </a:solidFill>
              </a:rPr>
              <a:t>Gestapo - </a:t>
            </a:r>
            <a:r>
              <a:rPr lang="en-GB">
                <a:solidFill>
                  <a:srgbClr val="000000"/>
                </a:solidFill>
              </a:rPr>
              <a:t>The secret police. </a:t>
            </a:r>
            <a:br>
              <a:rPr lang="en-GB">
                <a:solidFill>
                  <a:srgbClr val="000000"/>
                </a:solidFill>
              </a:rPr>
            </a:br>
            <a:r>
              <a:rPr b="1" lang="en-GB">
                <a:solidFill>
                  <a:schemeClr val="accent4"/>
                </a:solidFill>
              </a:rPr>
              <a:t>Police state - </a:t>
            </a:r>
            <a:r>
              <a:rPr lang="en-GB">
                <a:solidFill>
                  <a:srgbClr val="000000"/>
                </a:solidFill>
              </a:rPr>
              <a:t>When the Nazi government used the police, often the secret police, to control what the German people did or what they said.</a:t>
            </a:r>
            <a:br>
              <a:rPr lang="en-GB">
                <a:solidFill>
                  <a:srgbClr val="000000"/>
                </a:solidFill>
              </a:rPr>
            </a:br>
            <a:r>
              <a:rPr b="1" lang="en-GB">
                <a:solidFill>
                  <a:schemeClr val="accent4"/>
                </a:solidFill>
              </a:rPr>
              <a:t>Pope - </a:t>
            </a:r>
            <a:r>
              <a:rPr lang="en-GB">
                <a:solidFill>
                  <a:srgbClr val="000000"/>
                </a:solidFill>
              </a:rPr>
              <a:t>The head of the Catholic Church. </a:t>
            </a:r>
            <a:br>
              <a:rPr lang="en-GB">
                <a:solidFill>
                  <a:srgbClr val="000000"/>
                </a:solidFill>
              </a:rPr>
            </a:br>
            <a:r>
              <a:rPr b="1" lang="en-GB">
                <a:solidFill>
                  <a:schemeClr val="accent4"/>
                </a:solidFill>
              </a:rPr>
              <a:t>SD - </a:t>
            </a:r>
            <a:r>
              <a:rPr lang="en-GB">
                <a:solidFill>
                  <a:srgbClr val="000000"/>
                </a:solidFill>
              </a:rPr>
              <a:t>Created by Himmler as an intelligence agency. </a:t>
            </a:r>
            <a:br>
              <a:rPr lang="en-GB">
                <a:solidFill>
                  <a:srgbClr val="000000"/>
                </a:solidFill>
              </a:rPr>
            </a:br>
            <a:r>
              <a:rPr b="1" lang="en-GB">
                <a:solidFill>
                  <a:schemeClr val="accent4"/>
                </a:solidFill>
              </a:rPr>
              <a:t>SS - </a:t>
            </a:r>
            <a:r>
              <a:rPr lang="en-GB">
                <a:solidFill>
                  <a:srgbClr val="000000"/>
                </a:solidFill>
              </a:rPr>
              <a:t>Originally created to act as Hitler’s personal bodyguards but they became responsible for removing all opposition within Germany. </a:t>
            </a:r>
            <a:endParaRPr>
              <a:solidFill>
                <a:srgbClr val="000000"/>
              </a:solidFill>
            </a:endParaRPr>
          </a:p>
          <a:p>
            <a:pPr indent="0" lvl="0" marL="0" rtl="0" algn="l">
              <a:lnSpc>
                <a:spcPct val="130000"/>
              </a:lnSpc>
              <a:spcBef>
                <a:spcPts val="2000"/>
              </a:spcBef>
              <a:spcAft>
                <a:spcPts val="0"/>
              </a:spcAft>
              <a:buNone/>
            </a:pPr>
            <a:br>
              <a:rPr b="1" lang="en-GB">
                <a:solidFill>
                  <a:schemeClr val="accent4"/>
                </a:solidFill>
              </a:rPr>
            </a:br>
            <a:endParaRPr>
              <a:solidFill>
                <a:srgbClr val="000000"/>
              </a:solidFill>
            </a:endParaRPr>
          </a:p>
          <a:p>
            <a:pPr indent="0" lvl="0" marL="0" rtl="0" algn="l">
              <a:lnSpc>
                <a:spcPct val="90000"/>
              </a:lnSpc>
              <a:spcBef>
                <a:spcPts val="2000"/>
              </a:spcBef>
              <a:spcAft>
                <a:spcPts val="0"/>
              </a:spcAft>
              <a:buNone/>
            </a:pPr>
            <a:r>
              <a:t/>
            </a:r>
            <a:endParaRPr>
              <a:solidFill>
                <a:srgbClr val="000000"/>
              </a:solidFill>
            </a:endParaRPr>
          </a:p>
          <a:p>
            <a:pPr indent="0" lvl="0" marL="0" rtl="0" algn="l">
              <a:lnSpc>
                <a:spcPct val="90000"/>
              </a:lnSpc>
              <a:spcBef>
                <a:spcPts val="2000"/>
              </a:spcBef>
              <a:spcAft>
                <a:spcPts val="0"/>
              </a:spcAft>
              <a:buNone/>
            </a:pPr>
            <a:r>
              <a:t/>
            </a:r>
            <a:endParaRPr>
              <a:solidFill>
                <a:srgbClr val="000000"/>
              </a:solidFill>
            </a:endParaRPr>
          </a:p>
        </p:txBody>
      </p:sp>
      <p:sp>
        <p:nvSpPr>
          <p:cNvPr id="171" name="Google Shape;171;p28"/>
          <p:cNvSpPr txBox="1"/>
          <p:nvPr>
            <p:ph type="title"/>
          </p:nvPr>
        </p:nvSpPr>
        <p:spPr>
          <a:xfrm>
            <a:off x="402875" y="260300"/>
            <a:ext cx="13948800" cy="814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77" name="Google Shape;177;p29"/>
          <p:cNvSpPr txBox="1"/>
          <p:nvPr>
            <p:ph type="title"/>
          </p:nvPr>
        </p:nvSpPr>
        <p:spPr>
          <a:xfrm>
            <a:off x="917950" y="332900"/>
            <a:ext cx="16452000" cy="900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900"/>
              <a:t>Comprehension Questions</a:t>
            </a:r>
            <a:endParaRPr sz="4900"/>
          </a:p>
        </p:txBody>
      </p:sp>
      <p:sp>
        <p:nvSpPr>
          <p:cNvPr id="178" name="Google Shape;178;p29"/>
          <p:cNvSpPr txBox="1"/>
          <p:nvPr>
            <p:ph idx="1" type="body"/>
          </p:nvPr>
        </p:nvSpPr>
        <p:spPr>
          <a:xfrm>
            <a:off x="917950" y="1461800"/>
            <a:ext cx="16452000" cy="7605300"/>
          </a:xfrm>
          <a:prstGeom prst="rect">
            <a:avLst/>
          </a:prstGeom>
        </p:spPr>
        <p:txBody>
          <a:bodyPr anchorCtr="0" anchor="t" bIns="0" lIns="0" spcFirstLastPara="1" rIns="0" wrap="square" tIns="0">
            <a:noAutofit/>
          </a:bodyPr>
          <a:lstStyle/>
          <a:p>
            <a:pPr indent="-438150" lvl="0" marL="457200" rtl="0" algn="l">
              <a:lnSpc>
                <a:spcPct val="100000"/>
              </a:lnSpc>
              <a:spcBef>
                <a:spcPts val="0"/>
              </a:spcBef>
              <a:spcAft>
                <a:spcPts val="0"/>
              </a:spcAft>
              <a:buClr>
                <a:srgbClr val="000000"/>
              </a:buClr>
              <a:buSzPts val="3300"/>
              <a:buAutoNum type="arabicPeriod"/>
            </a:pPr>
            <a:r>
              <a:rPr lang="en-GB" sz="3300">
                <a:solidFill>
                  <a:srgbClr val="000000"/>
                </a:solidFill>
              </a:rPr>
              <a:t>How did Hitler use the SS to create a police state? </a:t>
            </a:r>
            <a:endParaRPr sz="3300">
              <a:solidFill>
                <a:srgbClr val="000000"/>
              </a:solidFill>
            </a:endParaRPr>
          </a:p>
          <a:p>
            <a:pPr indent="-438150" lvl="0" marL="457200" rtl="0" algn="l">
              <a:lnSpc>
                <a:spcPct val="100000"/>
              </a:lnSpc>
              <a:spcBef>
                <a:spcPts val="0"/>
              </a:spcBef>
              <a:spcAft>
                <a:spcPts val="0"/>
              </a:spcAft>
              <a:buClr>
                <a:srgbClr val="000000"/>
              </a:buClr>
              <a:buSzPts val="3300"/>
              <a:buAutoNum type="arabicPeriod"/>
            </a:pPr>
            <a:r>
              <a:rPr lang="en-GB" sz="3300">
                <a:solidFill>
                  <a:srgbClr val="000000"/>
                </a:solidFill>
              </a:rPr>
              <a:t>How did Hitler use courts within the legal system to help him strengthen his power and control over the people? </a:t>
            </a:r>
            <a:endParaRPr sz="3300">
              <a:solidFill>
                <a:srgbClr val="000000"/>
              </a:solidFill>
            </a:endParaRPr>
          </a:p>
          <a:p>
            <a:pPr indent="-438150" lvl="0" marL="457200" rtl="0" algn="l">
              <a:lnSpc>
                <a:spcPct val="100000"/>
              </a:lnSpc>
              <a:spcBef>
                <a:spcPts val="0"/>
              </a:spcBef>
              <a:spcAft>
                <a:spcPts val="0"/>
              </a:spcAft>
              <a:buClr>
                <a:srgbClr val="000000"/>
              </a:buClr>
              <a:buSzPts val="3300"/>
              <a:buAutoNum type="arabicPeriod"/>
            </a:pPr>
            <a:r>
              <a:rPr lang="en-GB" sz="3300">
                <a:solidFill>
                  <a:srgbClr val="000000"/>
                </a:solidFill>
              </a:rPr>
              <a:t>Why was the Catholic Church a threat to Hitler? </a:t>
            </a:r>
            <a:endParaRPr sz="3300">
              <a:solidFill>
                <a:srgbClr val="000000"/>
              </a:solidFill>
            </a:endParaRPr>
          </a:p>
          <a:p>
            <a:pPr indent="-438150" lvl="0" marL="457200" rtl="0" algn="l">
              <a:lnSpc>
                <a:spcPct val="100000"/>
              </a:lnSpc>
              <a:spcBef>
                <a:spcPts val="0"/>
              </a:spcBef>
              <a:spcAft>
                <a:spcPts val="0"/>
              </a:spcAft>
              <a:buClr>
                <a:srgbClr val="000000"/>
              </a:buClr>
              <a:buSzPts val="3300"/>
              <a:buAutoNum type="arabicPeriod"/>
            </a:pPr>
            <a:r>
              <a:rPr lang="en-GB" sz="3300">
                <a:solidFill>
                  <a:srgbClr val="000000"/>
                </a:solidFill>
              </a:rPr>
              <a:t>How did Hitler try to control the Catholic Church at first? </a:t>
            </a:r>
            <a:endParaRPr sz="3300" u="sng">
              <a:solidFill>
                <a:srgbClr val="000000"/>
              </a:solidFill>
            </a:endParaRPr>
          </a:p>
          <a:p>
            <a:pPr indent="-438150" lvl="0" marL="457200" rtl="0" algn="l">
              <a:lnSpc>
                <a:spcPct val="100000"/>
              </a:lnSpc>
              <a:spcBef>
                <a:spcPts val="0"/>
              </a:spcBef>
              <a:spcAft>
                <a:spcPts val="0"/>
              </a:spcAft>
              <a:buClr>
                <a:srgbClr val="000000"/>
              </a:buClr>
              <a:buSzPts val="3300"/>
              <a:buAutoNum type="arabicPeriod"/>
            </a:pPr>
            <a:r>
              <a:rPr b="1" lang="en-GB" sz="3300" u="sng">
                <a:solidFill>
                  <a:srgbClr val="000000"/>
                </a:solidFill>
              </a:rPr>
              <a:t>Challenge question: </a:t>
            </a:r>
            <a:r>
              <a:rPr lang="en-GB" sz="3300">
                <a:solidFill>
                  <a:srgbClr val="000000"/>
                </a:solidFill>
              </a:rPr>
              <a:t> How far do you agree that the use of the Gestapo was the most important method used by Hitler to create a police state? </a:t>
            </a:r>
            <a:endParaRPr sz="3300">
              <a:solidFill>
                <a:srgbClr val="000000"/>
              </a:solidFill>
            </a:endParaRPr>
          </a:p>
          <a:p>
            <a:pPr indent="0" lvl="0" marL="457200" rtl="0" algn="l">
              <a:lnSpc>
                <a:spcPct val="100000"/>
              </a:lnSpc>
              <a:spcBef>
                <a:spcPts val="0"/>
              </a:spcBef>
              <a:spcAft>
                <a:spcPts val="0"/>
              </a:spcAft>
              <a:buNone/>
            </a:pPr>
            <a:br>
              <a:rPr i="1" lang="en-GB" sz="2900">
                <a:solidFill>
                  <a:srgbClr val="000000"/>
                </a:solidFill>
              </a:rPr>
            </a:br>
            <a:endParaRPr i="1" sz="2900">
              <a:solidFill>
                <a:srgbClr val="000000"/>
              </a:solidFill>
            </a:endParaRPr>
          </a:p>
          <a:p>
            <a:pPr indent="0" lvl="0" marL="0" rtl="0" algn="l">
              <a:lnSpc>
                <a:spcPct val="100000"/>
              </a:lnSpc>
              <a:spcBef>
                <a:spcPts val="0"/>
              </a:spcBef>
              <a:spcAft>
                <a:spcPts val="0"/>
              </a:spcAft>
              <a:buNone/>
            </a:pPr>
            <a:r>
              <a:rPr b="1" i="1" lang="en-GB" sz="2900">
                <a:solidFill>
                  <a:schemeClr val="accent1"/>
                </a:solidFill>
              </a:rPr>
              <a:t>You could use the following sentences to help structure your answer</a:t>
            </a:r>
            <a:endParaRPr b="1" i="1" sz="2900">
              <a:solidFill>
                <a:schemeClr val="accent1"/>
              </a:solidFill>
            </a:endParaRPr>
          </a:p>
          <a:p>
            <a:pPr indent="0" lvl="0" marL="0" rtl="0" algn="l">
              <a:lnSpc>
                <a:spcPct val="90000"/>
              </a:lnSpc>
              <a:spcBef>
                <a:spcPts val="1000"/>
              </a:spcBef>
              <a:spcAft>
                <a:spcPts val="0"/>
              </a:spcAft>
              <a:buNone/>
            </a:pPr>
            <a:r>
              <a:rPr i="1" lang="en-GB" sz="2900">
                <a:solidFill>
                  <a:srgbClr val="000000"/>
                </a:solidFill>
              </a:rPr>
              <a:t>It could be argued that the Gestapo was the most important method used by Hitler to create a police state.  This is because… </a:t>
            </a:r>
            <a:endParaRPr i="1" sz="2900">
              <a:solidFill>
                <a:srgbClr val="000000"/>
              </a:solidFill>
            </a:endParaRPr>
          </a:p>
          <a:p>
            <a:pPr indent="0" lvl="0" marL="0" rtl="0" algn="l">
              <a:lnSpc>
                <a:spcPct val="90000"/>
              </a:lnSpc>
              <a:spcBef>
                <a:spcPts val="1000"/>
              </a:spcBef>
              <a:spcAft>
                <a:spcPts val="0"/>
              </a:spcAft>
              <a:buNone/>
            </a:pPr>
            <a:r>
              <a:rPr i="1" lang="en-GB" sz="2900">
                <a:solidFill>
                  <a:srgbClr val="000000"/>
                </a:solidFill>
              </a:rPr>
              <a:t>However, there are other reasons to explain why Hitler was able to create a police state. For example…</a:t>
            </a:r>
            <a:endParaRPr i="1" sz="2900">
              <a:solidFill>
                <a:srgbClr val="000000"/>
              </a:solidFill>
            </a:endParaRPr>
          </a:p>
          <a:p>
            <a:pPr indent="0" lvl="0" marL="0" rtl="0" algn="l">
              <a:lnSpc>
                <a:spcPct val="90000"/>
              </a:lnSpc>
              <a:spcBef>
                <a:spcPts val="1000"/>
              </a:spcBef>
              <a:spcAft>
                <a:spcPts val="0"/>
              </a:spcAft>
              <a:buNone/>
            </a:pPr>
            <a:r>
              <a:rPr i="1" lang="en-GB" sz="2900">
                <a:solidFill>
                  <a:srgbClr val="000000"/>
                </a:solidFill>
              </a:rPr>
              <a:t>Overall, I mostly agree/disagree that…</a:t>
            </a:r>
            <a:endParaRPr sz="2900">
              <a:solidFill>
                <a:srgbClr val="000000"/>
              </a:solidFill>
            </a:endParaRPr>
          </a:p>
          <a:p>
            <a:pPr indent="0" lvl="0" marL="0" rtl="0" algn="l">
              <a:lnSpc>
                <a:spcPct val="100000"/>
              </a:lnSpc>
              <a:spcBef>
                <a:spcPts val="0"/>
              </a:spcBef>
              <a:spcAft>
                <a:spcPts val="0"/>
              </a:spcAft>
              <a:buNone/>
            </a:pPr>
            <a:r>
              <a:t/>
            </a:r>
            <a:endParaRPr sz="2900">
              <a:solidFill>
                <a:srgbClr val="000000"/>
              </a:solidFill>
            </a:endParaRPr>
          </a:p>
          <a:p>
            <a:pPr indent="0" lvl="0" marL="457200" rtl="0" algn="l">
              <a:lnSpc>
                <a:spcPct val="100000"/>
              </a:lnSpc>
              <a:spcBef>
                <a:spcPts val="0"/>
              </a:spcBef>
              <a:spcAft>
                <a:spcPts val="0"/>
              </a:spcAft>
              <a:buNone/>
            </a:pPr>
            <a:r>
              <a:t/>
            </a:r>
            <a:endParaRPr sz="2900">
              <a:solidFill>
                <a:srgbClr val="000000"/>
              </a:solidFill>
            </a:endParaRPr>
          </a:p>
        </p:txBody>
      </p:sp>
      <p:sp>
        <p:nvSpPr>
          <p:cNvPr id="179" name="Google Shape;179;p2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8" name="Google Shape;88;p15"/>
          <p:cNvSpPr txBox="1"/>
          <p:nvPr>
            <p:ph idx="1" type="body"/>
          </p:nvPr>
        </p:nvSpPr>
        <p:spPr>
          <a:xfrm>
            <a:off x="918000" y="2116150"/>
            <a:ext cx="16452000" cy="67224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4400">
                <a:solidFill>
                  <a:srgbClr val="000000"/>
                </a:solidFill>
              </a:rPr>
              <a:t>When </a:t>
            </a:r>
            <a:r>
              <a:rPr b="1" lang="en-GB" sz="4400">
                <a:solidFill>
                  <a:schemeClr val="accent3"/>
                </a:solidFill>
              </a:rPr>
              <a:t>Hitler </a:t>
            </a:r>
            <a:r>
              <a:rPr lang="en-GB" sz="4400">
                <a:solidFill>
                  <a:srgbClr val="000000"/>
                </a:solidFill>
              </a:rPr>
              <a:t>became </a:t>
            </a:r>
            <a:r>
              <a:rPr b="1" lang="en-GB" sz="4400">
                <a:solidFill>
                  <a:schemeClr val="accent5"/>
                </a:solidFill>
              </a:rPr>
              <a:t>Chancellor</a:t>
            </a:r>
            <a:r>
              <a:rPr lang="en-GB" sz="4400">
                <a:solidFill>
                  <a:srgbClr val="000000"/>
                </a:solidFill>
              </a:rPr>
              <a:t> of Germany on the </a:t>
            </a:r>
            <a:r>
              <a:rPr b="1" lang="en-GB" sz="4400">
                <a:solidFill>
                  <a:schemeClr val="accent1"/>
                </a:solidFill>
              </a:rPr>
              <a:t>30th January 1933,</a:t>
            </a:r>
            <a:r>
              <a:rPr lang="en-GB" sz="4400">
                <a:solidFill>
                  <a:srgbClr val="000000"/>
                </a:solidFill>
              </a:rPr>
              <a:t> his control of the government wasn’t strong. He realised that his control of the German police was also weak. Therefore, </a:t>
            </a:r>
            <a:r>
              <a:rPr b="1" lang="en-GB" sz="4400">
                <a:solidFill>
                  <a:schemeClr val="accent3"/>
                </a:solidFill>
              </a:rPr>
              <a:t>Hitler </a:t>
            </a:r>
            <a:r>
              <a:rPr lang="en-GB" sz="4400">
                <a:solidFill>
                  <a:srgbClr val="000000"/>
                </a:solidFill>
              </a:rPr>
              <a:t>created his own police and security forces. They were under the direct control and authority of </a:t>
            </a:r>
            <a:r>
              <a:rPr b="1" lang="en-GB" sz="4400">
                <a:solidFill>
                  <a:schemeClr val="accent3"/>
                </a:solidFill>
              </a:rPr>
              <a:t>Hitler</a:t>
            </a:r>
            <a:r>
              <a:rPr lang="en-GB" sz="4400">
                <a:solidFill>
                  <a:srgbClr val="000000"/>
                </a:solidFill>
              </a:rPr>
              <a:t> and their job was to protect the Nazi Party. </a:t>
            </a:r>
            <a:r>
              <a:rPr b="1" lang="en-GB" sz="4400">
                <a:solidFill>
                  <a:schemeClr val="accent3"/>
                </a:solidFill>
              </a:rPr>
              <a:t>Hitler </a:t>
            </a:r>
            <a:r>
              <a:rPr lang="en-GB" sz="4400">
                <a:solidFill>
                  <a:srgbClr val="000000"/>
                </a:solidFill>
              </a:rPr>
              <a:t>was creating a </a:t>
            </a:r>
            <a:r>
              <a:rPr b="1" lang="en-GB" sz="4400">
                <a:solidFill>
                  <a:schemeClr val="accent4"/>
                </a:solidFill>
              </a:rPr>
              <a:t>police state. </a:t>
            </a:r>
            <a:endParaRPr sz="3800">
              <a:solidFill>
                <a:srgbClr val="000000"/>
              </a:solidFill>
            </a:endParaRPr>
          </a:p>
        </p:txBody>
      </p:sp>
      <p:sp>
        <p:nvSpPr>
          <p:cNvPr id="89" name="Google Shape;89;p15"/>
          <p:cNvSpPr txBox="1"/>
          <p:nvPr>
            <p:ph type="title"/>
          </p:nvPr>
        </p:nvSpPr>
        <p:spPr>
          <a:xfrm>
            <a:off x="846300" y="598150"/>
            <a:ext cx="15947400" cy="936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is a police state? </a:t>
            </a:r>
            <a:endParaRPr>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5" name="Google Shape;95;p16"/>
          <p:cNvSpPr txBox="1"/>
          <p:nvPr>
            <p:ph idx="1" type="body"/>
          </p:nvPr>
        </p:nvSpPr>
        <p:spPr>
          <a:xfrm>
            <a:off x="918000" y="2116150"/>
            <a:ext cx="16452000" cy="6722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400">
                <a:solidFill>
                  <a:srgbClr val="000000"/>
                </a:solidFill>
              </a:rPr>
              <a:t>A </a:t>
            </a:r>
            <a:r>
              <a:rPr b="1" lang="en-GB" sz="4400">
                <a:solidFill>
                  <a:schemeClr val="accent4"/>
                </a:solidFill>
              </a:rPr>
              <a:t>police state</a:t>
            </a:r>
            <a:r>
              <a:rPr lang="en-GB" sz="4400">
                <a:solidFill>
                  <a:srgbClr val="000000"/>
                </a:solidFill>
              </a:rPr>
              <a:t> is when the </a:t>
            </a:r>
            <a:r>
              <a:rPr lang="en-GB" sz="4400">
                <a:solidFill>
                  <a:srgbClr val="000000"/>
                </a:solidFill>
              </a:rPr>
              <a:t>Nazi government used the police, often the secret police, to control what the German people did or what they said. People who did or said anything against Germany or the Nazi Party were punished. This was a method used by </a:t>
            </a:r>
            <a:r>
              <a:rPr b="1" lang="en-GB" sz="4400">
                <a:solidFill>
                  <a:schemeClr val="accent3"/>
                </a:solidFill>
              </a:rPr>
              <a:t>Hitler </a:t>
            </a:r>
            <a:r>
              <a:rPr lang="en-GB" sz="4400">
                <a:solidFill>
                  <a:srgbClr val="000000"/>
                </a:solidFill>
              </a:rPr>
              <a:t>to keep control.</a:t>
            </a:r>
            <a:endParaRPr sz="3800">
              <a:solidFill>
                <a:srgbClr val="000000"/>
              </a:solidFill>
            </a:endParaRPr>
          </a:p>
          <a:p>
            <a:pPr indent="0" lvl="0" marL="0" rtl="0" algn="l">
              <a:spcBef>
                <a:spcPts val="2000"/>
              </a:spcBef>
              <a:spcAft>
                <a:spcPts val="2000"/>
              </a:spcAft>
              <a:buNone/>
            </a:pPr>
            <a:r>
              <a:t/>
            </a:r>
            <a:endParaRPr sz="38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1" name="Google Shape;101;p17"/>
          <p:cNvSpPr txBox="1"/>
          <p:nvPr>
            <p:ph idx="1" type="body"/>
          </p:nvPr>
        </p:nvSpPr>
        <p:spPr>
          <a:xfrm>
            <a:off x="918000" y="1701925"/>
            <a:ext cx="16452000" cy="6722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solidFill>
                  <a:srgbClr val="000000"/>
                </a:solidFill>
              </a:rPr>
              <a:t>After the power of the </a:t>
            </a:r>
            <a:r>
              <a:rPr b="1" lang="en-GB" sz="3000">
                <a:solidFill>
                  <a:schemeClr val="accent5"/>
                </a:solidFill>
              </a:rPr>
              <a:t>SA</a:t>
            </a:r>
            <a:r>
              <a:rPr lang="en-GB" sz="3000">
                <a:solidFill>
                  <a:srgbClr val="000000"/>
                </a:solidFill>
              </a:rPr>
              <a:t> was significantly reduced as a result of the </a:t>
            </a:r>
            <a:r>
              <a:rPr b="1" lang="en-GB" sz="3000">
                <a:solidFill>
                  <a:schemeClr val="accent5"/>
                </a:solidFill>
              </a:rPr>
              <a:t>Night of the Long Knives</a:t>
            </a:r>
            <a:r>
              <a:rPr lang="en-GB" sz="3000">
                <a:solidFill>
                  <a:srgbClr val="000000"/>
                </a:solidFill>
              </a:rPr>
              <a:t> on the </a:t>
            </a:r>
            <a:r>
              <a:rPr b="1" lang="en-GB" sz="3000">
                <a:solidFill>
                  <a:schemeClr val="accent1"/>
                </a:solidFill>
              </a:rPr>
              <a:t>30th June 1934</a:t>
            </a:r>
            <a:r>
              <a:rPr lang="en-GB" sz="3000">
                <a:solidFill>
                  <a:srgbClr val="000000"/>
                </a:solidFill>
              </a:rPr>
              <a:t>, </a:t>
            </a:r>
            <a:r>
              <a:rPr b="1" lang="en-GB" sz="3000">
                <a:solidFill>
                  <a:schemeClr val="accent3"/>
                </a:solidFill>
              </a:rPr>
              <a:t>Hitler</a:t>
            </a:r>
            <a:r>
              <a:rPr lang="en-GB" sz="3000">
                <a:solidFill>
                  <a:srgbClr val="000000"/>
                </a:solidFill>
              </a:rPr>
              <a:t> used three main organisations to control the German people. The most important of these organisations was the </a:t>
            </a:r>
            <a:r>
              <a:rPr b="1" lang="en-GB" sz="3000">
                <a:solidFill>
                  <a:schemeClr val="accent4"/>
                </a:solidFill>
              </a:rPr>
              <a:t>SS</a:t>
            </a:r>
            <a:r>
              <a:rPr lang="en-GB" sz="3000">
                <a:solidFill>
                  <a:srgbClr val="000000"/>
                </a:solidFill>
              </a:rPr>
              <a:t>, led by </a:t>
            </a:r>
            <a:r>
              <a:rPr b="1" lang="en-GB" sz="3000">
                <a:solidFill>
                  <a:schemeClr val="accent3"/>
                </a:solidFill>
              </a:rPr>
              <a:t>Heinrich Himmler</a:t>
            </a:r>
            <a:r>
              <a:rPr lang="en-GB" sz="3000">
                <a:solidFill>
                  <a:srgbClr val="000000"/>
                </a:solidFill>
              </a:rPr>
              <a:t>. The </a:t>
            </a:r>
            <a:r>
              <a:rPr b="1" lang="en-GB" sz="3000">
                <a:solidFill>
                  <a:schemeClr val="accent4"/>
                </a:solidFill>
              </a:rPr>
              <a:t>SS </a:t>
            </a:r>
            <a:r>
              <a:rPr lang="en-GB" sz="3000">
                <a:solidFill>
                  <a:srgbClr val="000000"/>
                </a:solidFill>
              </a:rPr>
              <a:t>were originally created to act as </a:t>
            </a:r>
            <a:r>
              <a:rPr b="1" lang="en-GB" sz="3000">
                <a:solidFill>
                  <a:schemeClr val="accent3"/>
                </a:solidFill>
              </a:rPr>
              <a:t>Hitler’s </a:t>
            </a:r>
            <a:r>
              <a:rPr lang="en-GB" sz="3000">
                <a:solidFill>
                  <a:srgbClr val="000000"/>
                </a:solidFill>
              </a:rPr>
              <a:t>personal bodyguards but their power increased after the </a:t>
            </a:r>
            <a:r>
              <a:rPr b="1" lang="en-GB" sz="3000">
                <a:solidFill>
                  <a:schemeClr val="accent5"/>
                </a:solidFill>
              </a:rPr>
              <a:t>Night of the Long Knives,</a:t>
            </a:r>
            <a:r>
              <a:rPr lang="en-GB" sz="3000">
                <a:solidFill>
                  <a:srgbClr val="000000"/>
                </a:solidFill>
              </a:rPr>
              <a:t> they became responsible for dealing with and removing all opposition within Germany. </a:t>
            </a:r>
            <a:endParaRPr sz="3000">
              <a:solidFill>
                <a:srgbClr val="000000"/>
              </a:solidFill>
            </a:endParaRPr>
          </a:p>
          <a:p>
            <a:pPr indent="0" lvl="0" marL="0" rtl="0" algn="l">
              <a:spcBef>
                <a:spcPts val="2000"/>
              </a:spcBef>
              <a:spcAft>
                <a:spcPts val="2000"/>
              </a:spcAft>
              <a:buNone/>
            </a:pPr>
            <a:r>
              <a:rPr lang="en-GB" sz="3000">
                <a:solidFill>
                  <a:srgbClr val="000000"/>
                </a:solidFill>
              </a:rPr>
              <a:t>By 1939 there was approximately 150,000 people in prison, not for committing criminal acts, like stealing or murder. Instead they were imprisoned because they did things which the Nazis didn’t like, for example being vocal about their negative or critical opinions of </a:t>
            </a:r>
            <a:r>
              <a:rPr b="1" lang="en-GB" sz="3000">
                <a:solidFill>
                  <a:schemeClr val="accent3"/>
                </a:solidFill>
              </a:rPr>
              <a:t>Hitler. </a:t>
            </a:r>
            <a:endParaRPr sz="3000">
              <a:solidFill>
                <a:srgbClr val="000000"/>
              </a:solidFill>
            </a:endParaRPr>
          </a:p>
        </p:txBody>
      </p:sp>
      <p:sp>
        <p:nvSpPr>
          <p:cNvPr id="102" name="Google Shape;102;p17"/>
          <p:cNvSpPr txBox="1"/>
          <p:nvPr>
            <p:ph type="title"/>
          </p:nvPr>
        </p:nvSpPr>
        <p:spPr>
          <a:xfrm>
            <a:off x="846300" y="598150"/>
            <a:ext cx="15947400" cy="936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How did he do this? </a:t>
            </a:r>
            <a:endParaRPr>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8" name="Google Shape;108;p18"/>
          <p:cNvSpPr txBox="1"/>
          <p:nvPr>
            <p:ph idx="1" type="body"/>
          </p:nvPr>
        </p:nvSpPr>
        <p:spPr>
          <a:xfrm>
            <a:off x="918000" y="1322225"/>
            <a:ext cx="16452000" cy="67224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400">
                <a:solidFill>
                  <a:srgbClr val="000000"/>
                </a:solidFill>
              </a:rPr>
              <a:t>In order to cope with the growing number of prisoners, the Nazis created a new type of prison, a </a:t>
            </a:r>
            <a:r>
              <a:rPr b="1" lang="en-GB" sz="3400">
                <a:solidFill>
                  <a:schemeClr val="accent4"/>
                </a:solidFill>
              </a:rPr>
              <a:t>concentration camp</a:t>
            </a:r>
            <a:r>
              <a:rPr lang="en-GB" sz="3400">
                <a:solidFill>
                  <a:srgbClr val="000000"/>
                </a:solidFill>
              </a:rPr>
              <a:t>. Prisoners of a concentration camps included political prisoners like the </a:t>
            </a:r>
            <a:r>
              <a:rPr b="1" lang="en-GB" sz="3400">
                <a:solidFill>
                  <a:schemeClr val="accent5"/>
                </a:solidFill>
              </a:rPr>
              <a:t>Communists</a:t>
            </a:r>
            <a:r>
              <a:rPr lang="en-GB" sz="3400">
                <a:solidFill>
                  <a:srgbClr val="000000"/>
                </a:solidFill>
              </a:rPr>
              <a:t>, anyone who was considered ‘work shy’ like the homeless within Germany and minority groups such as Jews, effectively anyone who opposed the Nazis. The first Nazi </a:t>
            </a:r>
            <a:r>
              <a:rPr b="1" lang="en-GB" sz="3400">
                <a:solidFill>
                  <a:schemeClr val="accent4"/>
                </a:solidFill>
              </a:rPr>
              <a:t>concentration camp</a:t>
            </a:r>
            <a:r>
              <a:rPr lang="en-GB" sz="3400">
                <a:solidFill>
                  <a:srgbClr val="000000"/>
                </a:solidFill>
              </a:rPr>
              <a:t> was opened in </a:t>
            </a:r>
            <a:r>
              <a:rPr b="1" lang="en-GB" sz="3400">
                <a:solidFill>
                  <a:schemeClr val="accent1"/>
                </a:solidFill>
              </a:rPr>
              <a:t>Dachau </a:t>
            </a:r>
            <a:r>
              <a:rPr lang="en-GB" sz="3400">
                <a:solidFill>
                  <a:srgbClr val="000000"/>
                </a:solidFill>
              </a:rPr>
              <a:t>in 1933. The camps were often located in isolated areas away from the cities and the prisoners in these camps completed hard labour tasks such as breaking stones or working in construction. </a:t>
            </a:r>
            <a:endParaRPr sz="34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4" name="Google Shape;114;p19"/>
          <p:cNvSpPr txBox="1"/>
          <p:nvPr>
            <p:ph idx="1" type="body"/>
          </p:nvPr>
        </p:nvSpPr>
        <p:spPr>
          <a:xfrm>
            <a:off x="918000" y="1322225"/>
            <a:ext cx="16452000" cy="6979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400">
                <a:solidFill>
                  <a:srgbClr val="000000"/>
                </a:solidFill>
              </a:rPr>
              <a:t>The </a:t>
            </a:r>
            <a:r>
              <a:rPr b="1" lang="en-GB" sz="3400">
                <a:solidFill>
                  <a:schemeClr val="accent4"/>
                </a:solidFill>
              </a:rPr>
              <a:t>SD</a:t>
            </a:r>
            <a:r>
              <a:rPr lang="en-GB" sz="3400">
                <a:solidFill>
                  <a:srgbClr val="000000"/>
                </a:solidFill>
              </a:rPr>
              <a:t> were under the authority of the</a:t>
            </a:r>
            <a:r>
              <a:rPr b="1" lang="en-GB" sz="3400">
                <a:solidFill>
                  <a:schemeClr val="accent4"/>
                </a:solidFill>
              </a:rPr>
              <a:t> SS. </a:t>
            </a:r>
            <a:r>
              <a:rPr lang="en-GB" sz="3400">
                <a:solidFill>
                  <a:srgbClr val="000000"/>
                </a:solidFill>
              </a:rPr>
              <a:t>The </a:t>
            </a:r>
            <a:r>
              <a:rPr b="1" lang="en-GB" sz="3400">
                <a:solidFill>
                  <a:schemeClr val="accent4"/>
                </a:solidFill>
              </a:rPr>
              <a:t>SD </a:t>
            </a:r>
            <a:r>
              <a:rPr lang="en-GB" sz="3400">
                <a:solidFill>
                  <a:srgbClr val="000000"/>
                </a:solidFill>
              </a:rPr>
              <a:t>was also created by </a:t>
            </a:r>
            <a:r>
              <a:rPr b="1" lang="en-GB" sz="3400">
                <a:solidFill>
                  <a:schemeClr val="accent3"/>
                </a:solidFill>
              </a:rPr>
              <a:t>Himmler</a:t>
            </a:r>
            <a:r>
              <a:rPr lang="en-GB" sz="3400">
                <a:solidFill>
                  <a:srgbClr val="000000"/>
                </a:solidFill>
              </a:rPr>
              <a:t> but leadership of this organisation was passed to </a:t>
            </a:r>
            <a:r>
              <a:rPr b="1" lang="en-GB" sz="3400">
                <a:solidFill>
                  <a:schemeClr val="accent3"/>
                </a:solidFill>
              </a:rPr>
              <a:t>Reinhard Heydrich. </a:t>
            </a:r>
            <a:r>
              <a:rPr lang="en-GB" sz="3400">
                <a:solidFill>
                  <a:srgbClr val="000000"/>
                </a:solidFill>
              </a:rPr>
              <a:t>The </a:t>
            </a:r>
            <a:r>
              <a:rPr b="1" lang="en-GB" sz="3400">
                <a:solidFill>
                  <a:schemeClr val="accent4"/>
                </a:solidFill>
              </a:rPr>
              <a:t>SD</a:t>
            </a:r>
            <a:r>
              <a:rPr lang="en-GB" sz="3400">
                <a:solidFill>
                  <a:srgbClr val="000000"/>
                </a:solidFill>
              </a:rPr>
              <a:t> were the intelligence agency, their job was to collect intelligence, or information, about who was a threat or even a potential threat to Hitler and the Nazi Party.</a:t>
            </a:r>
            <a:endParaRPr sz="3400">
              <a:solidFill>
                <a:srgbClr val="000000"/>
              </a:solidFill>
            </a:endParaRPr>
          </a:p>
          <a:p>
            <a:pPr indent="0" lvl="0" marL="0" rtl="0" algn="l">
              <a:spcBef>
                <a:spcPts val="2000"/>
              </a:spcBef>
              <a:spcAft>
                <a:spcPts val="0"/>
              </a:spcAft>
              <a:buNone/>
            </a:pPr>
            <a:r>
              <a:rPr lang="en-GB" sz="3400">
                <a:solidFill>
                  <a:srgbClr val="000000"/>
                </a:solidFill>
              </a:rPr>
              <a:t>Another extremely powerful organisation in helping </a:t>
            </a:r>
            <a:r>
              <a:rPr b="1" lang="en-GB" sz="3400">
                <a:solidFill>
                  <a:schemeClr val="accent3"/>
                </a:solidFill>
              </a:rPr>
              <a:t>Hitler </a:t>
            </a:r>
            <a:r>
              <a:rPr lang="en-GB" sz="3400">
                <a:solidFill>
                  <a:srgbClr val="000000"/>
                </a:solidFill>
              </a:rPr>
              <a:t>to create a </a:t>
            </a:r>
            <a:r>
              <a:rPr b="1" lang="en-GB" sz="3400">
                <a:solidFill>
                  <a:schemeClr val="accent4"/>
                </a:solidFill>
              </a:rPr>
              <a:t>police state</a:t>
            </a:r>
            <a:r>
              <a:rPr lang="en-GB" sz="3400">
                <a:solidFill>
                  <a:srgbClr val="000000"/>
                </a:solidFill>
              </a:rPr>
              <a:t> was a group called the </a:t>
            </a:r>
            <a:r>
              <a:rPr b="1" lang="en-GB" sz="3400">
                <a:solidFill>
                  <a:schemeClr val="accent4"/>
                </a:solidFill>
              </a:rPr>
              <a:t>Gestapo.</a:t>
            </a:r>
            <a:r>
              <a:rPr lang="en-GB" sz="3400">
                <a:solidFill>
                  <a:srgbClr val="000000"/>
                </a:solidFill>
              </a:rPr>
              <a:t> The </a:t>
            </a:r>
            <a:r>
              <a:rPr b="1" lang="en-GB" sz="3400">
                <a:solidFill>
                  <a:schemeClr val="accent4"/>
                </a:solidFill>
              </a:rPr>
              <a:t>Gestapo</a:t>
            </a:r>
            <a:r>
              <a:rPr lang="en-GB" sz="3400">
                <a:solidFill>
                  <a:srgbClr val="000000"/>
                </a:solidFill>
              </a:rPr>
              <a:t> were the Nazis’ secret police force. There were created in 1933 by a leading Nazi called </a:t>
            </a:r>
            <a:r>
              <a:rPr b="1" lang="en-GB" sz="3400">
                <a:solidFill>
                  <a:schemeClr val="accent3"/>
                </a:solidFill>
              </a:rPr>
              <a:t>Hermann Goering</a:t>
            </a:r>
            <a:r>
              <a:rPr lang="en-GB" sz="3400">
                <a:solidFill>
                  <a:srgbClr val="000000"/>
                </a:solidFill>
              </a:rPr>
              <a:t> and in 1936 it came under the authority of </a:t>
            </a:r>
            <a:r>
              <a:rPr b="1" lang="en-GB" sz="3400">
                <a:solidFill>
                  <a:schemeClr val="accent3"/>
                </a:solidFill>
              </a:rPr>
              <a:t>Himmler </a:t>
            </a:r>
            <a:r>
              <a:rPr lang="en-GB" sz="3400">
                <a:solidFill>
                  <a:srgbClr val="000000"/>
                </a:solidFill>
              </a:rPr>
              <a:t>and the </a:t>
            </a:r>
            <a:r>
              <a:rPr b="1" lang="en-GB" sz="3400">
                <a:solidFill>
                  <a:schemeClr val="accent4"/>
                </a:solidFill>
              </a:rPr>
              <a:t>SS,</a:t>
            </a:r>
            <a:r>
              <a:rPr lang="en-GB" sz="3400">
                <a:solidFill>
                  <a:srgbClr val="000000"/>
                </a:solidFill>
              </a:rPr>
              <a:t> with </a:t>
            </a:r>
            <a:r>
              <a:rPr b="1" lang="en-GB" sz="3400">
                <a:solidFill>
                  <a:schemeClr val="accent3"/>
                </a:solidFill>
              </a:rPr>
              <a:t>Heydrich</a:t>
            </a:r>
            <a:r>
              <a:rPr lang="en-GB" sz="3400">
                <a:solidFill>
                  <a:srgbClr val="000000"/>
                </a:solidFill>
              </a:rPr>
              <a:t> as its leader. </a:t>
            </a:r>
            <a:endParaRPr sz="3400">
              <a:solidFill>
                <a:srgbClr val="000000"/>
              </a:solidFill>
            </a:endParaRPr>
          </a:p>
          <a:p>
            <a:pPr indent="0" lvl="0" marL="0" rtl="0" algn="l">
              <a:spcBef>
                <a:spcPts val="2000"/>
              </a:spcBef>
              <a:spcAft>
                <a:spcPts val="2000"/>
              </a:spcAft>
              <a:buNone/>
            </a:pPr>
            <a:r>
              <a:t/>
            </a:r>
            <a:endParaRPr sz="34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0" name="Google Shape;120;p20"/>
          <p:cNvSpPr txBox="1"/>
          <p:nvPr>
            <p:ph idx="1" type="body"/>
          </p:nvPr>
        </p:nvSpPr>
        <p:spPr>
          <a:xfrm>
            <a:off x="918000" y="1322225"/>
            <a:ext cx="16452000" cy="6979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400">
                <a:solidFill>
                  <a:srgbClr val="000000"/>
                </a:solidFill>
              </a:rPr>
              <a:t>The </a:t>
            </a:r>
            <a:r>
              <a:rPr b="1" lang="en-GB" sz="3400">
                <a:solidFill>
                  <a:schemeClr val="accent4"/>
                </a:solidFill>
              </a:rPr>
              <a:t>Gestapo</a:t>
            </a:r>
            <a:r>
              <a:rPr lang="en-GB" sz="3400">
                <a:solidFill>
                  <a:srgbClr val="000000"/>
                </a:solidFill>
              </a:rPr>
              <a:t> were feared amongst the German people. They didn’t march around in the feared black uniforms of the</a:t>
            </a:r>
            <a:r>
              <a:rPr b="1" lang="en-GB" sz="3400">
                <a:solidFill>
                  <a:schemeClr val="accent4"/>
                </a:solidFill>
              </a:rPr>
              <a:t> SS</a:t>
            </a:r>
            <a:r>
              <a:rPr lang="en-GB" sz="3400">
                <a:solidFill>
                  <a:srgbClr val="000000"/>
                </a:solidFill>
              </a:rPr>
              <a:t>, they wore plain clothes and that’s what made them truly terrifying as they could be anyone. The aim of the </a:t>
            </a:r>
            <a:r>
              <a:rPr b="1" lang="en-GB" sz="3400">
                <a:solidFill>
                  <a:schemeClr val="accent4"/>
                </a:solidFill>
              </a:rPr>
              <a:t>Gestapo </a:t>
            </a:r>
            <a:r>
              <a:rPr lang="en-GB" sz="3400">
                <a:solidFill>
                  <a:srgbClr val="000000"/>
                </a:solidFill>
              </a:rPr>
              <a:t>was to identify anyone who criticised the Nazis, so you would need to be very careful what you said and who you said it to! The </a:t>
            </a:r>
            <a:r>
              <a:rPr b="1" lang="en-GB" sz="3400">
                <a:solidFill>
                  <a:schemeClr val="accent4"/>
                </a:solidFill>
              </a:rPr>
              <a:t>Gestapo</a:t>
            </a:r>
            <a:r>
              <a:rPr lang="en-GB" sz="3400">
                <a:solidFill>
                  <a:srgbClr val="000000"/>
                </a:solidFill>
              </a:rPr>
              <a:t> were known for spying on people, tapping their phones and using informants. </a:t>
            </a:r>
            <a:r>
              <a:rPr lang="en-GB" sz="3400">
                <a:solidFill>
                  <a:srgbClr val="000000"/>
                </a:solidFill>
              </a:rPr>
              <a:t>Informants</a:t>
            </a:r>
            <a:r>
              <a:rPr lang="en-GB" sz="3400">
                <a:solidFill>
                  <a:srgbClr val="000000"/>
                </a:solidFill>
              </a:rPr>
              <a:t> were German civilians who provided information to the </a:t>
            </a:r>
            <a:r>
              <a:rPr b="1" lang="en-GB" sz="3400">
                <a:solidFill>
                  <a:schemeClr val="accent4"/>
                </a:solidFill>
              </a:rPr>
              <a:t>Gestapo.</a:t>
            </a:r>
            <a:r>
              <a:rPr lang="en-GB" sz="3400">
                <a:solidFill>
                  <a:srgbClr val="000000"/>
                </a:solidFill>
              </a:rPr>
              <a:t> The </a:t>
            </a:r>
            <a:r>
              <a:rPr b="1" lang="en-GB" sz="3400">
                <a:solidFill>
                  <a:schemeClr val="accent4"/>
                </a:solidFill>
              </a:rPr>
              <a:t>Gestapo</a:t>
            </a:r>
            <a:r>
              <a:rPr lang="en-GB" sz="3400">
                <a:solidFill>
                  <a:srgbClr val="000000"/>
                </a:solidFill>
              </a:rPr>
              <a:t> would </a:t>
            </a:r>
            <a:r>
              <a:rPr lang="en-GB" sz="3400">
                <a:solidFill>
                  <a:srgbClr val="000000"/>
                </a:solidFill>
              </a:rPr>
              <a:t>typically</a:t>
            </a:r>
            <a:r>
              <a:rPr lang="en-GB" sz="3400">
                <a:solidFill>
                  <a:srgbClr val="000000"/>
                </a:solidFill>
              </a:rPr>
              <a:t> arrest someone in the early hours of the morning and put them in prison without a trial.</a:t>
            </a:r>
            <a:endParaRPr sz="3400">
              <a:solidFill>
                <a:srgbClr val="000000"/>
              </a:solidFill>
            </a:endParaRPr>
          </a:p>
          <a:p>
            <a:pPr indent="0" lvl="0" marL="0" rtl="0" algn="l">
              <a:spcBef>
                <a:spcPts val="2000"/>
              </a:spcBef>
              <a:spcAft>
                <a:spcPts val="0"/>
              </a:spcAft>
              <a:buNone/>
            </a:pPr>
            <a:r>
              <a:t/>
            </a:r>
            <a:endParaRPr sz="3400">
              <a:solidFill>
                <a:srgbClr val="000000"/>
              </a:solidFill>
            </a:endParaRPr>
          </a:p>
          <a:p>
            <a:pPr indent="0" lvl="0" marL="0" rtl="0" algn="l">
              <a:spcBef>
                <a:spcPts val="2000"/>
              </a:spcBef>
              <a:spcAft>
                <a:spcPts val="2000"/>
              </a:spcAft>
              <a:buNone/>
            </a:pPr>
            <a:r>
              <a:t/>
            </a:r>
            <a:endParaRPr sz="34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6" name="Google Shape;126;p21"/>
          <p:cNvSpPr txBox="1"/>
          <p:nvPr>
            <p:ph idx="1" type="body"/>
          </p:nvPr>
        </p:nvSpPr>
        <p:spPr>
          <a:xfrm>
            <a:off x="918000" y="1701925"/>
            <a:ext cx="16452000" cy="67224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100">
                <a:solidFill>
                  <a:srgbClr val="000000"/>
                </a:solidFill>
              </a:rPr>
              <a:t>Even though the Nazis were able to make their own laws, </a:t>
            </a:r>
            <a:r>
              <a:rPr b="1" lang="en-GB" sz="3100">
                <a:solidFill>
                  <a:schemeClr val="accent3"/>
                </a:solidFill>
              </a:rPr>
              <a:t>Hitler</a:t>
            </a:r>
            <a:r>
              <a:rPr lang="en-GB" sz="3100">
                <a:solidFill>
                  <a:srgbClr val="000000"/>
                </a:solidFill>
              </a:rPr>
              <a:t> wanted to ensure that all laws were interpreted in a Nazi way.  Before 1933 the Nazis had accused German courts being too soft on crime and favouring criminals rather than their victims. The NSDAP’s 25-point plan even talked of scrapping the entire court system and replacing them with new Nazi courts. Germany’s </a:t>
            </a:r>
            <a:r>
              <a:rPr b="1" lang="en-GB" sz="3100">
                <a:solidFill>
                  <a:schemeClr val="accent1"/>
                </a:solidFill>
              </a:rPr>
              <a:t>judges, lawyers and legal experts</a:t>
            </a:r>
            <a:r>
              <a:rPr lang="en-GB" sz="3100">
                <a:solidFill>
                  <a:srgbClr val="000000"/>
                </a:solidFill>
              </a:rPr>
              <a:t> caved in to many Nazi demands and expectations. Some </a:t>
            </a:r>
            <a:r>
              <a:rPr b="1" lang="en-GB" sz="3100">
                <a:solidFill>
                  <a:schemeClr val="accent1"/>
                </a:solidFill>
              </a:rPr>
              <a:t>judges were removed from their positions</a:t>
            </a:r>
            <a:r>
              <a:rPr lang="en-GB" sz="3100">
                <a:solidFill>
                  <a:srgbClr val="000000"/>
                </a:solidFill>
              </a:rPr>
              <a:t> and those that remained had to become members of the </a:t>
            </a:r>
            <a:r>
              <a:rPr b="1" lang="en-GB" sz="3100">
                <a:solidFill>
                  <a:schemeClr val="accent1"/>
                </a:solidFill>
              </a:rPr>
              <a:t>National Socialist League for the Maintenance of Law.</a:t>
            </a:r>
            <a:r>
              <a:rPr lang="en-GB" sz="3100">
                <a:solidFill>
                  <a:srgbClr val="000000"/>
                </a:solidFill>
              </a:rPr>
              <a:t> In other words, all judges had to favour the Nazi Party in any decision. From 1936, judges had to wear the Nazi symbol of the </a:t>
            </a:r>
            <a:r>
              <a:rPr b="1" lang="en-GB" sz="3100">
                <a:solidFill>
                  <a:schemeClr val="accent5"/>
                </a:solidFill>
              </a:rPr>
              <a:t>swastika </a:t>
            </a:r>
            <a:r>
              <a:rPr lang="en-GB" sz="3100">
                <a:solidFill>
                  <a:srgbClr val="000000"/>
                </a:solidFill>
              </a:rPr>
              <a:t>on their robes. </a:t>
            </a:r>
            <a:endParaRPr sz="3000">
              <a:solidFill>
                <a:srgbClr val="000000"/>
              </a:solidFill>
            </a:endParaRPr>
          </a:p>
        </p:txBody>
      </p:sp>
      <p:sp>
        <p:nvSpPr>
          <p:cNvPr id="127" name="Google Shape;127;p21"/>
          <p:cNvSpPr txBox="1"/>
          <p:nvPr>
            <p:ph type="title"/>
          </p:nvPr>
        </p:nvSpPr>
        <p:spPr>
          <a:xfrm>
            <a:off x="846300" y="598150"/>
            <a:ext cx="15947400" cy="936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Legal System</a:t>
            </a:r>
            <a:endParaRPr>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3" name="Google Shape;133;p22"/>
          <p:cNvSpPr txBox="1"/>
          <p:nvPr>
            <p:ph idx="1" type="body"/>
          </p:nvPr>
        </p:nvSpPr>
        <p:spPr>
          <a:xfrm>
            <a:off x="918000" y="742175"/>
            <a:ext cx="16452000" cy="768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000">
                <a:solidFill>
                  <a:schemeClr val="accent3"/>
                </a:solidFill>
              </a:rPr>
              <a:t>Hitler</a:t>
            </a:r>
            <a:r>
              <a:rPr lang="en-GB" sz="3000">
                <a:solidFill>
                  <a:srgbClr val="000000"/>
                </a:solidFill>
              </a:rPr>
              <a:t> also controlled the law courts. He </a:t>
            </a:r>
            <a:r>
              <a:rPr b="1" lang="en-GB" sz="3000">
                <a:solidFill>
                  <a:schemeClr val="accent1"/>
                </a:solidFill>
              </a:rPr>
              <a:t>abolished trial by jury</a:t>
            </a:r>
            <a:r>
              <a:rPr lang="en-GB" sz="3000">
                <a:solidFill>
                  <a:srgbClr val="000000"/>
                </a:solidFill>
              </a:rPr>
              <a:t>,</a:t>
            </a:r>
            <a:r>
              <a:rPr lang="en-GB" sz="3000">
                <a:solidFill>
                  <a:srgbClr val="000000"/>
                </a:solidFill>
              </a:rPr>
              <a:t> there would be no group of people to decide if someone was innocent or guilty, only a judge would make this decision. As a result, they often gave in to </a:t>
            </a:r>
            <a:r>
              <a:rPr b="1" lang="en-GB" sz="3000">
                <a:solidFill>
                  <a:schemeClr val="accent1"/>
                </a:solidFill>
              </a:rPr>
              <a:t>Nazi demands for tougher sentences for certain crimes</a:t>
            </a:r>
            <a:r>
              <a:rPr lang="en-GB" sz="3000">
                <a:solidFill>
                  <a:srgbClr val="000000"/>
                </a:solidFill>
              </a:rPr>
              <a:t>. In one example, a Nazi report was furious about petty (small) crimes which then influenced a German judge to sentence a middle-aged woman to death for stealing some curtains, clothes and three tins of coffee!</a:t>
            </a:r>
            <a:endParaRPr sz="3000">
              <a:solidFill>
                <a:srgbClr val="000000"/>
              </a:solidFill>
            </a:endParaRPr>
          </a:p>
          <a:p>
            <a:pPr indent="0" lvl="0" marL="0" rtl="0" algn="l">
              <a:spcBef>
                <a:spcPts val="2000"/>
              </a:spcBef>
              <a:spcAft>
                <a:spcPts val="2000"/>
              </a:spcAft>
              <a:buNone/>
            </a:pPr>
            <a:r>
              <a:rPr lang="en-GB" sz="3000">
                <a:solidFill>
                  <a:srgbClr val="000000"/>
                </a:solidFill>
              </a:rPr>
              <a:t>In 1934, a new </a:t>
            </a:r>
            <a:r>
              <a:rPr b="1" lang="en-GB" sz="3000">
                <a:solidFill>
                  <a:schemeClr val="accent5"/>
                </a:solidFill>
              </a:rPr>
              <a:t>People’s Court </a:t>
            </a:r>
            <a:r>
              <a:rPr lang="en-GB" sz="3000">
                <a:solidFill>
                  <a:srgbClr val="000000"/>
                </a:solidFill>
              </a:rPr>
              <a:t>was created to try cases of so-called </a:t>
            </a:r>
            <a:r>
              <a:rPr b="1" lang="en-GB" sz="3000">
                <a:solidFill>
                  <a:schemeClr val="accent1"/>
                </a:solidFill>
              </a:rPr>
              <a:t>‘political crimes’. </a:t>
            </a:r>
            <a:r>
              <a:rPr lang="en-GB" sz="3000">
                <a:solidFill>
                  <a:srgbClr val="000000"/>
                </a:solidFill>
              </a:rPr>
              <a:t> Political crimes ranged from minor offences like criticising </a:t>
            </a:r>
            <a:r>
              <a:rPr b="1" lang="en-GB" sz="3000">
                <a:solidFill>
                  <a:schemeClr val="accent3"/>
                </a:solidFill>
              </a:rPr>
              <a:t>Hitler</a:t>
            </a:r>
            <a:r>
              <a:rPr lang="en-GB" sz="3000">
                <a:solidFill>
                  <a:srgbClr val="000000"/>
                </a:solidFill>
              </a:rPr>
              <a:t> or the government, or protesting about work conditions, through to treason. Trials were held in secret and judges were hand-picked. </a:t>
            </a:r>
            <a:r>
              <a:rPr b="1" lang="en-GB" sz="3000">
                <a:solidFill>
                  <a:schemeClr val="accent1"/>
                </a:solidFill>
              </a:rPr>
              <a:t>The judges were loyal Nazis. </a:t>
            </a:r>
            <a:r>
              <a:rPr lang="en-GB" sz="3000">
                <a:solidFill>
                  <a:srgbClr val="000000"/>
                </a:solidFill>
              </a:rPr>
              <a:t> Judges knew that the Minister of Justice would check to see if they had been lenient (too soft) and that sometimes </a:t>
            </a:r>
            <a:r>
              <a:rPr b="1" lang="en-GB" sz="3000">
                <a:solidFill>
                  <a:schemeClr val="accent3"/>
                </a:solidFill>
              </a:rPr>
              <a:t>Hitler </a:t>
            </a:r>
            <a:r>
              <a:rPr lang="en-GB" sz="3000">
                <a:solidFill>
                  <a:srgbClr val="000000"/>
                </a:solidFill>
              </a:rPr>
              <a:t>would change sentences if he felt that they had been. </a:t>
            </a:r>
            <a:endParaRPr sz="30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