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</p:sldIdLst>
  <p:sldSz cy="10287000" cx="18288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3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a58e372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a58e37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c3f5d5041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c3f5d5041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we can see how the pitches on the stave relate to our notes on the keyboard.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we go to the right of the keyboard, our notes go higher in pitch, if we move to the left of the keyboard, our pitches go lower.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*Model this on the keyboard* - show on camera!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6684c91b4_1_5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6684c91b4_1_5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4D5156"/>
                </a:solidFill>
                <a:highlight>
                  <a:srgbClr val="FFFFFF"/>
                </a:highlight>
              </a:rPr>
              <a:t>What can you see on the screen that wasn’t there before? ‘Flowing’</a:t>
            </a:r>
            <a:endParaRPr sz="105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4D5156"/>
                </a:solidFill>
                <a:highlight>
                  <a:srgbClr val="FFFFFF"/>
                </a:highlight>
              </a:rPr>
              <a:t>This is the composers articulation marking - would we play legato or staccato?. - legato.</a:t>
            </a:r>
            <a:endParaRPr sz="105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4D5156"/>
                </a:solidFill>
                <a:highlight>
                  <a:srgbClr val="FFFFFF"/>
                </a:highlight>
              </a:rPr>
              <a:t>Here is Amazing Grace performed legato with our dynamic markings.</a:t>
            </a:r>
            <a:endParaRPr sz="105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4D5156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How can you express the meaning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of a song effectively?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Music Unit 2 L4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Al-Hanoush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</a:rPr>
              <a:t>Notes on the stave </a:t>
            </a:r>
            <a:r>
              <a:rPr lang="en-GB" sz="4000">
                <a:solidFill>
                  <a:schemeClr val="dk2"/>
                </a:solidFill>
              </a:rPr>
              <a:t>in treble clef </a:t>
            </a:r>
            <a:r>
              <a:rPr lang="en-GB" sz="4000">
                <a:solidFill>
                  <a:schemeClr val="dk2"/>
                </a:solidFill>
              </a:rPr>
              <a:t>&amp; the keyboard</a:t>
            </a:r>
            <a:endParaRPr sz="4000">
              <a:solidFill>
                <a:schemeClr val="dk2"/>
              </a:solidFill>
            </a:endParaRPr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0" name="Google Shape;90;p15"/>
          <p:cNvPicPr preferRelativeResize="0"/>
          <p:nvPr/>
        </p:nvPicPr>
        <p:blipFill rotWithShape="1">
          <a:blip r:embed="rId3">
            <a:alphaModFix/>
          </a:blip>
          <a:srcRect b="42415" l="25548" r="36465" t="36318"/>
          <a:stretch/>
        </p:blipFill>
        <p:spPr>
          <a:xfrm>
            <a:off x="2697150" y="1869975"/>
            <a:ext cx="11593649" cy="288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 rotWithShape="1">
          <a:blip r:embed="rId4">
            <a:alphaModFix/>
          </a:blip>
          <a:srcRect b="42027" l="30605" r="36474" t="37908"/>
          <a:stretch/>
        </p:blipFill>
        <p:spPr>
          <a:xfrm>
            <a:off x="4597725" y="4751025"/>
            <a:ext cx="9521424" cy="427912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/>
          <p:nvPr/>
        </p:nvSpPr>
        <p:spPr>
          <a:xfrm>
            <a:off x="3618675" y="8838500"/>
            <a:ext cx="13585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41350" lvl="0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900"/>
              <a:buFont typeface="Montserrat"/>
              <a:buChar char="●"/>
            </a:pPr>
            <a:r>
              <a:rPr lang="en-GB" sz="2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[The Noun Project] - [ Joeleen Moy] - [Piano]</a:t>
            </a:r>
            <a:endParaRPr sz="2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050" y="2029263"/>
            <a:ext cx="17165901" cy="41141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/>
          <p:nvPr/>
        </p:nvSpPr>
        <p:spPr>
          <a:xfrm>
            <a:off x="6972050" y="4778738"/>
            <a:ext cx="1074600" cy="72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2670825" y="5415575"/>
            <a:ext cx="11420400" cy="72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2219400" y="2347738"/>
            <a:ext cx="13201200" cy="72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 txBox="1"/>
          <p:nvPr>
            <p:ph type="title"/>
          </p:nvPr>
        </p:nvSpPr>
        <p:spPr>
          <a:xfrm>
            <a:off x="917950" y="890050"/>
            <a:ext cx="8407500" cy="145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Performing ‘Amazing Grace’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769100" y="10434675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3500">
              <a:solidFill>
                <a:schemeClr val="accent4"/>
              </a:solidFill>
            </a:endParaRPr>
          </a:p>
        </p:txBody>
      </p:sp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04" name="Google Shape;104;p16"/>
          <p:cNvGrpSpPr/>
          <p:nvPr/>
        </p:nvGrpSpPr>
        <p:grpSpPr>
          <a:xfrm>
            <a:off x="14787011" y="154945"/>
            <a:ext cx="3266222" cy="2046297"/>
            <a:chOff x="12885100" y="144900"/>
            <a:chExt cx="5272351" cy="3590625"/>
          </a:xfrm>
        </p:grpSpPr>
        <p:pic>
          <p:nvPicPr>
            <p:cNvPr id="105" name="Google Shape;105;p16"/>
            <p:cNvPicPr preferRelativeResize="0"/>
            <p:nvPr/>
          </p:nvPicPr>
          <p:blipFill rotWithShape="1">
            <a:blip r:embed="rId4">
              <a:alphaModFix/>
            </a:blip>
            <a:srcRect b="43194" l="30604" r="47067" t="38891"/>
            <a:stretch/>
          </p:blipFill>
          <p:spPr>
            <a:xfrm>
              <a:off x="12885100" y="144900"/>
              <a:ext cx="5272351" cy="31193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16"/>
            <p:cNvSpPr txBox="1"/>
            <p:nvPr/>
          </p:nvSpPr>
          <p:spPr>
            <a:xfrm>
              <a:off x="12981475" y="3115425"/>
              <a:ext cx="5079600" cy="62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3500">
                  <a:solidFill>
                    <a:schemeClr val="accent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21   </a:t>
              </a:r>
              <a:r>
                <a:rPr b="1" lang="en-GB" sz="3500">
                  <a:solidFill>
                    <a:schemeClr val="accent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123</a:t>
              </a:r>
              <a:endParaRPr b="1" sz="3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12981475" y="2519050"/>
              <a:ext cx="531000" cy="596400"/>
            </a:xfrm>
            <a:prstGeom prst="ellipse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13588075" y="2519050"/>
              <a:ext cx="531000" cy="596400"/>
            </a:xfrm>
            <a:prstGeom prst="ellipse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14758125" y="2519050"/>
              <a:ext cx="531000" cy="596400"/>
            </a:xfrm>
            <a:prstGeom prst="ellipse">
              <a:avLst/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15343075" y="2519050"/>
              <a:ext cx="531000" cy="596400"/>
            </a:xfrm>
            <a:prstGeom prst="ellipse">
              <a:avLst/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15850700" y="2519050"/>
              <a:ext cx="531000" cy="596400"/>
            </a:xfrm>
            <a:prstGeom prst="ellipse">
              <a:avLst/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16984975" y="2519050"/>
              <a:ext cx="531000" cy="596400"/>
            </a:xfrm>
            <a:prstGeom prst="ellipse">
              <a:avLst/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" name="Google Shape;113;p16"/>
          <p:cNvGrpSpPr/>
          <p:nvPr/>
        </p:nvGrpSpPr>
        <p:grpSpPr>
          <a:xfrm>
            <a:off x="651738" y="6283048"/>
            <a:ext cx="16686715" cy="3375119"/>
            <a:chOff x="350700" y="4320825"/>
            <a:chExt cx="17710374" cy="3794400"/>
          </a:xfrm>
        </p:grpSpPr>
        <p:sp>
          <p:nvSpPr>
            <p:cNvPr id="114" name="Google Shape;114;p16"/>
            <p:cNvSpPr/>
            <p:nvPr/>
          </p:nvSpPr>
          <p:spPr>
            <a:xfrm>
              <a:off x="1742500" y="6431325"/>
              <a:ext cx="1074600" cy="72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7547600" y="6340375"/>
              <a:ext cx="1074600" cy="72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2649500" y="7068175"/>
              <a:ext cx="11326800" cy="72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13708325" y="6431325"/>
              <a:ext cx="1705800" cy="72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8" name="Google Shape;118;p16"/>
            <p:cNvPicPr preferRelativeResize="0"/>
            <p:nvPr/>
          </p:nvPicPr>
          <p:blipFill rotWithShape="1">
            <a:blip r:embed="rId5">
              <a:alphaModFix/>
            </a:blip>
            <a:srcRect b="0" l="0" r="5383" t="0"/>
            <a:stretch/>
          </p:blipFill>
          <p:spPr>
            <a:xfrm>
              <a:off x="350700" y="4320825"/>
              <a:ext cx="17710374" cy="3464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16"/>
            <p:cNvSpPr/>
            <p:nvPr/>
          </p:nvSpPr>
          <p:spPr>
            <a:xfrm>
              <a:off x="7819400" y="6304225"/>
              <a:ext cx="639000" cy="5964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14512425" y="6545200"/>
              <a:ext cx="639000" cy="5964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1574600" y="7159125"/>
              <a:ext cx="14807100" cy="956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735362" y="4371200"/>
              <a:ext cx="14807100" cy="956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" name="Google Shape;123;p16"/>
          <p:cNvSpPr/>
          <p:nvPr/>
        </p:nvSpPr>
        <p:spPr>
          <a:xfrm>
            <a:off x="1283350" y="4778738"/>
            <a:ext cx="1074600" cy="72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6"/>
          <p:cNvSpPr/>
          <p:nvPr/>
        </p:nvSpPr>
        <p:spPr>
          <a:xfrm>
            <a:off x="2481875" y="5773863"/>
            <a:ext cx="1074600" cy="72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