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102870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Quicksand"/>
      <p:regular r:id="rId36"/>
      <p:bold r:id="rId37"/>
    </p:embeddedFont>
    <p:embeddedFont>
      <p:font typeface="Roboto Mono"/>
      <p:regular r:id="rId38"/>
      <p:bold r:id="rId39"/>
      <p:italic r:id="rId40"/>
      <p:boldItalic r:id="rId41"/>
    </p:embeddedFont>
    <p:embeddedFont>
      <p:font typeface="Quicksand Light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italic.fntdata"/><Relationship Id="rId20" Type="http://schemas.openxmlformats.org/officeDocument/2006/relationships/slide" Target="slides/slide16.xml"/><Relationship Id="rId42" Type="http://schemas.openxmlformats.org/officeDocument/2006/relationships/font" Target="fonts/QuicksandLight-regular.fntdata"/><Relationship Id="rId41" Type="http://schemas.openxmlformats.org/officeDocument/2006/relationships/font" Target="fonts/RobotoMon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QuicksandLight-bold.fntdata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1.xml"/><Relationship Id="rId37" Type="http://schemas.openxmlformats.org/officeDocument/2006/relationships/font" Target="fonts/Quicksand-bold.fntdata"/><Relationship Id="rId14" Type="http://schemas.openxmlformats.org/officeDocument/2006/relationships/slide" Target="slides/slide10.xml"/><Relationship Id="rId36" Type="http://schemas.openxmlformats.org/officeDocument/2006/relationships/font" Target="fonts/Quicksand-regular.fntdata"/><Relationship Id="rId17" Type="http://schemas.openxmlformats.org/officeDocument/2006/relationships/slide" Target="slides/slide13.xml"/><Relationship Id="rId39" Type="http://schemas.openxmlformats.org/officeDocument/2006/relationships/font" Target="fonts/RobotoMono-bold.fntdata"/><Relationship Id="rId16" Type="http://schemas.openxmlformats.org/officeDocument/2006/relationships/slide" Target="slides/slide12.xml"/><Relationship Id="rId38" Type="http://schemas.openxmlformats.org/officeDocument/2006/relationships/font" Target="fonts/RobotoMon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70dfeb5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70dfeb5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7505d8e8b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7505d8e8b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7505d8e8b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7505d8e8b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7505d8e8b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7505d8e8b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7505d8e8b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97505d8e8b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7505d8e8b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7505d8e8b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7505d8e8b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97505d8e8b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7505d8e8b_0_7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7505d8e8b_0_7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7505d8e8b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7505d8e8b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7505d8e8b_0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7505d8e8b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8676448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8676448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58ba8907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58ba8907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7505d8e8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7505d8e8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7505d8e8b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7505d8e8b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7505d8e8b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7505d8e8b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7505d8e8b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7505d8e8b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505d8e8b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7505d8e8b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7505d8e8b_0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7505d8e8b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621800" y="2035450"/>
            <a:ext cx="17042400" cy="7623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type="title"/>
          </p:nvPr>
        </p:nvSpPr>
        <p:spPr>
          <a:xfrm>
            <a:off x="621800" y="639200"/>
            <a:ext cx="17042400" cy="141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1: Hello Physical World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Physical Computing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92" name="Google Shape;92;p1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6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Allen Heard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6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917950" y="2876300"/>
            <a:ext cx="81684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The display on the micro:bit is a 5⨉5 LED matrix, represented by the </a:t>
            </a:r>
            <a:r>
              <a:rPr lang="en-GB" sz="3600">
                <a:latin typeface="Roboto Mono"/>
                <a:ea typeface="Roboto Mono"/>
                <a:cs typeface="Roboto Mono"/>
                <a:sym typeface="Roboto Mono"/>
              </a:rPr>
              <a:t>display</a:t>
            </a:r>
            <a:r>
              <a:rPr lang="en-GB" sz="3600"/>
              <a:t> object.</a:t>
            </a:r>
            <a:endParaRPr sz="3600"/>
          </a:p>
          <a:p>
            <a:pPr indent="0" lvl="0" marL="0" rtl="0" algn="l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600"/>
              <a:t>Show or scroll a string or numerical value on the display, one character/digit at a time. With show, the value can also be an image or a list of images (to be animated).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Display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10061350" y="2773900"/>
            <a:ext cx="7701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Displaying values and images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Syntax: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10647700" y="4653300"/>
            <a:ext cx="6528300" cy="98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display.show(value)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display.scroll(value)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/>
          <p:nvPr/>
        </p:nvSpPr>
        <p:spPr>
          <a:xfrm>
            <a:off x="834150" y="6055975"/>
            <a:ext cx="8718600" cy="2924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pattern = Image("01234:"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"12345:"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"23456:"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"34567:"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"45678")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display.show(pattern)</a:t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834150" y="4265275"/>
            <a:ext cx="8718600" cy="163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display.show(Image.ALL_CLOCKS,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delay=1000, loop=True)</a:t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834150" y="2474575"/>
            <a:ext cx="8718600" cy="163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display.show("Hello there!")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sleep(2000)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display.show(Image.HAPPY)</a:t>
            </a:r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Display - examples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9874625" y="2322175"/>
            <a:ext cx="77913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Display some text and one of the built-in images.</a:t>
            </a:r>
            <a:endParaRPr sz="1900"/>
          </a:p>
        </p:txBody>
      </p:sp>
      <p:sp>
        <p:nvSpPr>
          <p:cNvPr id="213" name="Google Shape;213;p26"/>
          <p:cNvSpPr/>
          <p:nvPr/>
        </p:nvSpPr>
        <p:spPr>
          <a:xfrm>
            <a:off x="9874625" y="4112875"/>
            <a:ext cx="77913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Loop over the list of built-in images Image.ALL_CLOCKS. Keyword arguments control the animation.</a:t>
            </a:r>
            <a:endParaRPr sz="3300"/>
          </a:p>
        </p:txBody>
      </p:sp>
      <p:sp>
        <p:nvSpPr>
          <p:cNvPr id="214" name="Google Shape;214;p26"/>
          <p:cNvSpPr/>
          <p:nvPr/>
        </p:nvSpPr>
        <p:spPr>
          <a:xfrm>
            <a:off x="9874625" y="5979775"/>
            <a:ext cx="7791300" cy="292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Create and display a custom image called pattern, by specifying the brightness of individual LEDs.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Display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p27"/>
          <p:cNvSpPr txBox="1"/>
          <p:nvPr/>
        </p:nvSpPr>
        <p:spPr>
          <a:xfrm>
            <a:off x="688750" y="2469100"/>
            <a:ext cx="170442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Clearing the display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Syntax: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Turns all LEDs off.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Controlling individual LEDs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Syntax:</a:t>
            </a:r>
            <a:endParaRPr sz="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Set the brightness of the LED at column x and row y to value, which has to be an integer between 0 and 9.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750" y="1841412"/>
            <a:ext cx="4988875" cy="52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/>
          <p:nvPr/>
        </p:nvSpPr>
        <p:spPr>
          <a:xfrm>
            <a:off x="1342850" y="3772075"/>
            <a:ext cx="7121700" cy="52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display.clear()</a:t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1342850" y="6627900"/>
            <a:ext cx="7121700" cy="52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display.set_pixel(x,y,value)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/>
          <p:nvPr/>
        </p:nvSpPr>
        <p:spPr>
          <a:xfrm>
            <a:off x="834150" y="3503275"/>
            <a:ext cx="8718600" cy="163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for x in range(5):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for y in range(5):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display.set_pixel(x, y, x+y+1)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834150" y="2474575"/>
            <a:ext cx="8718600" cy="705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display.set_pixel(2, 2, 9)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Display - examples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9874625" y="2398375"/>
            <a:ext cx="77913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Light up the central LED at (2,2).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9874625" y="3350875"/>
            <a:ext cx="7791300" cy="24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Iterate over all x and y coordinates. The brightness of each LED is set according to the sum of its coordinates.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Display (as a light sensor)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p29"/>
          <p:cNvSpPr txBox="1"/>
          <p:nvPr/>
        </p:nvSpPr>
        <p:spPr>
          <a:xfrm>
            <a:off x="688750" y="2773900"/>
            <a:ext cx="76911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display on the micro:bit can also be used to sense the amount of light falling on it.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Input from the light sensor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Syntax: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Returns an integer (0-255) representing the light level.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	an integer between 0 and 9.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display.clear()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Turns all LEDs off.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8869375" y="2773900"/>
            <a:ext cx="87468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8987550" y="3617575"/>
            <a:ext cx="8718600" cy="705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light = display.read_light_level()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7" name="Google Shape;247;p29"/>
          <p:cNvSpPr/>
          <p:nvPr/>
        </p:nvSpPr>
        <p:spPr>
          <a:xfrm>
            <a:off x="1367550" y="6436975"/>
            <a:ext cx="6546000" cy="705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display.read_light_level()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Buttons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p30"/>
          <p:cNvSpPr txBox="1"/>
          <p:nvPr/>
        </p:nvSpPr>
        <p:spPr>
          <a:xfrm>
            <a:off x="688750" y="2773900"/>
            <a:ext cx="76911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micro:bit offers two buttons, represented by the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button_a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button_b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objects.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Detecting button presses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Syntax: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Returns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if the specified button is currently being held down, and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otherwise.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8335975" y="2773900"/>
            <a:ext cx="87468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Display an image depending on the button that is currently being pressed.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1367550" y="5729275"/>
            <a:ext cx="6065400" cy="1224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button_a.is_pressed()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button_b.is_pressed()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8" name="Google Shape;258;p30"/>
          <p:cNvSpPr/>
          <p:nvPr/>
        </p:nvSpPr>
        <p:spPr>
          <a:xfrm>
            <a:off x="8549400" y="3492450"/>
            <a:ext cx="9283800" cy="4094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if button_a.is_pressed():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display.show(Image.ARROW_W)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elif button_b.is_pressed():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display.show(Image.ARROW_E)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else: 	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display.show(Image.DIAMOND_SMALL)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Detecting button presses - continued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6" name="Google Shape;266;p31"/>
          <p:cNvSpPr txBox="1"/>
          <p:nvPr/>
        </p:nvSpPr>
        <p:spPr>
          <a:xfrm>
            <a:off x="688750" y="2773900"/>
            <a:ext cx="76911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Syntax: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8869375" y="3383500"/>
            <a:ext cx="87468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Returns </a:t>
            </a:r>
            <a:r>
              <a:rPr lang="en-GB" sz="3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lang="en-GB" sz="3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indicate if the button was pressed since the last time this method was called.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Calling this method will clear the press state, so that the button must be pressed again before this method will return </a:t>
            </a:r>
            <a:r>
              <a:rPr lang="en-GB" sz="3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again.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1367550" y="3519475"/>
            <a:ext cx="6065400" cy="1224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button_a.was_pressed()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button_b.was_pressed()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Detecting button presses - continued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6" name="Google Shape;276;p32"/>
          <p:cNvSpPr txBox="1"/>
          <p:nvPr/>
        </p:nvSpPr>
        <p:spPr>
          <a:xfrm>
            <a:off x="688750" y="2773900"/>
            <a:ext cx="76911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10273300" y="3307300"/>
            <a:ext cx="73428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Display a counter and increment it by 1 whenever button B is pressed. Stop the process when the counter reaches 10.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Wait until button A is pressed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3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pass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a statement that does nothing).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910350" y="3519475"/>
            <a:ext cx="8557800" cy="3080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counter = 0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while counter &lt; 10: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display.show(counter)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if button_b.was_pressed():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counter = counter + 1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910350" y="6766450"/>
            <a:ext cx="8557800" cy="215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display.show(Image.ARROW_W)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while not button_a.was_pressed():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pass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display.show(Image.HAPPY)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5" name="Google Shape;285;p33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Accelerometer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7" name="Google Shape;287;p33"/>
          <p:cNvSpPr txBox="1"/>
          <p:nvPr/>
        </p:nvSpPr>
        <p:spPr>
          <a:xfrm>
            <a:off x="688750" y="2773900"/>
            <a:ext cx="76911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accelerometer in the micro:bit is able to detect gestures and acceleration in 3 axes.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Detecting gestures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Syntax: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10287450" y="2697700"/>
            <a:ext cx="73287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These methods return </a:t>
            </a:r>
            <a:r>
              <a:rPr lang="en-GB" sz="3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lang="en-GB" sz="3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indicate if the named gesture is currently active or if it was active since the last call.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These are the possible gesture name, represented as strings: </a:t>
            </a:r>
            <a:r>
              <a:rPr lang="en-GB" sz="3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"up", "down", "left", "right", "face up", "face down", "freefall", "3g", "6g", "8g", "shake".</a:t>
            </a:r>
            <a:endParaRPr sz="33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1314575" y="6719875"/>
            <a:ext cx="7842300" cy="1224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accelerometer.is_gesture(name)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accelerometer.was_gesture(name)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5" name="Google Shape;295;p34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Accelerometer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7" name="Google Shape;297;p34"/>
          <p:cNvSpPr txBox="1"/>
          <p:nvPr/>
        </p:nvSpPr>
        <p:spPr>
          <a:xfrm>
            <a:off x="688750" y="2773900"/>
            <a:ext cx="76911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10337300" y="3564275"/>
            <a:ext cx="7328700" cy="26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Display an image for a second whenever an ‘up’ gesture is detected.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1314575" y="3564275"/>
            <a:ext cx="8153400" cy="354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if accelerometer.was_gesture("up"):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display.show(Image.HAPPY)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sleep(1000)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display.clear()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First steps - part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7950" y="2876300"/>
            <a:ext cx="7902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Type this program in your development environment.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600"/>
              <a:t>Flash</a:t>
            </a:r>
            <a:r>
              <a:rPr lang="en-GB" sz="3600"/>
              <a:t> the program to your micro:bit to see it run.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03" name="Google Shape;103;p17"/>
          <p:cNvSpPr txBox="1"/>
          <p:nvPr/>
        </p:nvSpPr>
        <p:spPr>
          <a:xfrm>
            <a:off x="1332800" y="4483600"/>
            <a:ext cx="723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display.scroll("Hello there!")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713150" y="45265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4340" y="3304913"/>
            <a:ext cx="4544652" cy="365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12588225" y="6433288"/>
            <a:ext cx="36987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micro:bit Foundation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First steps - part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917950" y="2876300"/>
            <a:ext cx="7902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Change the word </a:t>
            </a:r>
            <a:r>
              <a:rPr lang="en-GB" sz="3600">
                <a:latin typeface="Roboto Mono"/>
                <a:ea typeface="Roboto Mono"/>
                <a:cs typeface="Roboto Mono"/>
                <a:sym typeface="Roboto Mono"/>
              </a:rPr>
              <a:t>scroll </a:t>
            </a:r>
            <a:r>
              <a:rPr lang="en-GB" sz="3600"/>
              <a:t>to </a:t>
            </a:r>
            <a:r>
              <a:rPr lang="en-GB" sz="3600">
                <a:latin typeface="Roboto Mono"/>
                <a:ea typeface="Roboto Mono"/>
                <a:cs typeface="Roboto Mono"/>
                <a:sym typeface="Roboto Mono"/>
              </a:rPr>
              <a:t>show</a:t>
            </a:r>
            <a:r>
              <a:rPr lang="en-GB" sz="3600"/>
              <a:t> in your program.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Flash</a:t>
            </a:r>
            <a:r>
              <a:rPr lang="en-GB" sz="3600"/>
              <a:t> the program to your micro:bit to see it run.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What was different?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14" name="Google Shape;114;p18"/>
          <p:cNvSpPr txBox="1"/>
          <p:nvPr/>
        </p:nvSpPr>
        <p:spPr>
          <a:xfrm>
            <a:off x="1332800" y="4483600"/>
            <a:ext cx="723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display.show("Hello there!")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713150" y="45265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4340" y="3304913"/>
            <a:ext cx="4544652" cy="365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12588225" y="6433288"/>
            <a:ext cx="36987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micro:bit Foundation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Part 1:</a:t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600"/>
              <a:t>Part 2:</a:t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600"/>
              <a:t>Experiment with some other images, such as: </a:t>
            </a:r>
            <a:r>
              <a:rPr lang="en-GB" sz="3600">
                <a:latin typeface="Roboto Mono"/>
                <a:ea typeface="Roboto Mono"/>
                <a:cs typeface="Roboto Mono"/>
                <a:sym typeface="Roboto Mono"/>
              </a:rPr>
              <a:t>HAPPY, SAD, MEH, YES, NO, MUSIC_QUAVER</a:t>
            </a:r>
            <a:endParaRPr sz="3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600"/>
              <a:t>You can find lots more, look up </a:t>
            </a:r>
            <a:r>
              <a:rPr i="1" lang="en-GB" sz="3600"/>
              <a:t>micro:bit show image</a:t>
            </a:r>
            <a:r>
              <a:rPr lang="en-GB" sz="3600"/>
              <a:t> on the web!</a:t>
            </a:r>
            <a:endParaRPr sz="3600"/>
          </a:p>
        </p:txBody>
      </p:sp>
      <p:sp>
        <p:nvSpPr>
          <p:cNvPr id="123" name="Google Shape;123;p19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2: Displaying images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6218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Using the worksheet, modify the code, replacing the text to be displayed with an image.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0172000" y="3493000"/>
            <a:ext cx="723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display.show(Image.HEART)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9552350" y="35359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965" y="5053675"/>
            <a:ext cx="4544652" cy="365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3575850" y="8182050"/>
            <a:ext cx="36987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micro:bit Foundation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in the missing condition in the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/>
              <a:t>-statement. The “happy face” should appear when the accelerometer detects that the micro:bit is simply lying face up.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3: Using the accelerometer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9638150" y="2731000"/>
            <a:ext cx="88734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if accelerometer.is_gesture("face up"):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  display.show(Image.HAPPY)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  display.clear()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9095150" y="27739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917950" y="6747550"/>
            <a:ext cx="16452000" cy="244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Flash</a:t>
            </a:r>
            <a:r>
              <a:rPr lang="en-GB"/>
              <a:t> the program to your micro:bit again, to see the modified version run. </a:t>
            </a:r>
            <a:r>
              <a:rPr b="1" lang="en-GB"/>
              <a:t>You will most probably not see the “happy face” displayed.</a:t>
            </a:r>
            <a:r>
              <a:rPr lang="en-GB"/>
              <a:t> The program is not working properly because the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/>
              <a:t>-statement needs to be repeated, its condition checked over and over again.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1256600" y="2578600"/>
            <a:ext cx="92592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if accelerometer.is_gesture("face up"):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  display.show(Image.HAPPY)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else: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  display.clear()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Tips for resolving syntax errors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11288915" y="2578600"/>
            <a:ext cx="63564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highlight>
                  <a:schemeClr val="dk2"/>
                </a:highlight>
                <a:latin typeface="Montserrat"/>
                <a:ea typeface="Montserrat"/>
                <a:cs typeface="Montserrat"/>
                <a:sym typeface="Montserrat"/>
              </a:rPr>
              <a:t> Syntax checklist </a:t>
            </a:r>
            <a:r>
              <a:rPr b="1" lang="en-GB" sz="3200">
                <a:solidFill>
                  <a:srgbClr val="F03C78"/>
                </a:solidFill>
                <a:highlight>
                  <a:schemeClr val="dk2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3200">
                <a:solidFill>
                  <a:srgbClr val="FFFFFF"/>
                </a:solidFill>
                <a:highlight>
                  <a:srgbClr val="F03C78"/>
                </a:highlight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b="1" sz="3200">
              <a:solidFill>
                <a:srgbClr val="FFFFFF"/>
              </a:solidFill>
              <a:highlight>
                <a:srgbClr val="F03C7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Python is case-sensitive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Upper case and lower case characters are different.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Indentation matters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spaces before a statement mean that it belongs inside a nested block.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Strings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(text literals) need to be enclosed in quotation marks.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8" name="Google Shape;148;p21"/>
          <p:cNvGrpSpPr/>
          <p:nvPr/>
        </p:nvGrpSpPr>
        <p:grpSpPr>
          <a:xfrm>
            <a:off x="10914145" y="3520440"/>
            <a:ext cx="374748" cy="405284"/>
            <a:chOff x="2928963" y="2771995"/>
            <a:chExt cx="187374" cy="202642"/>
          </a:xfrm>
        </p:grpSpPr>
        <p:sp>
          <p:nvSpPr>
            <p:cNvPr id="149" name="Google Shape;149;p21"/>
            <p:cNvSpPr txBox="1"/>
            <p:nvPr/>
          </p:nvSpPr>
          <p:spPr>
            <a:xfrm>
              <a:off x="2936336" y="2771995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14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sz="2800">
                  <a:solidFill>
                    <a:srgbClr val="434343"/>
                  </a:solidFill>
                  <a:latin typeface="Quicksand"/>
                  <a:ea typeface="Quicksand"/>
                  <a:cs typeface="Quicksand"/>
                  <a:sym typeface="Quicksand"/>
                </a:rPr>
                <a:t>✔</a:t>
              </a:r>
              <a:endParaRPr sz="28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2928963" y="2794637"/>
              <a:ext cx="180000" cy="1800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51" name="Google Shape;151;p21"/>
          <p:cNvSpPr txBox="1"/>
          <p:nvPr/>
        </p:nvSpPr>
        <p:spPr>
          <a:xfrm>
            <a:off x="636950" y="2621500"/>
            <a:ext cx="543000" cy="3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52" name="Google Shape;152;p21"/>
          <p:cNvGrpSpPr/>
          <p:nvPr/>
        </p:nvGrpSpPr>
        <p:grpSpPr>
          <a:xfrm>
            <a:off x="10914145" y="6971673"/>
            <a:ext cx="374748" cy="405284"/>
            <a:chOff x="2928963" y="2771995"/>
            <a:chExt cx="187374" cy="202642"/>
          </a:xfrm>
        </p:grpSpPr>
        <p:sp>
          <p:nvSpPr>
            <p:cNvPr id="153" name="Google Shape;153;p21"/>
            <p:cNvSpPr txBox="1"/>
            <p:nvPr/>
          </p:nvSpPr>
          <p:spPr>
            <a:xfrm>
              <a:off x="2936336" y="2771995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14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sz="2800">
                  <a:solidFill>
                    <a:srgbClr val="434343"/>
                  </a:solidFill>
                  <a:latin typeface="Quicksand"/>
                  <a:ea typeface="Quicksand"/>
                  <a:cs typeface="Quicksand"/>
                  <a:sym typeface="Quicksand"/>
                </a:rPr>
                <a:t>✔</a:t>
              </a:r>
              <a:endParaRPr sz="28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2928963" y="2794637"/>
              <a:ext cx="180000" cy="1800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155" name="Google Shape;155;p21"/>
          <p:cNvGrpSpPr/>
          <p:nvPr/>
        </p:nvGrpSpPr>
        <p:grpSpPr>
          <a:xfrm>
            <a:off x="1447133" y="3745128"/>
            <a:ext cx="457200" cy="2052000"/>
            <a:chOff x="723567" y="1872564"/>
            <a:chExt cx="228600" cy="1026000"/>
          </a:xfrm>
        </p:grpSpPr>
        <p:cxnSp>
          <p:nvCxnSpPr>
            <p:cNvPr id="156" name="Google Shape;156;p21"/>
            <p:cNvCxnSpPr/>
            <p:nvPr/>
          </p:nvCxnSpPr>
          <p:spPr>
            <a:xfrm>
              <a:off x="723567" y="1872564"/>
              <a:ext cx="0" cy="1026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57" name="Google Shape;157;p21"/>
            <p:cNvCxnSpPr/>
            <p:nvPr/>
          </p:nvCxnSpPr>
          <p:spPr>
            <a:xfrm>
              <a:off x="952167" y="2094108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Google Shape;158;p21"/>
            <p:cNvCxnSpPr/>
            <p:nvPr/>
          </p:nvCxnSpPr>
          <p:spPr>
            <a:xfrm>
              <a:off x="952167" y="2593642"/>
              <a:ext cx="0" cy="277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9" name="Google Shape;159;p21"/>
          <p:cNvGrpSpPr/>
          <p:nvPr/>
        </p:nvGrpSpPr>
        <p:grpSpPr>
          <a:xfrm>
            <a:off x="10914145" y="5252940"/>
            <a:ext cx="374748" cy="405284"/>
            <a:chOff x="2928963" y="2771995"/>
            <a:chExt cx="187374" cy="202642"/>
          </a:xfrm>
        </p:grpSpPr>
        <p:sp>
          <p:nvSpPr>
            <p:cNvPr id="160" name="Google Shape;160;p21"/>
            <p:cNvSpPr txBox="1"/>
            <p:nvPr/>
          </p:nvSpPr>
          <p:spPr>
            <a:xfrm>
              <a:off x="2936336" y="2771995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14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GB" sz="2800">
                  <a:solidFill>
                    <a:srgbClr val="434343"/>
                  </a:solidFill>
                  <a:latin typeface="Quicksand"/>
                  <a:ea typeface="Quicksand"/>
                  <a:cs typeface="Quicksand"/>
                  <a:sym typeface="Quicksand"/>
                </a:rPr>
                <a:t>✔</a:t>
              </a:r>
              <a:endParaRPr sz="28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2928963" y="2794637"/>
              <a:ext cx="180000" cy="1800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917950" y="2876300"/>
            <a:ext cx="69816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Extend</a:t>
            </a:r>
            <a:r>
              <a:rPr lang="en-GB"/>
              <a:t> your program by nesting the statements into a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/>
              <a:t> loop (make sure that the statements are indented). This will repeat the nested statements </a:t>
            </a:r>
            <a:r>
              <a:rPr b="1" lang="en-GB"/>
              <a:t>forever</a:t>
            </a:r>
            <a:r>
              <a:rPr lang="en-GB"/>
              <a:t> (since the while condition is always True).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3: Using the accelerometer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8714625" y="2773900"/>
            <a:ext cx="99048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  if accelerometer.is_gesture("face up"):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      display.show(Image.HAPPY)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  else: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        display.clear()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8256950" y="27739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endParaRPr sz="2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917950" y="7585750"/>
            <a:ext cx="16452000" cy="17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2800"/>
              <a:t>Flash </a:t>
            </a:r>
            <a:r>
              <a:rPr lang="en-GB" sz="2800"/>
              <a:t>the program to your micro:bit again, to see the modified version run. Tilt, rotate, and shake the micro:bit. The “happy face” will only appear when the micro:bit is lying face up.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917950" y="2876300"/>
            <a:ext cx="77967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The following slides contain further reference information for using Python on the micro:bit. They include short explanations, brief notes, syntax, and selected examples for you to try.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MicroPython cheat sheets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10061350" y="2773900"/>
            <a:ext cx="73086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Display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Display as a light sensor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Buttons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Accelerometer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917950" y="2876300"/>
            <a:ext cx="77967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The </a:t>
            </a:r>
            <a:r>
              <a:rPr lang="en-GB" sz="3600">
                <a:latin typeface="Roboto Mono"/>
                <a:ea typeface="Roboto Mono"/>
                <a:cs typeface="Roboto Mono"/>
                <a:sym typeface="Roboto Mono"/>
              </a:rPr>
              <a:t>microbit</a:t>
            </a:r>
            <a:r>
              <a:rPr lang="en-GB" sz="3600"/>
              <a:t> module contains everything your programs will need to interact with the micro:bit hardware.</a:t>
            </a:r>
            <a:endParaRPr sz="3600"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Start all your micro:bit programs with the line below. All the examples here assume this has been done.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The micro:bit module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10061350" y="2773900"/>
            <a:ext cx="73086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10248250" y="3698950"/>
            <a:ext cx="7121700" cy="52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