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y="5143500" cx="9144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5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8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2B724ED-80DF-490F-9353-BD49BCFC502F}">
  <a:tblStyle styleId="{D2B724ED-80DF-490F-9353-BD49BCFC502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50" orient="horz"/>
        <p:guide pos="2880"/>
        <p:guide pos="198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4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3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5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-italic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Montserrat-bold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ba4e57e3a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ba4e57e3a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dca7fa72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dca7fa72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21b31355c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a21b31355c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a21b31355c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a21b31355c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a21b31355c_0_3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a21b31355c_0_3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ctrTitle"/>
          </p:nvPr>
        </p:nvSpPr>
        <p:spPr>
          <a:xfrm>
            <a:off x="459000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meets a mysterious stranger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5" name="Google Shape;125;p26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English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15: </a:t>
            </a:r>
            <a:r>
              <a:rPr i="1" lang="en-GB">
                <a:solidFill>
                  <a:schemeClr val="dk2"/>
                </a:solidFill>
              </a:rPr>
              <a:t>Jane Eyre</a:t>
            </a:r>
            <a:endParaRPr i="1"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2" type="subTitle"/>
          </p:nvPr>
        </p:nvSpPr>
        <p:spPr>
          <a:xfrm>
            <a:off x="330150" y="4109500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Johnston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8636000" y="4388075"/>
            <a:ext cx="507900" cy="792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type="title"/>
          </p:nvPr>
        </p:nvSpPr>
        <p:spPr>
          <a:xfrm>
            <a:off x="458975" y="286125"/>
            <a:ext cx="79317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solidFill>
                  <a:schemeClr val="dk2"/>
                </a:solidFill>
              </a:rPr>
              <a:t>What is our first impressions of Thornfield Hall?</a:t>
            </a:r>
            <a:endParaRPr i="1" sz="4200">
              <a:solidFill>
                <a:schemeClr val="dk2"/>
              </a:solidFill>
            </a:endParaRPr>
          </a:p>
        </p:txBody>
      </p:sp>
      <p:sp>
        <p:nvSpPr>
          <p:cNvPr id="133" name="Google Shape;133;p27"/>
          <p:cNvSpPr txBox="1"/>
          <p:nvPr>
            <p:ph idx="1" type="body"/>
          </p:nvPr>
        </p:nvSpPr>
        <p:spPr>
          <a:xfrm>
            <a:off x="582900" y="1363775"/>
            <a:ext cx="3383100" cy="4704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1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4" name="Google Shape;134;p27"/>
          <p:cNvSpPr txBox="1"/>
          <p:nvPr>
            <p:ph idx="1" type="body"/>
          </p:nvPr>
        </p:nvSpPr>
        <p:spPr>
          <a:xfrm>
            <a:off x="4868600" y="1363775"/>
            <a:ext cx="3383100" cy="4704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2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5" name="Google Shape;135;p27"/>
          <p:cNvSpPr txBox="1"/>
          <p:nvPr>
            <p:ph idx="1" type="body"/>
          </p:nvPr>
        </p:nvSpPr>
        <p:spPr>
          <a:xfrm>
            <a:off x="4868600" y="2941450"/>
            <a:ext cx="3383100" cy="4704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4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520950" y="2941450"/>
            <a:ext cx="3383100" cy="4704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3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4868600" y="1969275"/>
            <a:ext cx="3383100" cy="47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Thornfield is a place of full of mystery.</a:t>
            </a:r>
            <a:endParaRPr b="1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1500"/>
          </a:p>
        </p:txBody>
      </p:sp>
      <p:sp>
        <p:nvSpPr>
          <p:cNvPr id="138" name="Google Shape;138;p27"/>
          <p:cNvSpPr txBox="1"/>
          <p:nvPr>
            <p:ph idx="1" type="body"/>
          </p:nvPr>
        </p:nvSpPr>
        <p:spPr>
          <a:xfrm>
            <a:off x="4868600" y="3589425"/>
            <a:ext cx="3755100" cy="53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500"/>
              <a:t>Rochester is looking after Thornfield Hall.</a:t>
            </a:r>
            <a:endParaRPr b="1" sz="1500"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458975" y="3624975"/>
            <a:ext cx="3323400" cy="3798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Thornfield Hall is a happy place.</a:t>
            </a:r>
            <a:endParaRPr b="1" sz="15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612750" y="1969275"/>
            <a:ext cx="3323400" cy="3798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Rochester loves Thornfield Hall.</a:t>
            </a:r>
            <a:endParaRPr b="1" sz="15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/>
        </p:nvSpPr>
        <p:spPr>
          <a:xfrm>
            <a:off x="0" y="247200"/>
            <a:ext cx="81687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just">
              <a:lnSpc>
                <a:spcPct val="2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AutoNum type="arabicPeriod"/>
            </a:pP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During Victorian era, women were expected to devote themselves to 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d________ </a:t>
            </a: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chores.</a:t>
            </a:r>
            <a:endParaRPr sz="19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242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50"/>
              <a:buFont typeface="Montserrat"/>
              <a:buAutoNum type="arabicPeriod"/>
            </a:pP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Victorian women were forbidden from 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l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</a:t>
            </a: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They were not allowed to 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vote </a:t>
            </a: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and were not expected to have a 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</a:t>
            </a: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9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242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50"/>
              <a:buFont typeface="Montserrat"/>
              <a:buAutoNum type="arabicPeriod"/>
            </a:pP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During the Victorian era, women were expected to be 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and 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to their husbands. 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/>
        </p:nvSpPr>
        <p:spPr>
          <a:xfrm>
            <a:off x="0" y="-17187"/>
            <a:ext cx="82566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just">
              <a:lnSpc>
                <a:spcPct val="2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ontserrat"/>
              <a:buAutoNum type="arabicPeriod"/>
            </a:pPr>
            <a:r>
              <a:rPr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Jane’s life at Thornfield is peaceful, but___________.</a:t>
            </a:r>
            <a:endParaRPr sz="18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just">
              <a:lnSpc>
                <a:spcPct val="20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8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6075" lvl="0" marL="457200" rtl="0" algn="just">
              <a:lnSpc>
                <a:spcPct val="2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850"/>
              <a:buFont typeface="Montserrat"/>
              <a:buAutoNum type="arabicPeriod"/>
            </a:pPr>
            <a:r>
              <a:rPr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feels that women are unfairly treated by Victorian society 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because</a:t>
            </a:r>
            <a:r>
              <a:rPr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___________.</a:t>
            </a:r>
            <a:endParaRPr sz="18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51" name="Google Shape;151;p29"/>
          <p:cNvGraphicFramePr/>
          <p:nvPr/>
        </p:nvGraphicFramePr>
        <p:xfrm>
          <a:off x="638650" y="3150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{D2B724ED-80DF-490F-9353-BD49BCFC502F}</a:tableStyleId>
              </a:tblPr>
              <a:tblGrid>
                <a:gridCol w="1979200"/>
                <a:gridCol w="1979200"/>
                <a:gridCol w="1979200"/>
                <a:gridCol w="21087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Bored</a:t>
                      </a:r>
                      <a:endParaRPr b="1" sz="1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Imprisoned</a:t>
                      </a:r>
                      <a:endParaRPr b="1" sz="1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r>
                        <a:rPr b="1" lang="en-GB" sz="1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dventure</a:t>
                      </a:r>
                      <a:endParaRPr b="1" sz="1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Cut off from the rest of the world</a:t>
                      </a:r>
                      <a:endParaRPr b="1" sz="1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Domestic chores</a:t>
                      </a:r>
                      <a:endParaRPr b="1" sz="1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Restless</a:t>
                      </a:r>
                      <a:endParaRPr b="1" sz="1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r>
                        <a:rPr b="1" lang="en-GB" sz="1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hallenge</a:t>
                      </a:r>
                      <a:endParaRPr b="1" sz="1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Isolated</a:t>
                      </a:r>
                      <a:endParaRPr b="1" sz="1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/>
        </p:nvSpPr>
        <p:spPr>
          <a:xfrm>
            <a:off x="0" y="247200"/>
            <a:ext cx="81687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just">
              <a:lnSpc>
                <a:spcPct val="2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ontserrat"/>
              <a:buAutoNum type="arabicPeriod"/>
            </a:pPr>
            <a:r>
              <a:rPr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is going for a walk when she sees a man fall of his 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h______ </a:t>
            </a:r>
            <a:r>
              <a:rPr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 to some ice.</a:t>
            </a:r>
            <a:endParaRPr sz="18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607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50"/>
              <a:buFont typeface="Montserrat"/>
              <a:buAutoNum type="arabicPeriod"/>
            </a:pPr>
            <a:r>
              <a:rPr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man appears very 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but Jane is not 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by him.</a:t>
            </a:r>
            <a:endParaRPr sz="18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607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50"/>
              <a:buFont typeface="Montserrat"/>
              <a:buAutoNum type="arabicPeriod"/>
            </a:pPr>
            <a:r>
              <a:rPr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man back on to his 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</a:t>
            </a:r>
            <a:r>
              <a:rPr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8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607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50"/>
              <a:buFont typeface="Montserrat"/>
              <a:buAutoNum type="arabicPeriod"/>
            </a:pPr>
            <a:r>
              <a:rPr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later finds out that this man is Mr 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 the owner of 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</a:t>
            </a:r>
            <a:r>
              <a:rPr b="1"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8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Hall.</a:t>
            </a:r>
            <a:endParaRPr sz="18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