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DCDA2F2-741A-4DE4-8ACE-889C075EB0E7}">
  <a:tblStyle styleId="{6DCDA2F2-741A-4DE4-8ACE-889C075EB0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a4e57e3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a4e57e3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dca7fa7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dca7fa7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3fa8ff693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3fa8ff693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3fa8ff693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3fa8ff693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3fa8ff693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3fa8ff693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3fa8ff693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3fa8ff693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459000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meets Helen Burns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Downloadable Resource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10: </a:t>
            </a:r>
            <a:r>
              <a:rPr i="1" lang="en-GB">
                <a:solidFill>
                  <a:schemeClr val="dk2"/>
                </a:solidFill>
              </a:rPr>
              <a:t>Jane Eyre</a:t>
            </a:r>
            <a:endParaRPr i="1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330150" y="4109500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Johnston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solidFill>
                  <a:schemeClr val="dk2"/>
                </a:solidFill>
              </a:rPr>
              <a:t>How did Jane respond when John Reed threw a book at her?</a:t>
            </a:r>
            <a:endParaRPr i="1" sz="4200">
              <a:solidFill>
                <a:schemeClr val="dk2"/>
              </a:solidFill>
            </a:endParaRPr>
          </a:p>
        </p:txBody>
      </p:sp>
      <p:sp>
        <p:nvSpPr>
          <p:cNvPr id="132" name="Google Shape;132;p27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582900" y="1916025"/>
            <a:ext cx="3544200" cy="73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Jane attacked John in revenge.</a:t>
            </a:r>
            <a:endParaRPr b="1" sz="1500"/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868600" y="1969275"/>
            <a:ext cx="3544200" cy="6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Jane asked Mrs Reed for help.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500"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502350" y="3614325"/>
            <a:ext cx="3544200" cy="295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 Jane forgave John and said, ‘Don’t worry. I’m OK.’</a:t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4868600" y="3513450"/>
            <a:ext cx="3720300" cy="295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Jane left the room to go and read by </a:t>
            </a:r>
            <a:r>
              <a:rPr b="1" lang="en-GB" sz="1500"/>
              <a:t>herself</a:t>
            </a:r>
            <a:r>
              <a:rPr b="1" lang="en-GB" sz="1500"/>
              <a:t>.</a:t>
            </a:r>
            <a:endParaRPr b="1"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solidFill>
                  <a:schemeClr val="dk2"/>
                </a:solidFill>
              </a:rPr>
              <a:t>Which person is displaying forgiveness?</a:t>
            </a:r>
            <a:endParaRPr i="1" sz="4200">
              <a:solidFill>
                <a:schemeClr val="dk2"/>
              </a:solidFill>
            </a:endParaRPr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582900" y="1916025"/>
            <a:ext cx="3544200" cy="73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After Rose broke Gordon’s lunchbox, he said, ‘Don’t worry it’s fine.’ But that night, Gordon was filled with rage against her.</a:t>
            </a:r>
            <a:endParaRPr b="1" sz="1500"/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4868600" y="1969275"/>
            <a:ext cx="4001100" cy="6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Gina punched Larissa for stealing her pet hamster.</a:t>
            </a:r>
            <a:endParaRPr b="1" sz="1500"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502350" y="3614325"/>
            <a:ext cx="3544200" cy="295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Callum is kind to all of his friends.</a:t>
            </a:r>
            <a:endParaRPr/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4868600" y="3511075"/>
            <a:ext cx="4149900" cy="12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500"/>
              <a:t>Alfie told Simon, ‘I’m upset that you broke my phone. But don’t worry. Mistakes happen. Do you want to play football?’</a:t>
            </a:r>
            <a:endParaRPr b="1"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/>
        </p:nvSpPr>
        <p:spPr>
          <a:xfrm>
            <a:off x="147075" y="313800"/>
            <a:ext cx="78816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S______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becomes angry with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B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in class even though Helen is a good pupil.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says that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‘d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’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tells her off for not cleaning her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But Helen has not had the opportunity to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morning because the water in the pitchers was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Mrs Scratcherd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Helen over the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with a bunch of sharp twigs. Helen remains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whole time.  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is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about why Helen doesn’t stand up against this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Helen explains that she follows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’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example and tries to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people who wrong her. 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/>
        </p:nvSpPr>
        <p:spPr>
          <a:xfrm>
            <a:off x="1641450" y="171800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sentences</a:t>
            </a:r>
            <a:endParaRPr b="1"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30"/>
          <p:cNvSpPr txBox="1"/>
          <p:nvPr/>
        </p:nvSpPr>
        <p:spPr>
          <a:xfrm>
            <a:off x="-53675" y="893300"/>
            <a:ext cx="9144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AutoNum type="arabicPeriod"/>
            </a:pP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Even though</a:t>
            </a: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Helen is unjustly punished by Mrs Scratcherd, ________________________. 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AutoNum type="arabicPeriod"/>
            </a:pP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Whereas </a:t>
            </a: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Helen accepts the injustices that she suffers, _____________________________.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AutoNum type="arabicPeriod"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</a:t>
            </a: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disagrees</a:t>
            </a: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with Helen’s acceptance of unjust suffering,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but</a:t>
            </a: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____________________.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AutoNum type="arabicPeriod"/>
            </a:pP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Despite </a:t>
            </a: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being very different to Helen, Jane ________________________________________.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4" name="Google Shape;164;p30"/>
          <p:cNvGraphicFramePr/>
          <p:nvPr/>
        </p:nvGraphicFramePr>
        <p:xfrm>
          <a:off x="673325" y="2963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{6DCDA2F2-741A-4DE4-8ACE-889C075EB0E7}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Injustice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Suffering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Wrongdoing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Revenge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Anger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Forgiveness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Jesus’ example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Endurance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Confused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Admiration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/>
        </p:nvSpPr>
        <p:spPr>
          <a:xfrm>
            <a:off x="1641450" y="171800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Extension task</a:t>
            </a:r>
            <a:endParaRPr b="1" sz="2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31"/>
          <p:cNvSpPr txBox="1"/>
          <p:nvPr/>
        </p:nvSpPr>
        <p:spPr>
          <a:xfrm>
            <a:off x="-53675" y="893300"/>
            <a:ext cx="9144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31"/>
          <p:cNvSpPr txBox="1"/>
          <p:nvPr/>
        </p:nvSpPr>
        <p:spPr>
          <a:xfrm>
            <a:off x="0" y="1179125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a paragraph answering the following question: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How does Helen respond to injustice differently to Jane?</a:t>
            </a:r>
            <a:endParaRPr i="1" sz="2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aphicFrame>
        <p:nvGraphicFramePr>
          <p:cNvPr id="172" name="Google Shape;172;p31"/>
          <p:cNvGraphicFramePr/>
          <p:nvPr/>
        </p:nvGraphicFramePr>
        <p:xfrm>
          <a:off x="1114500" y="2945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{6DCDA2F2-741A-4DE4-8ACE-889C075EB0E7}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Injustice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Suffering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Wrongdoing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Revenge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Anger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Forgiveness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Jesus’ example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Endurance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Confused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Admiration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