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D0EC23-B8C5-4ADA-9360-CBC20C8C576C}">
  <a:tblStyle styleId="{FCD0EC23-B8C5-4ADA-9360-CBC20C8C57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0f11499c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10f11499c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10f11499c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10f11499c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10f11499c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10f11499c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10f11499c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10f11499c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0f11499c_0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910f11499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10f11499c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10f11499c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10f11499c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10f11499c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10f11499c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10f11499c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10f11499c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10f11499c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10f11499c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10f11499c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ctrTitle"/>
          </p:nvPr>
        </p:nvSpPr>
        <p:spPr>
          <a:xfrm>
            <a:off x="735725" y="2876300"/>
            <a:ext cx="17552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rgbClr val="4B3241"/>
                </a:solidFill>
              </a:rPr>
              <a:t>Making plans for a school trip / exchange (Part 2/2)</a:t>
            </a:r>
            <a:endParaRPr sz="58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Using inversion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Sichla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16989125" y="8746125"/>
            <a:ext cx="1299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917950" y="31415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inversion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557225" y="2876300"/>
            <a:ext cx="177306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500"/>
              <a:t>Am letzten Tag werden wir </a:t>
            </a:r>
            <a:r>
              <a:rPr lang="en-GB" sz="4500"/>
              <a:t>Zeit im Freizeitpark verbringen.</a:t>
            </a:r>
            <a:endParaRPr sz="4500"/>
          </a:p>
        </p:txBody>
      </p:sp>
      <p:sp>
        <p:nvSpPr>
          <p:cNvPr id="157" name="Google Shape;157;p24"/>
          <p:cNvSpPr/>
          <p:nvPr/>
        </p:nvSpPr>
        <p:spPr>
          <a:xfrm>
            <a:off x="7990250" y="3771900"/>
            <a:ext cx="260700" cy="1371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6147250" y="3771900"/>
            <a:ext cx="260700" cy="2977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7286625" y="5300150"/>
            <a:ext cx="24003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ubject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479050" y="6749400"/>
            <a:ext cx="3771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elping word (auxiliary verb) (form of “werden)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1541925" y="3654750"/>
            <a:ext cx="260700" cy="2977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557225" y="6858950"/>
            <a:ext cx="32574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phrase</a:t>
            </a:r>
            <a:endParaRPr i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942975" y="1050125"/>
            <a:ext cx="17016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starting your sentence with a time phrase / a sequencer, your helping word (auxiliary verb) and the subject swap around.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917950" y="271300"/>
            <a:ext cx="13248000" cy="16272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Feedback: How many points can you get? 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69" name="Google Shape;169;p25"/>
          <p:cNvGraphicFramePr/>
          <p:nvPr/>
        </p:nvGraphicFramePr>
        <p:xfrm>
          <a:off x="716750" y="121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{FCD0EC23-B8C5-4ADA-9360-CBC20C8C576C}</a:tableStyleId>
              </a:tblPr>
              <a:tblGrid>
                <a:gridCol w="5821750"/>
                <a:gridCol w="5821750"/>
                <a:gridCol w="5821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sagt man “next week” auf Deutsch?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into German: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 week the students will travel to Germany.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Find the mistake: Natürlich werde ich kein Heimweh habe.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into German: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 that we will visit a museum.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sagt man “unfortunately” auf Deutsch?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into German: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course we will stroll around in town.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Put in the correct order - start with the underlined word: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fahren / wird / meine / auf / 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Klasse /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Austausch / </a:t>
                      </a:r>
                      <a:r>
                        <a:rPr lang="en-GB" sz="30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morgen</a:t>
                      </a:r>
                      <a:endParaRPr sz="30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Find the mistake: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nächsten Morgen wir werden in den Freizeitpark fahren.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sagt man “perhaps” auf Deutsch?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70" name="Google Shape;170;p25"/>
          <p:cNvSpPr/>
          <p:nvPr/>
        </p:nvSpPr>
        <p:spPr>
          <a:xfrm>
            <a:off x="707225" y="7972425"/>
            <a:ext cx="3750600" cy="707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Punkt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5069400" y="7972425"/>
            <a:ext cx="3750600" cy="707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Punkte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9431575" y="7972425"/>
            <a:ext cx="3750600" cy="707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Punkte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6"/>
          <p:cNvGraphicFramePr/>
          <p:nvPr/>
        </p:nvGraphicFramePr>
        <p:xfrm>
          <a:off x="735375" y="37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{FCD0EC23-B8C5-4ADA-9360-CBC20C8C576C}</a:tableStyleId>
              </a:tblPr>
              <a:tblGrid>
                <a:gridCol w="5821750"/>
                <a:gridCol w="5821750"/>
                <a:gridCol w="5821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sagt man “next week” auf Deutsch?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nächste Woche</a:t>
                      </a:r>
                      <a:endParaRPr b="1" i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into German: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 week the students will travel to Germany.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Nächste Woche werden die Schüler nach Deutschland fahren.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Find the mistake: 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Natürlich werde ich kein Heimweh habe</a:t>
                      </a:r>
                      <a:r>
                        <a:rPr b="1" lang="en-GB" sz="30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into German: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 that we will visit a museum.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i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Danach werden wir ein Museum besuchen.</a:t>
                      </a:r>
                      <a:endParaRPr b="1" i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sagt man “unfortunately” auf Deutsch?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leider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into German: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course we will stroll around in town.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Natürlich werden wir in der Stadt bummeln.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Put in the correct order - start with the underlined word: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i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Morgen wird meine Klasse auf Austausch fahren.</a:t>
                      </a:r>
                      <a:endParaRPr b="1" i="1" sz="30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Find the mistake:</a:t>
                      </a:r>
                      <a:b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i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nächsten Morgen </a:t>
                      </a:r>
                      <a:r>
                        <a:rPr b="1" i="1" lang="en-GB" sz="30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werden wir</a:t>
                      </a:r>
                      <a:r>
                        <a:rPr b="1" i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den Freizeitpark fahren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 sagt man “perhaps” auf Deutsch?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vielleicht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074463" y="890050"/>
            <a:ext cx="3104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0">
                <a:solidFill>
                  <a:schemeClr val="dk2"/>
                </a:solidFill>
              </a:rPr>
              <a:t>[ch]</a:t>
            </a:r>
            <a:endParaRPr sz="9000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8208175" y="2876300"/>
            <a:ext cx="4329000" cy="128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/>
              <a:t>manchmal</a:t>
            </a:r>
            <a:endParaRPr sz="6000"/>
          </a:p>
        </p:txBody>
      </p:sp>
      <p:sp>
        <p:nvSpPr>
          <p:cNvPr id="93" name="Google Shape;93;p16"/>
          <p:cNvSpPr/>
          <p:nvPr/>
        </p:nvSpPr>
        <p:spPr>
          <a:xfrm>
            <a:off x="1093003" y="3290501"/>
            <a:ext cx="5067000" cy="4489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Buch</a:t>
            </a:r>
            <a:endParaRPr sz="8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open book"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524" y="3461949"/>
            <a:ext cx="3103975" cy="28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8208175" y="4502850"/>
            <a:ext cx="4329000" cy="128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/>
              <a:t>Fach</a:t>
            </a:r>
            <a:endParaRPr sz="6000"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8208175" y="6019900"/>
            <a:ext cx="4329000" cy="128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/>
              <a:t>Na</a:t>
            </a:r>
            <a:r>
              <a:rPr lang="en-GB" sz="6000"/>
              <a:t>cht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>
                <a:solidFill>
                  <a:schemeClr val="accent6"/>
                </a:solidFill>
              </a:rPr>
              <a:t> </a:t>
            </a:r>
            <a:br>
              <a:rPr lang="en-GB" sz="3600">
                <a:solidFill>
                  <a:schemeClr val="accent6"/>
                </a:solidFill>
              </a:rPr>
            </a:br>
            <a:endParaRPr sz="3600">
              <a:solidFill>
                <a:schemeClr val="accent6"/>
              </a:solidFill>
            </a:endParaRPr>
          </a:p>
        </p:txBody>
      </p:sp>
      <p:sp>
        <p:nvSpPr>
          <p:cNvPr descr="rectangle" id="102" name="Google Shape;102;p17"/>
          <p:cNvSpPr/>
          <p:nvPr/>
        </p:nvSpPr>
        <p:spPr>
          <a:xfrm>
            <a:off x="1778426" y="33706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2875252" y="6519272"/>
            <a:ext cx="4347900" cy="203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frei</a:t>
            </a:r>
            <a:endParaRPr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angle" id="104" name="Google Shape;104;p17"/>
          <p:cNvSpPr/>
          <p:nvPr/>
        </p:nvSpPr>
        <p:spPr>
          <a:xfrm>
            <a:off x="10216088" y="332579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1424940" y="6497878"/>
            <a:ext cx="38862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Liebe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173750" y="8612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[ei]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0667638" y="892800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8495" y="3809099"/>
            <a:ext cx="2944878" cy="26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701" y="3815551"/>
            <a:ext cx="2739125" cy="2451625"/>
          </a:xfrm>
          <a:prstGeom prst="rect">
            <a:avLst/>
          </a:prstGeom>
          <a:noFill/>
          <a:ln cap="flat" cmpd="sng" w="22225">
            <a:solidFill>
              <a:srgbClr val="42719B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630700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leider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1434425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Lieder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825" y="1950256"/>
            <a:ext cx="2294602" cy="22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630700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Wein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1434425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Wien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825" y="1950256"/>
            <a:ext cx="2294602" cy="22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/>
        </p:nvSpPr>
        <p:spPr>
          <a:xfrm>
            <a:off x="630700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Reise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1434425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Riese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50" y="1885956"/>
            <a:ext cx="2294602" cy="22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630700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Beine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11434425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Biene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1875" y="2200306"/>
            <a:ext cx="2294602" cy="22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/>
        </p:nvSpPr>
        <p:spPr>
          <a:xfrm>
            <a:off x="630700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Feile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11434425" y="2575775"/>
            <a:ext cx="5390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viele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325" y="2200306"/>
            <a:ext cx="2294602" cy="22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23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{FCD0EC23-B8C5-4ADA-9360-CBC20C8C576C}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nächste Woche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 week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nächsten Monat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 month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morgen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tomorrow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letzten Tag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the last day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Morgen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morning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danach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 that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schließlich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finally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vielleicht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perhaps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leider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unfortunately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natürlich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course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