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a733333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a733333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8ca1c4bbf5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8ca1c4bbf5_0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222222"/>
              </a:solidFill>
              <a:highlight>
                <a:srgbClr val="FFFFFF"/>
              </a:highligh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ca1c4bbf5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ca1c4bbf5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ca1c4bbf5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ca1c4bbf5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ca1c4bbf5_0_3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ca1c4bbf5_0_3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ca1c4bbf5_0_3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ca1c4bbf5_0_3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ca1c4bbf5_0_3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ca1c4bbf5_0_3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ca1c4bbf5_0_3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ca1c4bbf5_0_3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ca1c4bbf5_0_3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ca1c4bbf5_0_3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ca1c4bbf5_0_3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ca1c4bbf5_0_3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ca1c4bbf5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8ca1c4bbf5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222222"/>
              </a:solidFill>
              <a:highlight>
                <a:srgbClr val="FFFFFF"/>
              </a:highligh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452000" cy="49098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Worksheet:</a:t>
            </a:r>
            <a:endParaRPr>
              <a:solidFill>
                <a:srgbClr val="4B3241"/>
              </a:solidFill>
            </a:endParaRPr>
          </a:p>
          <a:p>
            <a:pPr indent="0" lvl="0" marL="0" rtl="0" algn="l">
              <a:spcBef>
                <a:spcPts val="0"/>
              </a:spcBef>
              <a:spcAft>
                <a:spcPts val="0"/>
              </a:spcAft>
              <a:buNone/>
            </a:pPr>
            <a:r>
              <a:rPr lang="en-GB">
                <a:solidFill>
                  <a:srgbClr val="4B3241"/>
                </a:solidFill>
              </a:rPr>
              <a:t>Did the NHS </a:t>
            </a:r>
            <a:r>
              <a:rPr i="1" lang="en-GB">
                <a:solidFill>
                  <a:srgbClr val="4B3241"/>
                </a:solidFill>
              </a:rPr>
              <a:t>transform </a:t>
            </a:r>
            <a:r>
              <a:rPr lang="en-GB">
                <a:solidFill>
                  <a:srgbClr val="4B3241"/>
                </a:solidFill>
              </a:rPr>
              <a:t>medicine in Britain?</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 Medicine through time</a:t>
            </a:r>
            <a:endParaRPr>
              <a:solidFill>
                <a:srgbClr val="4B3241"/>
              </a:solidFill>
            </a:endParaRPr>
          </a:p>
          <a:p>
            <a:pPr indent="0" lvl="0" marL="0" rtl="0" algn="l">
              <a:spcBef>
                <a:spcPts val="2000"/>
              </a:spcBef>
              <a:spcAft>
                <a:spcPts val="0"/>
              </a:spcAft>
              <a:buNone/>
            </a:pPr>
            <a:r>
              <a:rPr lang="en-GB">
                <a:solidFill>
                  <a:srgbClr val="4B3241"/>
                </a:solidFill>
              </a:rPr>
              <a:t>Lesson 21 of 30 </a:t>
            </a:r>
            <a:endParaRPr>
              <a:solidFill>
                <a:srgbClr val="4B3241"/>
              </a:solidFill>
            </a:endParaRPr>
          </a:p>
          <a:p>
            <a:pPr indent="0" lvl="0" marL="0" rtl="0" algn="l">
              <a:spcBef>
                <a:spcPts val="2000"/>
              </a:spcBef>
              <a:spcAft>
                <a:spcPts val="2000"/>
              </a:spcAft>
              <a:buNone/>
            </a:pPr>
            <a:r>
              <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Prudden</a:t>
            </a:r>
            <a:endParaRPr>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3"/>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43" name="Google Shape;143;p23"/>
          <p:cNvSpPr txBox="1"/>
          <p:nvPr>
            <p:ph idx="1" type="body"/>
          </p:nvPr>
        </p:nvSpPr>
        <p:spPr>
          <a:xfrm>
            <a:off x="917950" y="585250"/>
            <a:ext cx="16722600" cy="8184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b="1" sz="3500">
              <a:solidFill>
                <a:schemeClr val="accent4"/>
              </a:solidFill>
            </a:endParaRPr>
          </a:p>
          <a:p>
            <a:pPr indent="-450850" lvl="0" marL="457200" rtl="0" algn="l">
              <a:lnSpc>
                <a:spcPct val="115000"/>
              </a:lnSpc>
              <a:spcBef>
                <a:spcPts val="0"/>
              </a:spcBef>
              <a:spcAft>
                <a:spcPts val="0"/>
              </a:spcAft>
              <a:buSzPts val="3500"/>
              <a:buChar char="-"/>
            </a:pPr>
            <a:r>
              <a:rPr b="1" lang="en-GB" sz="3500">
                <a:solidFill>
                  <a:schemeClr val="accent4"/>
                </a:solidFill>
              </a:rPr>
              <a:t>Rubella </a:t>
            </a:r>
            <a:r>
              <a:rPr lang="en-GB" sz="3500">
                <a:solidFill>
                  <a:srgbClr val="000000"/>
                </a:solidFill>
              </a:rPr>
              <a:t>An infection caused by the rubella virus. A rash may start around two weeks after exposure and last for three days.</a:t>
            </a:r>
            <a:endParaRPr sz="3500">
              <a:solidFill>
                <a:srgbClr val="000000"/>
              </a:solidFill>
            </a:endParaRPr>
          </a:p>
          <a:p>
            <a:pPr indent="-450850" lvl="0" marL="457200" rtl="0" algn="l">
              <a:lnSpc>
                <a:spcPct val="115000"/>
              </a:lnSpc>
              <a:spcBef>
                <a:spcPts val="0"/>
              </a:spcBef>
              <a:spcAft>
                <a:spcPts val="0"/>
              </a:spcAft>
              <a:buSzPts val="3500"/>
              <a:buChar char="-"/>
            </a:pPr>
            <a:r>
              <a:rPr b="1" lang="en-GB" sz="3500">
                <a:solidFill>
                  <a:schemeClr val="accent4"/>
                </a:solidFill>
              </a:rPr>
              <a:t>Tetanus </a:t>
            </a:r>
            <a:r>
              <a:rPr lang="en-GB" sz="3500">
                <a:solidFill>
                  <a:srgbClr val="000000"/>
                </a:solidFill>
              </a:rPr>
              <a:t>A serious disease caused by a bacterial toxin that affects your nervous system, leading to painful muscle contractions, particularly of your jaw and neck muscles. </a:t>
            </a:r>
            <a:endParaRPr sz="3500">
              <a:solidFill>
                <a:srgbClr val="000000"/>
              </a:solidFill>
            </a:endParaRPr>
          </a:p>
          <a:p>
            <a:pPr indent="-450850" lvl="0" marL="457200" rtl="0" algn="l">
              <a:lnSpc>
                <a:spcPct val="115000"/>
              </a:lnSpc>
              <a:spcBef>
                <a:spcPts val="0"/>
              </a:spcBef>
              <a:spcAft>
                <a:spcPts val="0"/>
              </a:spcAft>
              <a:buSzPts val="3500"/>
              <a:buChar char="-"/>
            </a:pPr>
            <a:r>
              <a:rPr b="1" lang="en-GB" sz="3500">
                <a:solidFill>
                  <a:schemeClr val="accent4"/>
                </a:solidFill>
              </a:rPr>
              <a:t>Transformation </a:t>
            </a:r>
            <a:r>
              <a:rPr lang="en-GB" sz="3500"/>
              <a:t>A marked and noticeable change.</a:t>
            </a:r>
            <a:endParaRPr b="1" sz="3500">
              <a:solidFill>
                <a:schemeClr val="accent4"/>
              </a:solidFill>
            </a:endParaRPr>
          </a:p>
          <a:p>
            <a:pPr indent="-450850" lvl="0" marL="457200" rtl="0" algn="l">
              <a:lnSpc>
                <a:spcPct val="115000"/>
              </a:lnSpc>
              <a:spcBef>
                <a:spcPts val="0"/>
              </a:spcBef>
              <a:spcAft>
                <a:spcPts val="0"/>
              </a:spcAft>
              <a:buSzPts val="3500"/>
              <a:buChar char="-"/>
            </a:pPr>
            <a:r>
              <a:rPr b="1" lang="en-GB" sz="3500">
                <a:solidFill>
                  <a:schemeClr val="accent4"/>
                </a:solidFill>
              </a:rPr>
              <a:t>Vaccination </a:t>
            </a:r>
            <a:r>
              <a:rPr lang="en-GB" sz="3500"/>
              <a:t>The injection into the body of killed or weakened organisms to give the body resistance against disease</a:t>
            </a:r>
            <a:r>
              <a:rPr lang="en-GB" sz="3500"/>
              <a:t>.</a:t>
            </a:r>
            <a:endParaRPr sz="3500">
              <a:solidFill>
                <a:srgbClr val="000000"/>
              </a:solidFill>
            </a:endParaRPr>
          </a:p>
          <a:p>
            <a:pPr indent="-450850" lvl="0" marL="457200" rtl="0" algn="l">
              <a:lnSpc>
                <a:spcPct val="115000"/>
              </a:lnSpc>
              <a:spcBef>
                <a:spcPts val="0"/>
              </a:spcBef>
              <a:spcAft>
                <a:spcPts val="0"/>
              </a:spcAft>
              <a:buSzPts val="3500"/>
              <a:buChar char="-"/>
            </a:pPr>
            <a:r>
              <a:rPr b="1" lang="en-GB" sz="3500">
                <a:solidFill>
                  <a:schemeClr val="accent4"/>
                </a:solidFill>
              </a:rPr>
              <a:t>Whooping Cough </a:t>
            </a:r>
            <a:r>
              <a:rPr lang="en-GB" sz="3500">
                <a:solidFill>
                  <a:srgbClr val="000000"/>
                </a:solidFill>
              </a:rPr>
              <a:t>Whooping cough is a highly contagious bacterial disease. Initially, symptoms are usually similar to those of the common cold with a runny nose, fever, and mild cough.</a:t>
            </a:r>
            <a:endParaRPr sz="3500">
              <a:solidFill>
                <a:srgbClr val="000000"/>
              </a:solidFill>
            </a:endParaRPr>
          </a:p>
          <a:p>
            <a:pPr indent="0" lvl="0" marL="457200" rtl="0" algn="l">
              <a:lnSpc>
                <a:spcPct val="115000"/>
              </a:lnSpc>
              <a:spcBef>
                <a:spcPts val="0"/>
              </a:spcBef>
              <a:spcAft>
                <a:spcPts val="0"/>
              </a:spcAft>
              <a:buNone/>
            </a:pPr>
            <a:r>
              <a:t/>
            </a:r>
            <a:endParaRPr sz="3500"/>
          </a:p>
          <a:p>
            <a:pPr indent="0" lvl="0" marL="914400" marR="0" rtl="0" algn="l">
              <a:lnSpc>
                <a:spcPct val="115000"/>
              </a:lnSpc>
              <a:spcBef>
                <a:spcPts val="0"/>
              </a:spcBef>
              <a:spcAft>
                <a:spcPts val="0"/>
              </a:spcAft>
              <a:buNone/>
            </a:pPr>
            <a:r>
              <a:t/>
            </a:r>
            <a:endParaRPr b="1" sz="3500"/>
          </a:p>
        </p:txBody>
      </p:sp>
      <p:sp>
        <p:nvSpPr>
          <p:cNvPr id="144" name="Google Shape;144;p23"/>
          <p:cNvSpPr txBox="1"/>
          <p:nvPr>
            <p:ph idx="12" type="sldNum"/>
          </p:nvPr>
        </p:nvSpPr>
        <p:spPr>
          <a:xfrm>
            <a:off x="8417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0" name="Google Shape;150;p24"/>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51" name="Google Shape;151;p24"/>
          <p:cNvSpPr txBox="1"/>
          <p:nvPr>
            <p:ph idx="1" type="body"/>
          </p:nvPr>
        </p:nvSpPr>
        <p:spPr>
          <a:xfrm>
            <a:off x="306450" y="1262375"/>
            <a:ext cx="17675100" cy="8324400"/>
          </a:xfrm>
          <a:prstGeom prst="rect">
            <a:avLst/>
          </a:prstGeom>
        </p:spPr>
        <p:txBody>
          <a:bodyPr anchorCtr="0" anchor="t" bIns="0" lIns="0" spcFirstLastPara="1" rIns="0" wrap="square" tIns="0">
            <a:noAutofit/>
          </a:bodyPr>
          <a:lstStyle/>
          <a:p>
            <a:pPr indent="-450850" lvl="0" marL="457200" rtl="0" algn="l">
              <a:lnSpc>
                <a:spcPct val="90000"/>
              </a:lnSpc>
              <a:spcBef>
                <a:spcPts val="1000"/>
              </a:spcBef>
              <a:spcAft>
                <a:spcPts val="0"/>
              </a:spcAft>
              <a:buClr>
                <a:srgbClr val="000000"/>
              </a:buClr>
              <a:buSzPts val="3500"/>
              <a:buAutoNum type="arabicPeriod"/>
            </a:pPr>
            <a:r>
              <a:rPr lang="en-GB" sz="3500">
                <a:solidFill>
                  <a:srgbClr val="000000"/>
                </a:solidFill>
              </a:rPr>
              <a:t>When, why and how was the NHS started?</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How did the NHS improve the health of the nation?</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Can you list three methods of preventing disease that have appeared since 1900?</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Explain three reasons why government actions made a difference to the health of the nation since 1900. </a:t>
            </a:r>
            <a:r>
              <a:rPr b="1" lang="en-GB" sz="3500">
                <a:solidFill>
                  <a:schemeClr val="accent4"/>
                </a:solidFill>
              </a:rPr>
              <a:t>You may want to use the following sentence starters to help you.</a:t>
            </a:r>
            <a:endParaRPr b="1" sz="3500">
              <a:solidFill>
                <a:schemeClr val="accent4"/>
              </a:solidFill>
            </a:endParaRPr>
          </a:p>
          <a:p>
            <a:pPr indent="0" lvl="0" marL="457200" rtl="0" algn="l">
              <a:lnSpc>
                <a:spcPct val="90000"/>
              </a:lnSpc>
              <a:spcBef>
                <a:spcPts val="1000"/>
              </a:spcBef>
              <a:spcAft>
                <a:spcPts val="0"/>
              </a:spcAft>
              <a:buNone/>
            </a:pPr>
            <a:r>
              <a:rPr i="1" lang="en-GB" sz="3500">
                <a:solidFill>
                  <a:srgbClr val="000000"/>
                </a:solidFill>
              </a:rPr>
              <a:t>One reason was… (</a:t>
            </a:r>
            <a:r>
              <a:rPr b="1" i="1" lang="en-GB" sz="3500" u="sng">
                <a:solidFill>
                  <a:schemeClr val="accent4"/>
                </a:solidFill>
              </a:rPr>
              <a:t>Hint</a:t>
            </a:r>
            <a:r>
              <a:rPr i="1" lang="en-GB" sz="3500">
                <a:solidFill>
                  <a:srgbClr val="000000"/>
                </a:solidFill>
              </a:rPr>
              <a:t>: Identify an action taken by the government) </a:t>
            </a:r>
            <a:endParaRPr i="1" sz="3500">
              <a:solidFill>
                <a:srgbClr val="000000"/>
              </a:solidFill>
            </a:endParaRPr>
          </a:p>
          <a:p>
            <a:pPr indent="0" lvl="0" marL="457200" rtl="0" algn="l">
              <a:lnSpc>
                <a:spcPct val="90000"/>
              </a:lnSpc>
              <a:spcBef>
                <a:spcPts val="1000"/>
              </a:spcBef>
              <a:spcAft>
                <a:spcPts val="0"/>
              </a:spcAft>
              <a:buNone/>
            </a:pPr>
            <a:r>
              <a:rPr i="1" lang="en-GB" sz="3500">
                <a:solidFill>
                  <a:srgbClr val="000000"/>
                </a:solidFill>
              </a:rPr>
              <a:t>This was when… (</a:t>
            </a:r>
            <a:r>
              <a:rPr b="1" i="1" lang="en-GB" sz="3500" u="sng">
                <a:solidFill>
                  <a:schemeClr val="accent4"/>
                </a:solidFill>
              </a:rPr>
              <a:t>Hint</a:t>
            </a:r>
            <a:r>
              <a:rPr i="1" lang="en-GB" sz="3500">
                <a:solidFill>
                  <a:srgbClr val="000000"/>
                </a:solidFill>
              </a:rPr>
              <a:t>: Describe what this action entailed) </a:t>
            </a:r>
            <a:endParaRPr i="1" sz="3500">
              <a:solidFill>
                <a:srgbClr val="000000"/>
              </a:solidFill>
            </a:endParaRPr>
          </a:p>
          <a:p>
            <a:pPr indent="0" lvl="0" marL="457200" rtl="0" algn="l">
              <a:lnSpc>
                <a:spcPct val="90000"/>
              </a:lnSpc>
              <a:spcBef>
                <a:spcPts val="1000"/>
              </a:spcBef>
              <a:spcAft>
                <a:spcPts val="0"/>
              </a:spcAft>
              <a:buNone/>
            </a:pPr>
            <a:r>
              <a:rPr i="1" lang="en-GB" sz="3500">
                <a:solidFill>
                  <a:srgbClr val="000000"/>
                </a:solidFill>
              </a:rPr>
              <a:t>This made a difference because… (</a:t>
            </a:r>
            <a:r>
              <a:rPr b="1" i="1" lang="en-GB" sz="3500" u="sng">
                <a:solidFill>
                  <a:schemeClr val="accent4"/>
                </a:solidFill>
              </a:rPr>
              <a:t>Hint</a:t>
            </a:r>
            <a:r>
              <a:rPr i="1" lang="en-GB" sz="3500">
                <a:solidFill>
                  <a:srgbClr val="000000"/>
                </a:solidFill>
              </a:rPr>
              <a:t>: Explain why this made a difference using phrases like “as a result”, “consequently”, “this meant that”)</a:t>
            </a:r>
            <a:endParaRPr sz="3500">
              <a:solidFill>
                <a:srgbClr val="000000"/>
              </a:solidFill>
            </a:endParaRPr>
          </a:p>
          <a:p>
            <a:pPr indent="-450850" lvl="0" marL="457200" rtl="0" algn="l">
              <a:lnSpc>
                <a:spcPct val="90000"/>
              </a:lnSpc>
              <a:spcBef>
                <a:spcPts val="1000"/>
              </a:spcBef>
              <a:spcAft>
                <a:spcPts val="0"/>
              </a:spcAft>
              <a:buClr>
                <a:srgbClr val="000000"/>
              </a:buClr>
              <a:buSzPts val="3500"/>
              <a:buAutoNum type="arabicPeriod"/>
            </a:pPr>
            <a:r>
              <a:rPr lang="en-GB" sz="3500" u="sng">
                <a:solidFill>
                  <a:srgbClr val="000000"/>
                </a:solidFill>
              </a:rPr>
              <a:t>Challenge Q</a:t>
            </a:r>
            <a:r>
              <a:rPr lang="en-GB" sz="3500">
                <a:solidFill>
                  <a:srgbClr val="000000"/>
                </a:solidFill>
              </a:rPr>
              <a:t>: Which government action do you think has made the biggest difference to the health of the nation since 1900? </a:t>
            </a:r>
            <a:r>
              <a:rPr b="1" i="1" lang="en-GB" sz="3500" u="sng">
                <a:solidFill>
                  <a:schemeClr val="accent4"/>
                </a:solidFill>
              </a:rPr>
              <a:t>Hint</a:t>
            </a:r>
            <a:r>
              <a:rPr lang="en-GB" sz="3500">
                <a:solidFill>
                  <a:srgbClr val="000000"/>
                </a:solidFill>
              </a:rPr>
              <a:t>: </a:t>
            </a:r>
            <a:r>
              <a:rPr i="1" lang="en-GB" sz="3500">
                <a:solidFill>
                  <a:srgbClr val="000000"/>
                </a:solidFill>
              </a:rPr>
              <a:t>Think about this carefully and reach a logical decision.</a:t>
            </a:r>
            <a:endParaRPr i="1" sz="3500">
              <a:solidFill>
                <a:srgbClr val="000000"/>
              </a:solidFill>
            </a:endParaRPr>
          </a:p>
          <a:p>
            <a:pPr indent="0" lvl="0" marL="45720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457200" rtl="0" algn="l">
              <a:lnSpc>
                <a:spcPct val="100000"/>
              </a:lnSpc>
              <a:spcBef>
                <a:spcPts val="0"/>
              </a:spcBef>
              <a:spcAft>
                <a:spcPts val="0"/>
              </a:spcAft>
              <a:buNone/>
            </a:pPr>
            <a:r>
              <a:t/>
            </a:r>
            <a:endParaRPr i="1" sz="4400">
              <a:solidFill>
                <a:srgbClr val="000000"/>
              </a:solidFill>
            </a:endParaRPr>
          </a:p>
        </p:txBody>
      </p:sp>
      <p:sp>
        <p:nvSpPr>
          <p:cNvPr id="152" name="Google Shape;152;p24"/>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8000" y="217875"/>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National Health Service (NHS)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87" name="Google Shape;87;p15"/>
          <p:cNvSpPr txBox="1"/>
          <p:nvPr>
            <p:ph idx="1" type="body"/>
          </p:nvPr>
        </p:nvSpPr>
        <p:spPr>
          <a:xfrm>
            <a:off x="815650" y="761450"/>
            <a:ext cx="16874400" cy="5130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rPr lang="en-GB" sz="3500">
                <a:solidFill>
                  <a:srgbClr val="000000"/>
                </a:solidFill>
              </a:rPr>
              <a:t>The NHS was launched in </a:t>
            </a:r>
            <a:r>
              <a:rPr b="1" lang="en-GB" sz="3500">
                <a:solidFill>
                  <a:schemeClr val="accent5"/>
                </a:solidFill>
              </a:rPr>
              <a:t>1948 </a:t>
            </a:r>
            <a:r>
              <a:rPr lang="en-GB" sz="3500">
                <a:solidFill>
                  <a:srgbClr val="000000"/>
                </a:solidFill>
              </a:rPr>
              <a:t>by the government. Its aim was to provide medical care for everyone in Britain, no matter how rich or poor they were.</a:t>
            </a:r>
            <a:endParaRPr sz="3500">
              <a:solidFill>
                <a:srgbClr val="000000"/>
              </a:solidFill>
            </a:endParaRPr>
          </a:p>
          <a:p>
            <a:pPr indent="0" lvl="0" marL="0" rtl="0" algn="l">
              <a:lnSpc>
                <a:spcPct val="115000"/>
              </a:lnSpc>
              <a:spcBef>
                <a:spcPts val="0"/>
              </a:spcBef>
              <a:spcAft>
                <a:spcPts val="0"/>
              </a:spcAft>
              <a:buNone/>
            </a:pPr>
            <a:r>
              <a:rPr lang="en-GB" sz="3500">
                <a:solidFill>
                  <a:srgbClr val="000000"/>
                </a:solidFill>
              </a:rPr>
              <a:t>It was paid for by </a:t>
            </a:r>
            <a:r>
              <a:rPr b="1" lang="en-GB" sz="3500">
                <a:solidFill>
                  <a:schemeClr val="accent5"/>
                </a:solidFill>
              </a:rPr>
              <a:t>National Insurance contributions</a:t>
            </a:r>
            <a:r>
              <a:rPr lang="en-GB" sz="3500">
                <a:solidFill>
                  <a:srgbClr val="000000"/>
                </a:solidFill>
              </a:rPr>
              <a:t>, taken from wages of everybody in the same way as tax. This meant everyone could get </a:t>
            </a:r>
            <a:r>
              <a:rPr b="1" lang="en-GB" sz="3500">
                <a:solidFill>
                  <a:schemeClr val="accent5"/>
                </a:solidFill>
              </a:rPr>
              <a:t>free treatment at the point of delivery</a:t>
            </a:r>
            <a:r>
              <a:rPr lang="en-GB" sz="3500">
                <a:solidFill>
                  <a:srgbClr val="000000"/>
                </a:solidFill>
              </a:rPr>
              <a:t>.</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rPr lang="en-GB" sz="3500">
                <a:solidFill>
                  <a:srgbClr val="000000"/>
                </a:solidFill>
              </a:rPr>
              <a:t>It was the largest government intervention into medical care. The NHS took over existing hospitals and medical services, for example dentists, family doctors, ambulances, health centres, maternity and child welfare. Many hospitals were rebuilt, and doctors and nurses got improved equipment.</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918000" y="217875"/>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impact of the NHS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94" name="Google Shape;94;p16"/>
          <p:cNvSpPr txBox="1"/>
          <p:nvPr>
            <p:ph idx="1" type="body"/>
          </p:nvPr>
        </p:nvSpPr>
        <p:spPr>
          <a:xfrm>
            <a:off x="815650" y="1128075"/>
            <a:ext cx="16874400" cy="8004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The biggest problem with medicine and health before the NHS was that not everyone had access to medical care. Medical care costed money. While the wealthy benefited from </a:t>
            </a:r>
            <a:r>
              <a:rPr b="1" lang="en-GB" sz="3500">
                <a:solidFill>
                  <a:schemeClr val="accent4"/>
                </a:solidFill>
              </a:rPr>
              <a:t>GPs </a:t>
            </a:r>
            <a:r>
              <a:rPr lang="en-GB" sz="3500">
                <a:solidFill>
                  <a:srgbClr val="000000"/>
                </a:solidFill>
              </a:rPr>
              <a:t>and hospitals, the majority of people who were poor could not afford medical care. For example, 8 million people had never seen a doctor before the NHS was set up.</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 NHS meant all people had access to medical care because it was</a:t>
            </a:r>
            <a:r>
              <a:rPr b="1" lang="en-GB" sz="3500">
                <a:solidFill>
                  <a:schemeClr val="accent5"/>
                </a:solidFill>
              </a:rPr>
              <a:t> free at point of delivery</a:t>
            </a:r>
            <a:r>
              <a:rPr lang="en-GB" sz="3500">
                <a:solidFill>
                  <a:srgbClr val="000000"/>
                </a:solidFill>
              </a:rPr>
              <a:t>. For example, everyone could now visit their </a:t>
            </a:r>
            <a:r>
              <a:rPr b="1" lang="en-GB" sz="3500">
                <a:solidFill>
                  <a:schemeClr val="accent4"/>
                </a:solidFill>
              </a:rPr>
              <a:t>GP</a:t>
            </a:r>
            <a:r>
              <a:rPr lang="en-GB" sz="3500">
                <a:solidFill>
                  <a:srgbClr val="000000"/>
                </a:solidFill>
              </a:rPr>
              <a:t>, optician, dentist and make an appointment to see a midwife.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Therefore the </a:t>
            </a:r>
            <a:r>
              <a:rPr lang="en-GB" sz="3500">
                <a:solidFill>
                  <a:srgbClr val="000000"/>
                </a:solidFill>
              </a:rPr>
              <a:t>NHS played an important part in increasing people’s health, well-being and life expectancy, particularly reducing the numbers of women dying in or shortly after childbirth.</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918000" y="217875"/>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rate of transformation</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1" name="Google Shape;101;p17"/>
          <p:cNvSpPr txBox="1"/>
          <p:nvPr>
            <p:ph idx="1" type="body"/>
          </p:nvPr>
        </p:nvSpPr>
        <p:spPr>
          <a:xfrm>
            <a:off x="815650" y="1020650"/>
            <a:ext cx="16874400" cy="48708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b="1" lang="en-GB" sz="3500">
                <a:solidFill>
                  <a:schemeClr val="accent4"/>
                </a:solidFill>
              </a:rPr>
              <a:t>Transformation </a:t>
            </a:r>
            <a:r>
              <a:rPr lang="en-GB" sz="3500">
                <a:solidFill>
                  <a:srgbClr val="000000"/>
                </a:solidFill>
              </a:rPr>
              <a:t>did not happen straight away. To begin with hospitals, they didn’t actually change that much. After World War Two, Britain didn’t have much money to spend on medical care. Access had improved but provision had not.</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In </a:t>
            </a:r>
            <a:r>
              <a:rPr b="1" lang="en-GB" sz="3500">
                <a:solidFill>
                  <a:schemeClr val="accent5"/>
                </a:solidFill>
              </a:rPr>
              <a:t>1948</a:t>
            </a:r>
            <a:r>
              <a:rPr lang="en-GB" sz="3500">
                <a:solidFill>
                  <a:srgbClr val="000000"/>
                </a:solidFill>
              </a:rPr>
              <a:t>:</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There were more hospitals and </a:t>
            </a:r>
            <a:r>
              <a:rPr b="1" lang="en-GB" sz="3500">
                <a:solidFill>
                  <a:schemeClr val="accent4"/>
                </a:solidFill>
              </a:rPr>
              <a:t>GPs </a:t>
            </a:r>
            <a:r>
              <a:rPr lang="en-GB" sz="3500">
                <a:solidFill>
                  <a:srgbClr val="000000"/>
                </a:solidFill>
              </a:rPr>
              <a:t>in London and the South-East than in the rest of the country. This meant not everyone had the same level of access to NHS care.</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Many </a:t>
            </a:r>
            <a:r>
              <a:rPr b="1" lang="en-GB" sz="3500">
                <a:solidFill>
                  <a:schemeClr val="accent4"/>
                </a:solidFill>
              </a:rPr>
              <a:t>GPs </a:t>
            </a:r>
            <a:r>
              <a:rPr lang="en-GB" sz="3500">
                <a:solidFill>
                  <a:srgbClr val="000000"/>
                </a:solidFill>
              </a:rPr>
              <a:t>were behind the times and needed up-to-date medical training. </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Waiting times increased and appointment times decreased because more people began visiting </a:t>
            </a:r>
            <a:r>
              <a:rPr b="1" lang="en-GB" sz="3500">
                <a:solidFill>
                  <a:schemeClr val="accent4"/>
                </a:solidFill>
              </a:rPr>
              <a:t>GPs </a:t>
            </a:r>
            <a:r>
              <a:rPr lang="en-GB" sz="3500">
                <a:solidFill>
                  <a:srgbClr val="000000"/>
                </a:solidFill>
              </a:rPr>
              <a:t>because it was free.</a:t>
            </a:r>
            <a:endParaRPr sz="3500">
              <a:solidFill>
                <a:srgbClr val="000000"/>
              </a:solidFill>
            </a:endParaRPr>
          </a:p>
          <a:p>
            <a:pPr indent="0" lvl="0" marL="457200" rtl="0" algn="l">
              <a:lnSpc>
                <a:spcPct val="90000"/>
              </a:lnSpc>
              <a:spcBef>
                <a:spcPts val="10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02" name="Google Shape;102;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918000" y="217875"/>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rate of transformation</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8" name="Google Shape;108;p18"/>
          <p:cNvSpPr txBox="1"/>
          <p:nvPr>
            <p:ph idx="1" type="body"/>
          </p:nvPr>
        </p:nvSpPr>
        <p:spPr>
          <a:xfrm>
            <a:off x="815650" y="761450"/>
            <a:ext cx="16874400" cy="5130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By the </a:t>
            </a:r>
            <a:r>
              <a:rPr lang="en-GB" sz="3500">
                <a:solidFill>
                  <a:srgbClr val="000000"/>
                </a:solidFill>
              </a:rPr>
              <a:t>1960s, key changes had taken place to resolve the problems surrounding the NHS in 1948</a:t>
            </a:r>
            <a:r>
              <a:rPr lang="en-GB" sz="3500">
                <a:solidFill>
                  <a:srgbClr val="000000"/>
                </a:solidFill>
              </a:rPr>
              <a:t>:</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Plans were made to make sure that hospitals and </a:t>
            </a:r>
            <a:r>
              <a:rPr b="1" lang="en-GB" sz="3500">
                <a:solidFill>
                  <a:schemeClr val="accent4"/>
                </a:solidFill>
              </a:rPr>
              <a:t>GPs </a:t>
            </a:r>
            <a:r>
              <a:rPr lang="en-GB" sz="3500">
                <a:solidFill>
                  <a:srgbClr val="000000"/>
                </a:solidFill>
              </a:rPr>
              <a:t>were evenly spread across the country.</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In 1966 a </a:t>
            </a:r>
            <a:r>
              <a:rPr b="1" lang="en-GB" sz="3500">
                <a:solidFill>
                  <a:schemeClr val="accent5"/>
                </a:solidFill>
              </a:rPr>
              <a:t>GPs charter</a:t>
            </a:r>
            <a:r>
              <a:rPr lang="en-GB" sz="3500">
                <a:solidFill>
                  <a:srgbClr val="000000"/>
                </a:solidFill>
              </a:rPr>
              <a:t> was introduced which encouraged </a:t>
            </a:r>
            <a:r>
              <a:rPr b="1" lang="en-GB" sz="3500">
                <a:solidFill>
                  <a:schemeClr val="accent4"/>
                </a:solidFill>
              </a:rPr>
              <a:t>GPs </a:t>
            </a:r>
            <a:r>
              <a:rPr lang="en-GB" sz="3500">
                <a:solidFill>
                  <a:srgbClr val="000000"/>
                </a:solidFill>
              </a:rPr>
              <a:t>to keep up with medical developments.</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With more hospitals and </a:t>
            </a:r>
            <a:r>
              <a:rPr b="1" lang="en-GB" sz="3500">
                <a:solidFill>
                  <a:schemeClr val="accent4"/>
                </a:solidFill>
              </a:rPr>
              <a:t>GPs</a:t>
            </a:r>
            <a:r>
              <a:rPr lang="en-GB" sz="3500">
                <a:solidFill>
                  <a:srgbClr val="000000"/>
                </a:solidFill>
              </a:rPr>
              <a:t>, appointment times increased. However, waiting times were still a problem the NHS had to contend with.</a:t>
            </a:r>
            <a:endParaRPr sz="3500">
              <a:solidFill>
                <a:srgbClr val="000000"/>
              </a:solidFill>
            </a:endParaRPr>
          </a:p>
          <a:p>
            <a:pPr indent="0" lvl="0" marL="457200" rtl="0" algn="l">
              <a:lnSpc>
                <a:spcPct val="90000"/>
              </a:lnSpc>
              <a:spcBef>
                <a:spcPts val="10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09" name="Google Shape;109;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ph type="title"/>
          </p:nvPr>
        </p:nvSpPr>
        <p:spPr>
          <a:xfrm>
            <a:off x="918000" y="217875"/>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Government </a:t>
            </a:r>
            <a:r>
              <a:rPr lang="en-GB">
                <a:solidFill>
                  <a:schemeClr val="dk2"/>
                </a:solidFill>
              </a:rPr>
              <a:t>vaccinations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15" name="Google Shape;115;p19"/>
          <p:cNvSpPr txBox="1"/>
          <p:nvPr>
            <p:ph idx="1" type="body"/>
          </p:nvPr>
        </p:nvSpPr>
        <p:spPr>
          <a:xfrm>
            <a:off x="834025" y="614500"/>
            <a:ext cx="16874400" cy="5130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Inspired by the positive impact of the smallpox </a:t>
            </a:r>
            <a:r>
              <a:rPr b="1" lang="en-GB" sz="3500">
                <a:solidFill>
                  <a:schemeClr val="accent4"/>
                </a:solidFill>
              </a:rPr>
              <a:t>vaccination</a:t>
            </a:r>
            <a:r>
              <a:rPr lang="en-GB" sz="3500">
                <a:solidFill>
                  <a:srgbClr val="000000"/>
                </a:solidFill>
              </a:rPr>
              <a:t>, the government launched further campaigns in the 20</a:t>
            </a:r>
            <a:r>
              <a:rPr baseline="30000" lang="en-GB" sz="3500">
                <a:solidFill>
                  <a:srgbClr val="000000"/>
                </a:solidFill>
              </a:rPr>
              <a:t>th</a:t>
            </a:r>
            <a:r>
              <a:rPr lang="en-GB" sz="3500">
                <a:solidFill>
                  <a:srgbClr val="000000"/>
                </a:solidFill>
              </a:rPr>
              <a:t> century. The vaccine campaigns were funded by the government and provided by the NHS to ensure they were widespread. Before this, local governments were responsible for </a:t>
            </a:r>
            <a:r>
              <a:rPr b="1" lang="en-GB" sz="3500">
                <a:solidFill>
                  <a:schemeClr val="accent4"/>
                </a:solidFill>
              </a:rPr>
              <a:t>vaccination</a:t>
            </a:r>
            <a:r>
              <a:rPr lang="en-GB" sz="3500">
                <a:solidFill>
                  <a:srgbClr val="000000"/>
                </a:solidFill>
              </a:rPr>
              <a:t>. The following </a:t>
            </a:r>
            <a:r>
              <a:rPr b="1" lang="en-GB" sz="3500">
                <a:solidFill>
                  <a:schemeClr val="accent4"/>
                </a:solidFill>
              </a:rPr>
              <a:t>vaccinations </a:t>
            </a:r>
            <a:r>
              <a:rPr lang="en-GB" sz="3500">
                <a:solidFill>
                  <a:srgbClr val="000000"/>
                </a:solidFill>
              </a:rPr>
              <a:t>became compulsory, like smallpox:</a:t>
            </a:r>
            <a:endParaRPr sz="3500">
              <a:solidFill>
                <a:srgbClr val="000000"/>
              </a:solidFill>
            </a:endParaRPr>
          </a:p>
          <a:p>
            <a:pPr indent="-450850" lvl="0" marL="457200" rtl="0" algn="l">
              <a:lnSpc>
                <a:spcPct val="90000"/>
              </a:lnSpc>
              <a:spcBef>
                <a:spcPts val="1000"/>
              </a:spcBef>
              <a:spcAft>
                <a:spcPts val="0"/>
              </a:spcAft>
              <a:buClr>
                <a:srgbClr val="000000"/>
              </a:buClr>
              <a:buSzPts val="3500"/>
              <a:buChar char="●"/>
            </a:pPr>
            <a:r>
              <a:rPr b="1" lang="en-GB" sz="3500">
                <a:solidFill>
                  <a:schemeClr val="accent4"/>
                </a:solidFill>
              </a:rPr>
              <a:t>Diphtheria</a:t>
            </a:r>
            <a:r>
              <a:rPr lang="en-GB" sz="3500">
                <a:solidFill>
                  <a:srgbClr val="000000"/>
                </a:solidFill>
              </a:rPr>
              <a:t>, 1942. </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b="1" lang="en-GB" sz="3500">
                <a:solidFill>
                  <a:schemeClr val="accent4"/>
                </a:solidFill>
              </a:rPr>
              <a:t>Polio</a:t>
            </a:r>
            <a:r>
              <a:rPr lang="en-GB" sz="3500">
                <a:solidFill>
                  <a:srgbClr val="000000"/>
                </a:solidFill>
              </a:rPr>
              <a:t> &amp; </a:t>
            </a:r>
            <a:r>
              <a:rPr b="1" lang="en-GB" sz="3500">
                <a:solidFill>
                  <a:schemeClr val="accent4"/>
                </a:solidFill>
              </a:rPr>
              <a:t>Whooping Cough</a:t>
            </a:r>
            <a:r>
              <a:rPr lang="en-GB" sz="3500">
                <a:solidFill>
                  <a:srgbClr val="000000"/>
                </a:solidFill>
              </a:rPr>
              <a:t>, 1950. In 1950, there were 8,000 cases of polio a year, but the last case was in 1984.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 following </a:t>
            </a:r>
            <a:r>
              <a:rPr b="1" lang="en-GB" sz="3500">
                <a:solidFill>
                  <a:schemeClr val="accent4"/>
                </a:solidFill>
              </a:rPr>
              <a:t>vaccinations </a:t>
            </a:r>
            <a:r>
              <a:rPr lang="en-GB" sz="3500">
                <a:solidFill>
                  <a:srgbClr val="000000"/>
                </a:solidFill>
              </a:rPr>
              <a:t>became optional:</a:t>
            </a:r>
            <a:endParaRPr sz="3500">
              <a:solidFill>
                <a:srgbClr val="000000"/>
              </a:solidFill>
            </a:endParaRPr>
          </a:p>
          <a:p>
            <a:pPr indent="-450850" lvl="0" marL="457200" rtl="0" algn="l">
              <a:lnSpc>
                <a:spcPct val="90000"/>
              </a:lnSpc>
              <a:spcBef>
                <a:spcPts val="1000"/>
              </a:spcBef>
              <a:spcAft>
                <a:spcPts val="0"/>
              </a:spcAft>
              <a:buClr>
                <a:srgbClr val="000000"/>
              </a:buClr>
              <a:buSzPts val="3500"/>
              <a:buChar char="●"/>
            </a:pPr>
            <a:r>
              <a:rPr b="1" lang="en-GB" sz="3500">
                <a:solidFill>
                  <a:schemeClr val="accent4"/>
                </a:solidFill>
              </a:rPr>
              <a:t>Tetanus</a:t>
            </a:r>
            <a:r>
              <a:rPr lang="en-GB" sz="3500">
                <a:solidFill>
                  <a:srgbClr val="000000"/>
                </a:solidFill>
              </a:rPr>
              <a:t>, 1961. </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b="1" lang="en-GB" sz="3500">
                <a:solidFill>
                  <a:schemeClr val="accent4"/>
                </a:solidFill>
              </a:rPr>
              <a:t>Measles</a:t>
            </a:r>
            <a:r>
              <a:rPr lang="en-GB" sz="3500">
                <a:solidFill>
                  <a:srgbClr val="000000"/>
                </a:solidFill>
              </a:rPr>
              <a:t>, 1968. People think that measles is not a dangerous disease. But this is only because the free vaccines under the NHS did a lot to wipe out measles.</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b="1" lang="en-GB" sz="3500">
                <a:solidFill>
                  <a:schemeClr val="accent4"/>
                </a:solidFill>
              </a:rPr>
              <a:t>Rubella</a:t>
            </a:r>
            <a:r>
              <a:rPr lang="en-GB" sz="3500">
                <a:solidFill>
                  <a:srgbClr val="000000"/>
                </a:solidFill>
              </a:rPr>
              <a:t>, 1970.</a:t>
            </a:r>
            <a:endParaRPr sz="3500">
              <a:solidFill>
                <a:srgbClr val="000000"/>
              </a:solidFill>
            </a:endParaRPr>
          </a:p>
          <a:p>
            <a:pPr indent="0" lvl="0" marL="914400" marR="0" rtl="0" algn="l">
              <a:lnSpc>
                <a:spcPct val="115000"/>
              </a:lnSpc>
              <a:spcBef>
                <a:spcPts val="0"/>
              </a:spcBef>
              <a:spcAft>
                <a:spcPts val="0"/>
              </a:spcAft>
              <a:buNone/>
            </a:pPr>
            <a:r>
              <a:t/>
            </a:r>
            <a:endParaRPr sz="3000"/>
          </a:p>
        </p:txBody>
      </p:sp>
      <p:sp>
        <p:nvSpPr>
          <p:cNvPr id="116" name="Google Shape;116;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918000" y="217875"/>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Government legislation and laws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22" name="Google Shape;122;p20"/>
          <p:cNvSpPr txBox="1"/>
          <p:nvPr>
            <p:ph idx="1" type="body"/>
          </p:nvPr>
        </p:nvSpPr>
        <p:spPr>
          <a:xfrm>
            <a:off x="834025" y="614500"/>
            <a:ext cx="16874400" cy="5130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Laws to ensure </a:t>
            </a:r>
            <a:r>
              <a:rPr lang="en-GB" sz="3500">
                <a:solidFill>
                  <a:srgbClr val="000000"/>
                </a:solidFill>
              </a:rPr>
              <a:t>h</a:t>
            </a:r>
            <a:r>
              <a:rPr lang="en-GB" sz="3500">
                <a:solidFill>
                  <a:srgbClr val="000000"/>
                </a:solidFill>
              </a:rPr>
              <a:t>ealthy living conditions passed in modern times, including:</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450850" lvl="0" marL="457200" rtl="0" algn="l">
              <a:lnSpc>
                <a:spcPct val="90000"/>
              </a:lnSpc>
              <a:spcBef>
                <a:spcPts val="1000"/>
              </a:spcBef>
              <a:spcAft>
                <a:spcPts val="0"/>
              </a:spcAft>
              <a:buClr>
                <a:srgbClr val="000000"/>
              </a:buClr>
              <a:buSzPts val="3500"/>
              <a:buChar char="●"/>
            </a:pPr>
            <a:r>
              <a:rPr lang="en-GB" sz="3500">
                <a:solidFill>
                  <a:srgbClr val="000000"/>
                </a:solidFill>
              </a:rPr>
              <a:t>The </a:t>
            </a:r>
            <a:r>
              <a:rPr b="1" lang="en-GB" sz="3500">
                <a:solidFill>
                  <a:schemeClr val="accent5"/>
                </a:solidFill>
              </a:rPr>
              <a:t>Clean Air Acts of 1956 &amp; 1968</a:t>
            </a:r>
            <a:r>
              <a:rPr lang="en-GB" sz="3500">
                <a:solidFill>
                  <a:srgbClr val="000000"/>
                </a:solidFill>
              </a:rPr>
              <a:t> to prevent smog caused by air pollution due to issues in London in 1952. </a:t>
            </a:r>
            <a:r>
              <a:rPr b="1" lang="en-GB" sz="3500">
                <a:solidFill>
                  <a:schemeClr val="accent5"/>
                </a:solidFill>
              </a:rPr>
              <a:t>The Great Smog of London</a:t>
            </a:r>
            <a:r>
              <a:rPr lang="en-GB" sz="3500">
                <a:solidFill>
                  <a:srgbClr val="000000"/>
                </a:solidFill>
              </a:rPr>
              <a:t> of 1952 was a severe air-pollution event that affected London. 12,000 people died from the smog. The government continued to pass laws to protect the population from air pollution. For example, limiting car emissions.</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As part of the </a:t>
            </a:r>
            <a:r>
              <a:rPr b="1" lang="en-GB" sz="3500">
                <a:solidFill>
                  <a:schemeClr val="accent5"/>
                </a:solidFill>
              </a:rPr>
              <a:t>Health Act of 2006</a:t>
            </a:r>
            <a:r>
              <a:rPr lang="en-GB" sz="3500">
                <a:solidFill>
                  <a:srgbClr val="000000"/>
                </a:solidFill>
              </a:rPr>
              <a:t>, it was made illegal to smoke in all enclosed workplaces to prevent lung disease. In 2007 it was extended to all public places</a:t>
            </a:r>
            <a:endParaRPr sz="3500">
              <a:solidFill>
                <a:srgbClr val="000000"/>
              </a:solidFill>
            </a:endParaRPr>
          </a:p>
          <a:p>
            <a:pPr indent="0" lvl="0" marL="45720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These are just two examples to show how proactive the government is in modern times in passing legislation and laws to prevent health issues.</a:t>
            </a:r>
            <a:endParaRPr sz="3500">
              <a:solidFill>
                <a:srgbClr val="000000"/>
              </a:solidFill>
            </a:endParaRPr>
          </a:p>
          <a:p>
            <a:pPr indent="0" lvl="0" marL="457200" rtl="0" algn="l">
              <a:lnSpc>
                <a:spcPct val="90000"/>
              </a:lnSpc>
              <a:spcBef>
                <a:spcPts val="1000"/>
              </a:spcBef>
              <a:spcAft>
                <a:spcPts val="0"/>
              </a:spcAft>
              <a:buNone/>
            </a:pPr>
            <a:r>
              <a:t/>
            </a:r>
            <a:endParaRPr sz="3500">
              <a:solidFill>
                <a:srgbClr val="000000"/>
              </a:solidFill>
            </a:endParaRPr>
          </a:p>
          <a:p>
            <a:pPr indent="0" lvl="0" marL="914400" marR="0" rtl="0" algn="l">
              <a:lnSpc>
                <a:spcPct val="115000"/>
              </a:lnSpc>
              <a:spcBef>
                <a:spcPts val="0"/>
              </a:spcBef>
              <a:spcAft>
                <a:spcPts val="0"/>
              </a:spcAft>
              <a:buNone/>
            </a:pPr>
            <a:r>
              <a:t/>
            </a:r>
            <a:endParaRPr sz="3000"/>
          </a:p>
        </p:txBody>
      </p:sp>
      <p:sp>
        <p:nvSpPr>
          <p:cNvPr id="123" name="Google Shape;123;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ph type="title"/>
          </p:nvPr>
        </p:nvSpPr>
        <p:spPr>
          <a:xfrm>
            <a:off x="918000" y="217875"/>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Government lifestyle campaigns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29" name="Google Shape;129;p21"/>
          <p:cNvSpPr txBox="1"/>
          <p:nvPr>
            <p:ph idx="1" type="body"/>
          </p:nvPr>
        </p:nvSpPr>
        <p:spPr>
          <a:xfrm>
            <a:off x="878400" y="1101000"/>
            <a:ext cx="15883200" cy="5130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The government and the NHS have carried out regular campaigns and initiatives to try to prevent illnesses linked to lifestyle.</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Example 1 -  Advertising campaigns warn against dangers to health, such as smoking, binge drinking, recreational drug use and unprotected sex.</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Example 2 - Advice and encouragement to tackle </a:t>
            </a:r>
            <a:r>
              <a:rPr b="1" lang="en-GB" sz="3500">
                <a:solidFill>
                  <a:schemeClr val="accent4"/>
                </a:solidFill>
              </a:rPr>
              <a:t>obesity </a:t>
            </a:r>
            <a:r>
              <a:rPr lang="en-GB" sz="3500">
                <a:solidFill>
                  <a:srgbClr val="000000"/>
                </a:solidFill>
              </a:rPr>
              <a:t>by getting people to eat more healthy and take regular </a:t>
            </a:r>
            <a:r>
              <a:rPr lang="en-GB" sz="3500">
                <a:solidFill>
                  <a:srgbClr val="000000"/>
                </a:solidFill>
              </a:rPr>
              <a:t>exercise</a:t>
            </a:r>
            <a:r>
              <a:rPr lang="en-GB" sz="3500">
                <a:solidFill>
                  <a:srgbClr val="000000"/>
                </a:solidFill>
              </a:rPr>
              <a:t>, such as the </a:t>
            </a:r>
            <a:r>
              <a:rPr b="1" lang="en-GB" sz="3500">
                <a:solidFill>
                  <a:schemeClr val="accent5"/>
                </a:solidFill>
              </a:rPr>
              <a:t>Change4Life</a:t>
            </a:r>
            <a:r>
              <a:rPr lang="en-GB" sz="3500">
                <a:solidFill>
                  <a:srgbClr val="000000"/>
                </a:solidFill>
              </a:rPr>
              <a:t> campaign.</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457200" rtl="0" algn="l">
              <a:lnSpc>
                <a:spcPct val="90000"/>
              </a:lnSpc>
              <a:spcBef>
                <a:spcPts val="10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30" name="Google Shape;130;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2"/>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36" name="Google Shape;136;p22"/>
          <p:cNvSpPr txBox="1"/>
          <p:nvPr>
            <p:ph idx="1" type="body"/>
          </p:nvPr>
        </p:nvSpPr>
        <p:spPr>
          <a:xfrm>
            <a:off x="917950" y="585250"/>
            <a:ext cx="16722600" cy="8184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b="1" sz="3500">
              <a:solidFill>
                <a:schemeClr val="accent4"/>
              </a:solidFill>
            </a:endParaRPr>
          </a:p>
          <a:p>
            <a:pPr indent="-450850" lvl="0" marL="457200" rtl="0" algn="l">
              <a:lnSpc>
                <a:spcPct val="115000"/>
              </a:lnSpc>
              <a:spcBef>
                <a:spcPts val="0"/>
              </a:spcBef>
              <a:spcAft>
                <a:spcPts val="0"/>
              </a:spcAft>
              <a:buSzPts val="3500"/>
              <a:buChar char="-"/>
            </a:pPr>
            <a:r>
              <a:rPr b="1" lang="en-GB" sz="3500">
                <a:solidFill>
                  <a:schemeClr val="accent4"/>
                </a:solidFill>
              </a:rPr>
              <a:t>Diphtheria </a:t>
            </a:r>
            <a:r>
              <a:rPr lang="en-GB" sz="3500">
                <a:solidFill>
                  <a:srgbClr val="000000"/>
                </a:solidFill>
              </a:rPr>
              <a:t>A  bacterial infection. It causes a thick covering in the back of the throat. It can lead to difficulty breathing, heart failure, paralysis, and even death.</a:t>
            </a:r>
            <a:endParaRPr sz="3500"/>
          </a:p>
          <a:p>
            <a:pPr indent="-450850" lvl="0" marL="457200" rtl="0" algn="l">
              <a:lnSpc>
                <a:spcPct val="115000"/>
              </a:lnSpc>
              <a:spcBef>
                <a:spcPts val="0"/>
              </a:spcBef>
              <a:spcAft>
                <a:spcPts val="0"/>
              </a:spcAft>
              <a:buSzPts val="3500"/>
              <a:buChar char="-"/>
            </a:pPr>
            <a:r>
              <a:rPr b="1" lang="en-GB" sz="3500">
                <a:solidFill>
                  <a:schemeClr val="accent4"/>
                </a:solidFill>
              </a:rPr>
              <a:t>GP </a:t>
            </a:r>
            <a:r>
              <a:rPr lang="en-GB" sz="3500"/>
              <a:t>Short for General Practitioner. A doctor based in the community who treats patients with minor illnesses and refers those with serious conditions to a hospital</a:t>
            </a:r>
            <a:r>
              <a:rPr lang="en-GB" sz="3500"/>
              <a:t>.</a:t>
            </a:r>
            <a:endParaRPr sz="3500">
              <a:solidFill>
                <a:srgbClr val="222222"/>
              </a:solidFill>
            </a:endParaRPr>
          </a:p>
          <a:p>
            <a:pPr indent="-450850" lvl="0" marL="457200" rtl="0" algn="l">
              <a:lnSpc>
                <a:spcPct val="115000"/>
              </a:lnSpc>
              <a:spcBef>
                <a:spcPts val="0"/>
              </a:spcBef>
              <a:spcAft>
                <a:spcPts val="0"/>
              </a:spcAft>
              <a:buSzPts val="3500"/>
              <a:buChar char="-"/>
            </a:pPr>
            <a:r>
              <a:rPr b="1" lang="en-GB" sz="3500">
                <a:solidFill>
                  <a:schemeClr val="accent4"/>
                </a:solidFill>
              </a:rPr>
              <a:t>Measles </a:t>
            </a:r>
            <a:r>
              <a:rPr lang="en-GB" sz="3500">
                <a:solidFill>
                  <a:srgbClr val="000000"/>
                </a:solidFill>
              </a:rPr>
              <a:t>Measles is caused by a virus that replicates in the nose and throat of an infected child or adult. Then, when someone with measles coughs, sneezes or talks, infected droplets spray into the air, where other people can inhale them.</a:t>
            </a:r>
            <a:endParaRPr sz="3500">
              <a:solidFill>
                <a:srgbClr val="000000"/>
              </a:solidFill>
            </a:endParaRPr>
          </a:p>
          <a:p>
            <a:pPr indent="-450850" lvl="0" marL="457200" rtl="0" algn="l">
              <a:lnSpc>
                <a:spcPct val="115000"/>
              </a:lnSpc>
              <a:spcBef>
                <a:spcPts val="0"/>
              </a:spcBef>
              <a:spcAft>
                <a:spcPts val="0"/>
              </a:spcAft>
              <a:buSzPts val="3500"/>
              <a:buChar char="-"/>
            </a:pPr>
            <a:r>
              <a:rPr b="1" lang="en-GB" sz="3500">
                <a:solidFill>
                  <a:schemeClr val="accent4"/>
                </a:solidFill>
              </a:rPr>
              <a:t>Obesity</a:t>
            </a:r>
            <a:r>
              <a:rPr b="1" lang="en-GB" sz="3500">
                <a:solidFill>
                  <a:schemeClr val="accent4"/>
                </a:solidFill>
              </a:rPr>
              <a:t> </a:t>
            </a:r>
            <a:r>
              <a:rPr lang="en-GB" sz="3500">
                <a:solidFill>
                  <a:srgbClr val="000000"/>
                </a:solidFill>
              </a:rPr>
              <a:t>The term used to describe a person who’s very overweight.</a:t>
            </a:r>
            <a:endParaRPr sz="3500">
              <a:solidFill>
                <a:srgbClr val="000000"/>
              </a:solidFill>
            </a:endParaRPr>
          </a:p>
          <a:p>
            <a:pPr indent="-450850" lvl="0" marL="457200" rtl="0" algn="l">
              <a:lnSpc>
                <a:spcPct val="115000"/>
              </a:lnSpc>
              <a:spcBef>
                <a:spcPts val="0"/>
              </a:spcBef>
              <a:spcAft>
                <a:spcPts val="0"/>
              </a:spcAft>
              <a:buSzPts val="3500"/>
              <a:buChar char="-"/>
            </a:pPr>
            <a:r>
              <a:rPr b="1" lang="en-GB" sz="3500">
                <a:solidFill>
                  <a:schemeClr val="accent4"/>
                </a:solidFill>
              </a:rPr>
              <a:t>Polio </a:t>
            </a:r>
            <a:r>
              <a:rPr lang="en-GB" sz="3500">
                <a:solidFill>
                  <a:srgbClr val="000000"/>
                </a:solidFill>
              </a:rPr>
              <a:t>An infectious disease caused by the poliovirus; in about 0.5 percent of cases there is muscle weakness resulting in an inability to move. </a:t>
            </a:r>
            <a:endParaRPr sz="3500"/>
          </a:p>
          <a:p>
            <a:pPr indent="0" lvl="0" marL="45720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solidFill>
                <a:srgbClr val="000000"/>
              </a:solidFill>
            </a:endParaRPr>
          </a:p>
          <a:p>
            <a:pPr indent="0" lvl="0" marL="914400" marR="0" rtl="0" algn="l">
              <a:lnSpc>
                <a:spcPct val="115000"/>
              </a:lnSpc>
              <a:spcBef>
                <a:spcPts val="0"/>
              </a:spcBef>
              <a:spcAft>
                <a:spcPts val="0"/>
              </a:spcAft>
              <a:buNone/>
            </a:pPr>
            <a:r>
              <a:t/>
            </a:r>
            <a:endParaRPr b="1" sz="3500"/>
          </a:p>
        </p:txBody>
      </p:sp>
      <p:sp>
        <p:nvSpPr>
          <p:cNvPr id="137" name="Google Shape;137;p22"/>
          <p:cNvSpPr txBox="1"/>
          <p:nvPr>
            <p:ph idx="12" type="sldNum"/>
          </p:nvPr>
        </p:nvSpPr>
        <p:spPr>
          <a:xfrm>
            <a:off x="8417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