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9" r:id="rId4"/>
    <p:sldMasterId id="2147483680" r:id="rId5"/>
    <p:sldMasterId id="214748368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bec35281d_0_3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8bec35281d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bec35281d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8bec35281d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After you have been shopping, please help your learner to put the shopping away.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Alternatively, get 10 items out of the cupboards, fridge and freezer, place them on a table and ask your learner to put them back into the correct place.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bec35281d_0_4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8bec35281d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Suggest adaptations for teachers/parents.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bec35281d_0_4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8bec35281d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Links to other Oak Videos across different subjects.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8f5eef2a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8f5eef2a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bec35281d_0_3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8bec35281d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Choose a lesson from the list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6ad71f9c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86ad71f9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bec35281d_0_3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8bec35281d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Plan of the lesson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6ad71f9ce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86ad71f9c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51b5ea213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951b5ea2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are we doing in today’s lesson?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Read through each step with your learner..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51b5ea213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951b5ea21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Look at each item with your learner..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Discuss the different options of places to store them in the kitchen.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bec35281d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bec35281d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 through each item and discuss the place in the house that they belong.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Discuss: are there any other rooms in the house that these items could belong, such as a utility room or a storage cupboard?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51b5ea213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951b5ea21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Task: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First look at the picture and discuss what items you can see on the table.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Decide where in the kitchen you would put the items.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" name="Google Shape;58;p14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/>
            </a:lvl9pPr>
          </a:lstStyle>
          <a:p/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9"/>
            <a:ext cx="2359600" cy="12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88" name="Google Shape;88;p18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6" name="Google Shape;106;p2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7" name="Google Shape;107;p2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b="0"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0" name="Google Shape;110;p24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1" name="Google Shape;111;p24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000000"/>
                </a:solidFill>
              </a:defRPr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000000"/>
                </a:solidFill>
              </a:defRPr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000000"/>
                </a:solidFill>
              </a:defRPr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000000"/>
                </a:solidFill>
              </a:defRPr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000000"/>
                </a:solidFill>
              </a:defRPr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12" name="Google Shape;112;p24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9"/>
            <a:ext cx="2359600" cy="12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4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25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17" name="Google Shape;117;p2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/>
          <p:nvPr>
            <p:ph type="title"/>
          </p:nvPr>
        </p:nvSpPr>
        <p:spPr>
          <a:xfrm>
            <a:off x="458975" y="445025"/>
            <a:ext cx="3951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26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21" name="Google Shape;121;p26"/>
          <p:cNvSpPr txBox="1"/>
          <p:nvPr>
            <p:ph idx="2" type="body"/>
          </p:nvPr>
        </p:nvSpPr>
        <p:spPr>
          <a:xfrm>
            <a:off x="4733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22" name="Google Shape;122;p2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3" name="Google Shape;123;p26"/>
          <p:cNvSpPr txBox="1"/>
          <p:nvPr>
            <p:ph idx="3" type="title"/>
          </p:nvPr>
        </p:nvSpPr>
        <p:spPr>
          <a:xfrm>
            <a:off x="4733975" y="445025"/>
            <a:ext cx="3951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" name="Google Shape;126;p2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p2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0" name="Google Shape;130;p28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31" name="Google Shape;131;p28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2" name="Google Shape;132;p28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133" name="Google Shape;133;p28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4" name="Google Shape;134;p28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135" name="Google Shape;135;p28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" name="Google Shape;139;p29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0" name="Google Shape;140;p29"/>
          <p:cNvSpPr txBox="1"/>
          <p:nvPr>
            <p:ph idx="2" type="subTitle"/>
          </p:nvPr>
        </p:nvSpPr>
        <p:spPr>
          <a:xfrm>
            <a:off x="5555725" y="2671200"/>
            <a:ext cx="3129300" cy="39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1" name="Google Shape;141;p29"/>
          <p:cNvSpPr txBox="1"/>
          <p:nvPr>
            <p:ph idx="3" type="body"/>
          </p:nvPr>
        </p:nvSpPr>
        <p:spPr>
          <a:xfrm>
            <a:off x="458975" y="2070075"/>
            <a:ext cx="3951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42" name="Google Shape;142;p29"/>
          <p:cNvSpPr txBox="1"/>
          <p:nvPr>
            <p:ph idx="4" type="subTitle"/>
          </p:nvPr>
        </p:nvSpPr>
        <p:spPr>
          <a:xfrm>
            <a:off x="458975" y="267120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3" name="Google Shape;143;p29"/>
          <p:cNvSpPr txBox="1"/>
          <p:nvPr>
            <p:ph idx="5" type="body"/>
          </p:nvPr>
        </p:nvSpPr>
        <p:spPr>
          <a:xfrm>
            <a:off x="458975" y="3303125"/>
            <a:ext cx="3951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44" name="Google Shape;144;p29"/>
          <p:cNvSpPr txBox="1"/>
          <p:nvPr>
            <p:ph idx="6" type="subTitle"/>
          </p:nvPr>
        </p:nvSpPr>
        <p:spPr>
          <a:xfrm>
            <a:off x="5555725" y="3177725"/>
            <a:ext cx="3129300" cy="39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5" name="Google Shape;145;p29"/>
          <p:cNvSpPr txBox="1"/>
          <p:nvPr>
            <p:ph idx="7" type="subTitle"/>
          </p:nvPr>
        </p:nvSpPr>
        <p:spPr>
          <a:xfrm>
            <a:off x="5555725" y="3684250"/>
            <a:ext cx="3129300" cy="39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30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0" name="Google Shape;150;p30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1" name="Google Shape;151;p30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2" name="Google Shape;152;p30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3" name="Google Shape;153;p30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5" name="Google Shape;155;p30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6" name="Google Shape;156;p30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7" name="Google Shape;157;p3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61" name="Google Shape;161;p3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/>
          <p:nvPr>
            <p:ph type="title"/>
          </p:nvPr>
        </p:nvSpPr>
        <p:spPr>
          <a:xfrm>
            <a:off x="490250" y="1099725"/>
            <a:ext cx="8194800" cy="3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SemiBold"/>
              <a:buNone/>
              <a:defRPr b="0" i="1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64" name="Google Shape;164;p32"/>
          <p:cNvSpPr txBox="1"/>
          <p:nvPr>
            <p:ph idx="1" type="subTitle"/>
          </p:nvPr>
        </p:nvSpPr>
        <p:spPr>
          <a:xfrm>
            <a:off x="474525" y="3969500"/>
            <a:ext cx="39354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/>
            </a:lvl9pPr>
          </a:lstStyle>
          <a:p/>
        </p:txBody>
      </p:sp>
      <p:pic>
        <p:nvPicPr>
          <p:cNvPr id="165" name="Google Shape;165;p32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b="1"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b="0" i="0" sz="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  <a:defRPr b="1" i="0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1" name="Google Shape;101;p22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b="0" i="0" sz="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3" name="Google Shape;103;p22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commons.wikimedia.org/w/index.php?title=User:Unisouth&amp;action=edit&amp;redlink=1" TargetMode="External"/><Relationship Id="rId4" Type="http://schemas.openxmlformats.org/officeDocument/2006/relationships/hyperlink" Target="https://www.flickr.com/photos/roemspzoo/" TargetMode="External"/><Relationship Id="rId5" Type="http://schemas.openxmlformats.org/officeDocument/2006/relationships/hyperlink" Target="https://commons.wikimedia.org/wiki/User:Mk2010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21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5" Type="http://schemas.openxmlformats.org/officeDocument/2006/relationships/image" Target="../media/image8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Relationship Id="rId8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5" name="Google Shape;175;p35"/>
          <p:cNvSpPr txBox="1"/>
          <p:nvPr/>
        </p:nvSpPr>
        <p:spPr>
          <a:xfrm>
            <a:off x="457200" y="1431700"/>
            <a:ext cx="78384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Independent Living</a:t>
            </a:r>
            <a:br>
              <a:rPr lang="en-GB" sz="3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GB" sz="3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Unit 4- Community Living</a:t>
            </a:r>
            <a:endParaRPr/>
          </a:p>
        </p:txBody>
      </p:sp>
      <p:sp>
        <p:nvSpPr>
          <p:cNvPr id="176" name="Google Shape;176;p35"/>
          <p:cNvSpPr txBox="1"/>
          <p:nvPr/>
        </p:nvSpPr>
        <p:spPr>
          <a:xfrm>
            <a:off x="538550" y="546350"/>
            <a:ext cx="51747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Oak Specialist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35"/>
          <p:cNvSpPr txBox="1"/>
          <p:nvPr/>
        </p:nvSpPr>
        <p:spPr>
          <a:xfrm>
            <a:off x="530750" y="4339575"/>
            <a:ext cx="47844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Applying Learning </a:t>
            </a:r>
            <a:endParaRPr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4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Putting the shopping away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5" name="Google Shape;295;p44"/>
          <p:cNvSpPr txBox="1"/>
          <p:nvPr>
            <p:ph idx="1" type="body"/>
          </p:nvPr>
        </p:nvSpPr>
        <p:spPr>
          <a:xfrm>
            <a:off x="459000" y="1100150"/>
            <a:ext cx="50877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/>
              <a:t>Task:</a:t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After you have been shopping, have a go at putting the shopping away into the correct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place- cupboard, fridge or freezer.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97" name="Google Shape;297;p44"/>
          <p:cNvCxnSpPr/>
          <p:nvPr/>
        </p:nvCxnSpPr>
        <p:spPr>
          <a:xfrm>
            <a:off x="5033550" y="708600"/>
            <a:ext cx="36600" cy="3995100"/>
          </a:xfrm>
          <a:prstGeom prst="straightConnector1">
            <a:avLst/>
          </a:prstGeom>
          <a:noFill/>
          <a:ln cap="flat" cmpd="sng" w="28575">
            <a:solidFill>
              <a:srgbClr val="1D1C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8" name="Google Shape;298;p44"/>
          <p:cNvSpPr/>
          <p:nvPr/>
        </p:nvSpPr>
        <p:spPr>
          <a:xfrm>
            <a:off x="5302300" y="250600"/>
            <a:ext cx="3750900" cy="2064600"/>
          </a:xfrm>
          <a:prstGeom prst="cloudCallout">
            <a:avLst>
              <a:gd fmla="val -23616" name="adj1"/>
              <a:gd fmla="val 76924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4"/>
          <p:cNvSpPr txBox="1"/>
          <p:nvPr/>
        </p:nvSpPr>
        <p:spPr>
          <a:xfrm>
            <a:off x="5894950" y="595775"/>
            <a:ext cx="29382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Does the food need freezing?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Is it in a tin?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Can it go in a fruit bowl?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44"/>
          <p:cNvSpPr txBox="1"/>
          <p:nvPr/>
        </p:nvSpPr>
        <p:spPr>
          <a:xfrm>
            <a:off x="5610375" y="2959500"/>
            <a:ext cx="12819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sz="6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Independent Living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Community Living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06" name="Google Shape;306;p45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Putting shopping away</a:t>
            </a:r>
            <a:endParaRPr/>
          </a:p>
        </p:txBody>
      </p:sp>
      <p:sp>
        <p:nvSpPr>
          <p:cNvPr id="307" name="Google Shape;307;p45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Make it easier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08" name="Google Shape;308;p45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/>
              <a:t>Label the cupboards, fridge and freezer in the kitchen, with pictures, symbols or words of where certain items belong.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None/>
            </a:pPr>
            <a:r>
              <a:rPr lang="en-GB"/>
              <a:t>When you unpack the shopping, group the items first before putting them away.</a:t>
            </a:r>
            <a:endParaRPr/>
          </a:p>
        </p:txBody>
      </p:sp>
      <p:sp>
        <p:nvSpPr>
          <p:cNvPr id="309" name="Google Shape;309;p45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Make it harder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10" name="Google Shape;310;p45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Decide where other shopping items belong, such as clothes, DVDs, books.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5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More ideas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12" name="Google Shape;312;p45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/>
              <a:t>Role play visiting the shops, buying different items, bringing them home to put away.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None/>
            </a:pPr>
            <a:r>
              <a:rPr lang="en-GB"/>
              <a:t>Turn the activity into a game by timing each other with a stopwatch: who can put the shopping away the quickest?</a:t>
            </a:r>
            <a:endParaRPr/>
          </a:p>
        </p:txBody>
      </p:sp>
      <p:sp>
        <p:nvSpPr>
          <p:cNvPr id="313" name="Google Shape;313;p4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6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9" name="Google Shape;319;p46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Further Learning with Oak National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20" name="Google Shape;320;p46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Independent Living: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Building Understanding- Shopping in the supermarket (Unit 4)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Building Understanding- Knowing which shop to buy from (Unit 4)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Building Understanding- What’s on the high street (Unit 4)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Applying Learning- Best value (Unit 4)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Applying Learning- Knowing which shop to buy from (Unit 4)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Occupational Therapy: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Activities of Daily Living (Unit 6)</a:t>
            </a:r>
            <a:endParaRPr/>
          </a:p>
        </p:txBody>
      </p:sp>
      <p:sp>
        <p:nvSpPr>
          <p:cNvPr id="321" name="Google Shape;321;p4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7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References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27" name="Google Shape;327;p47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000000"/>
                </a:solidFill>
              </a:rPr>
              <a:t>Slide 7- Popsicle decision, Pickpik/ Baked beans, Needpix/ Dairy Crest Semi Skimmed Milk Bottle, </a:t>
            </a:r>
            <a:r>
              <a:rPr lang="en-GB" sz="11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Unisouth</a:t>
            </a:r>
            <a:r>
              <a:rPr lang="en-GB" sz="1100">
                <a:solidFill>
                  <a:srgbClr val="000000"/>
                </a:solidFill>
              </a:rPr>
              <a:t>, Wikimedia Commons/ Frozen prawns, Pxhere/ RECALLED - Frozen Green Peas, The U.S. Food and Drug Administration, Flickr</a:t>
            </a:r>
            <a:r>
              <a:rPr lang="en-GB" sz="1100">
                <a:solidFill>
                  <a:srgbClr val="000000"/>
                </a:solidFill>
              </a:rPr>
              <a:t> Attribution 2.0 Generic (CC BY 2.0)</a:t>
            </a:r>
            <a:r>
              <a:rPr lang="en-GB" sz="1100">
                <a:solidFill>
                  <a:srgbClr val="000000"/>
                </a:solidFill>
              </a:rPr>
              <a:t>  / Bananas, Pixabay/  Western-pack-butter, Steve Karg, Wikimedia Commons/ Bread, Wallpaper Flare/ Apples, Pxhere/ Pasta packet, Pxfuel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000000"/>
                </a:solidFill>
              </a:rPr>
              <a:t>Slide 10- Shampoo, Pixabay/ Paint pot, Pixabay/ Cleaning spray, Wallpaper Flare/ Steel trowel, Qurren, Wikimedia Commons/ NIVEA SHOWER GEL 250ML HAPPY TIME, </a:t>
            </a:r>
            <a:r>
              <a:rPr lang="en-GB" sz="11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Toiletries &amp; Cosmetics Who</a:t>
            </a:r>
            <a:r>
              <a:rPr lang="en-GB" sz="1100">
                <a:solidFill>
                  <a:srgbClr val="000000"/>
                </a:solidFill>
              </a:rPr>
              <a:t>lesaler, Flickr</a:t>
            </a:r>
            <a:r>
              <a:rPr lang="en-GB" sz="1100">
                <a:solidFill>
                  <a:srgbClr val="000000"/>
                </a:solidFill>
              </a:rPr>
              <a:t> Attribution 2.0 Generic (CC BY 2.0)</a:t>
            </a:r>
            <a:r>
              <a:rPr lang="en-GB" sz="1100">
                <a:solidFill>
                  <a:srgbClr val="000000"/>
                </a:solidFill>
              </a:rPr>
              <a:t>/ Toilet roll, Pixabay/ Watering can, Pixabay/ Cleaning sponge, Pixabay/ Kitchen bleach, </a:t>
            </a:r>
            <a:r>
              <a:rPr lang="en-GB" sz="1100">
                <a:solidFill>
                  <a:srgbClr val="0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Mk2010</a:t>
            </a:r>
            <a:r>
              <a:rPr lang="en-GB" sz="1100">
                <a:solidFill>
                  <a:srgbClr val="000000"/>
                </a:solidFill>
              </a:rPr>
              <a:t>, Wikimedia Commons</a:t>
            </a:r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"/>
          <p:cNvSpPr txBox="1"/>
          <p:nvPr>
            <p:ph type="title"/>
          </p:nvPr>
        </p:nvSpPr>
        <p:spPr>
          <a:xfrm>
            <a:off x="458975" y="2164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Unit 4- Community Living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3" name="Google Shape;183;p36"/>
          <p:cNvSpPr txBox="1"/>
          <p:nvPr>
            <p:ph idx="1" type="subTitle"/>
          </p:nvPr>
        </p:nvSpPr>
        <p:spPr>
          <a:xfrm>
            <a:off x="458975" y="676150"/>
            <a:ext cx="3452400" cy="66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Lesson 1- Knowing which shop to buy from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4" name="Google Shape;184;p36"/>
          <p:cNvSpPr txBox="1"/>
          <p:nvPr>
            <p:ph idx="2" type="body"/>
          </p:nvPr>
        </p:nvSpPr>
        <p:spPr>
          <a:xfrm>
            <a:off x="458975" y="1308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Identifying a range of high street shops and knowing what they sell.</a:t>
            </a:r>
            <a:endParaRPr/>
          </a:p>
        </p:txBody>
      </p:sp>
      <p:sp>
        <p:nvSpPr>
          <p:cNvPr id="185" name="Google Shape;185;p36"/>
          <p:cNvSpPr txBox="1"/>
          <p:nvPr>
            <p:ph idx="3" type="subTitle"/>
          </p:nvPr>
        </p:nvSpPr>
        <p:spPr>
          <a:xfrm>
            <a:off x="4734000" y="676150"/>
            <a:ext cx="3608700" cy="63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Lesson 2- Putting shopping away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6" name="Google Shape;186;p36"/>
          <p:cNvSpPr txBox="1"/>
          <p:nvPr>
            <p:ph idx="4" type="body"/>
          </p:nvPr>
        </p:nvSpPr>
        <p:spPr>
          <a:xfrm>
            <a:off x="4734000" y="1308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Knowing where to store food in the kitchen and other items.</a:t>
            </a:r>
            <a:endParaRPr/>
          </a:p>
        </p:txBody>
      </p:sp>
      <p:sp>
        <p:nvSpPr>
          <p:cNvPr id="187" name="Google Shape;187;p36"/>
          <p:cNvSpPr txBox="1"/>
          <p:nvPr>
            <p:ph idx="4294967295" type="subTitle"/>
          </p:nvPr>
        </p:nvSpPr>
        <p:spPr>
          <a:xfrm>
            <a:off x="458975" y="21903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3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36"/>
          <p:cNvSpPr txBox="1"/>
          <p:nvPr>
            <p:ph idx="4294967295" type="subTitle"/>
          </p:nvPr>
        </p:nvSpPr>
        <p:spPr>
          <a:xfrm>
            <a:off x="4734000" y="21903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4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36"/>
          <p:cNvSpPr txBox="1"/>
          <p:nvPr>
            <p:ph idx="5" type="subTitle"/>
          </p:nvPr>
        </p:nvSpPr>
        <p:spPr>
          <a:xfrm>
            <a:off x="458975" y="2190375"/>
            <a:ext cx="3452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Lesson 3- Best Value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0" name="Google Shape;190;p36"/>
          <p:cNvSpPr txBox="1"/>
          <p:nvPr>
            <p:ph idx="6" type="body"/>
          </p:nvPr>
        </p:nvSpPr>
        <p:spPr>
          <a:xfrm>
            <a:off x="458975" y="2822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 sz="1400"/>
              <a:t>Comparing same items from different shop including price, quality and quantity.</a:t>
            </a:r>
            <a:endParaRPr sz="1400"/>
          </a:p>
        </p:txBody>
      </p:sp>
      <p:sp>
        <p:nvSpPr>
          <p:cNvPr id="191" name="Google Shape;191;p36"/>
          <p:cNvSpPr txBox="1"/>
          <p:nvPr>
            <p:ph idx="7" type="subTitle"/>
          </p:nvPr>
        </p:nvSpPr>
        <p:spPr>
          <a:xfrm>
            <a:off x="4734000" y="2060775"/>
            <a:ext cx="3608700" cy="66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Lesson 4- Health support in the community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2" name="Google Shape;192;p36"/>
          <p:cNvSpPr txBox="1"/>
          <p:nvPr>
            <p:ph idx="8" type="body"/>
          </p:nvPr>
        </p:nvSpPr>
        <p:spPr>
          <a:xfrm>
            <a:off x="4734000" y="2822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Who can support us with health and where to find help in the community.</a:t>
            </a:r>
            <a:endParaRPr/>
          </a:p>
        </p:txBody>
      </p:sp>
      <p:sp>
        <p:nvSpPr>
          <p:cNvPr id="193" name="Google Shape;193;p3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" name="Google Shape;194;p36"/>
          <p:cNvSpPr txBox="1"/>
          <p:nvPr>
            <p:ph idx="4294967295" type="subTitle"/>
          </p:nvPr>
        </p:nvSpPr>
        <p:spPr>
          <a:xfrm>
            <a:off x="458975" y="36381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3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36"/>
          <p:cNvSpPr txBox="1"/>
          <p:nvPr>
            <p:ph idx="4294967295" type="subTitle"/>
          </p:nvPr>
        </p:nvSpPr>
        <p:spPr>
          <a:xfrm>
            <a:off x="4734000" y="36381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4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36"/>
          <p:cNvSpPr txBox="1"/>
          <p:nvPr>
            <p:ph idx="5" type="subTitle"/>
          </p:nvPr>
        </p:nvSpPr>
        <p:spPr>
          <a:xfrm>
            <a:off x="458975" y="3635000"/>
            <a:ext cx="3452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400">
                <a:solidFill>
                  <a:schemeClr val="dk2"/>
                </a:solidFill>
              </a:rPr>
              <a:t>Le</a:t>
            </a:r>
            <a:r>
              <a:rPr lang="en-GB">
                <a:solidFill>
                  <a:schemeClr val="dk2"/>
                </a:solidFill>
              </a:rPr>
              <a:t>sson 5-  People who help us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7" name="Google Shape;197;p36"/>
          <p:cNvSpPr txBox="1"/>
          <p:nvPr>
            <p:ph idx="6" type="body"/>
          </p:nvPr>
        </p:nvSpPr>
        <p:spPr>
          <a:xfrm>
            <a:off x="458975" y="42701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Identifying emergency services and their roles.</a:t>
            </a:r>
            <a:endParaRPr/>
          </a:p>
        </p:txBody>
      </p:sp>
      <p:sp>
        <p:nvSpPr>
          <p:cNvPr id="198" name="Google Shape;198;p36"/>
          <p:cNvSpPr txBox="1"/>
          <p:nvPr>
            <p:ph idx="7" type="subTitle"/>
          </p:nvPr>
        </p:nvSpPr>
        <p:spPr>
          <a:xfrm>
            <a:off x="4734000" y="3584900"/>
            <a:ext cx="3608700" cy="68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Lesson 5- Travel in the community/planning a journey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9" name="Google Shape;199;p36"/>
          <p:cNvSpPr txBox="1"/>
          <p:nvPr>
            <p:ph idx="8" type="body"/>
          </p:nvPr>
        </p:nvSpPr>
        <p:spPr>
          <a:xfrm>
            <a:off x="4734000" y="42701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Following steps to plan a journey and choose the correct mode of transport.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5" name="Google Shape;205;p37"/>
          <p:cNvSpPr txBox="1"/>
          <p:nvPr/>
        </p:nvSpPr>
        <p:spPr>
          <a:xfrm>
            <a:off x="457200" y="1431700"/>
            <a:ext cx="78384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2- Putting shopping away</a:t>
            </a:r>
            <a:endParaRPr sz="3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1" name="Google Shape;211;p38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Teacher notes- Lesson 2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Putting shopping away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2" name="Google Shape;212;p38"/>
          <p:cNvSpPr txBox="1"/>
          <p:nvPr>
            <p:ph idx="1" type="body"/>
          </p:nvPr>
        </p:nvSpPr>
        <p:spPr>
          <a:xfrm>
            <a:off x="459000" y="1438275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Learning Intention- To know where different items belong in the kitchen and the home.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Identify the different food items and the correct place to store them.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Think about different temperatures of items: freezing - warm.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Where do we store other items such as cleaning products and toiletries?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Complete the ‘putting away’ challenge.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Celebrate work completed.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Additional resources: paper and pen, visual support, shopping items</a:t>
            </a:r>
            <a:endParaRPr/>
          </a:p>
        </p:txBody>
      </p:sp>
      <p:sp>
        <p:nvSpPr>
          <p:cNvPr id="213" name="Google Shape;213;p3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9" name="Google Shape;219;p39"/>
          <p:cNvSpPr txBox="1"/>
          <p:nvPr/>
        </p:nvSpPr>
        <p:spPr>
          <a:xfrm>
            <a:off x="457200" y="1431700"/>
            <a:ext cx="78384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Putting shopping away</a:t>
            </a:r>
            <a:endParaRPr sz="3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0" name="Google Shape;220;p39"/>
          <p:cNvSpPr txBox="1"/>
          <p:nvPr/>
        </p:nvSpPr>
        <p:spPr>
          <a:xfrm>
            <a:off x="457200" y="359025"/>
            <a:ext cx="51357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Community Living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457200" y="4332825"/>
            <a:ext cx="59319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Applying Learning</a:t>
            </a:r>
            <a:endParaRPr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title"/>
          </p:nvPr>
        </p:nvSpPr>
        <p:spPr>
          <a:xfrm>
            <a:off x="458975" y="454400"/>
            <a:ext cx="7746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2300">
                <a:solidFill>
                  <a:schemeClr val="dk2"/>
                </a:solidFill>
              </a:rPr>
              <a:t>Lesson Stages</a:t>
            </a:r>
            <a:endParaRPr sz="23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b="0" lang="en-GB" sz="1800">
                <a:solidFill>
                  <a:schemeClr val="dk2"/>
                </a:solidFill>
              </a:rPr>
              <a:t>Different food items and where to put them in the kitchen</a:t>
            </a:r>
            <a:endParaRPr b="0"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b="0" lang="en-GB" sz="1800">
                <a:solidFill>
                  <a:schemeClr val="dk2"/>
                </a:solidFill>
              </a:rPr>
              <a:t>Video: Temperatures- freezing, cold or warm?</a:t>
            </a:r>
            <a:endParaRPr b="0"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b="0" lang="en-GB" sz="1800">
                <a:solidFill>
                  <a:schemeClr val="dk2"/>
                </a:solidFill>
              </a:rPr>
              <a:t>Where do toiletries and cleaning products go?</a:t>
            </a:r>
            <a:endParaRPr b="0"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dk2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b="0" lang="en-GB" sz="1800">
                <a:solidFill>
                  <a:schemeClr val="dk2"/>
                </a:solidFill>
              </a:rPr>
              <a:t>Putting the shopping away</a:t>
            </a:r>
            <a:endParaRPr b="0" sz="1800">
              <a:solidFill>
                <a:schemeClr val="dk2"/>
              </a:solidFill>
            </a:endParaRPr>
          </a:p>
        </p:txBody>
      </p:sp>
      <p:sp>
        <p:nvSpPr>
          <p:cNvPr id="227" name="Google Shape;227;p4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3" name="Google Shape;233;p41"/>
          <p:cNvSpPr txBox="1"/>
          <p:nvPr>
            <p:ph type="title"/>
          </p:nvPr>
        </p:nvSpPr>
        <p:spPr>
          <a:xfrm>
            <a:off x="459000" y="371200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Look at these different food items. Where would you store them in the kitchen?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4" name="Google Shape;234;p4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35" name="Google Shape;235;p41"/>
          <p:cNvCxnSpPr/>
          <p:nvPr/>
        </p:nvCxnSpPr>
        <p:spPr>
          <a:xfrm>
            <a:off x="5493325" y="1246000"/>
            <a:ext cx="24300" cy="3372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6" name="Google Shape;236;p41"/>
          <p:cNvSpPr txBox="1"/>
          <p:nvPr/>
        </p:nvSpPr>
        <p:spPr>
          <a:xfrm>
            <a:off x="6119000" y="1020425"/>
            <a:ext cx="289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Cupboard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Fridge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Freezer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Fruit bowl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7" name="Google Shape;237;p41"/>
          <p:cNvPicPr preferRelativeResize="0"/>
          <p:nvPr/>
        </p:nvPicPr>
        <p:blipFill rotWithShape="1">
          <a:blip r:embed="rId3">
            <a:alphaModFix/>
          </a:blip>
          <a:srcRect b="34924" l="27548" r="27149" t="16420"/>
          <a:stretch/>
        </p:blipFill>
        <p:spPr>
          <a:xfrm>
            <a:off x="233750" y="1397598"/>
            <a:ext cx="1372700" cy="98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2950" y="1223725"/>
            <a:ext cx="749024" cy="101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1"/>
          <p:cNvPicPr preferRelativeResize="0"/>
          <p:nvPr/>
        </p:nvPicPr>
        <p:blipFill rotWithShape="1">
          <a:blip r:embed="rId5">
            <a:alphaModFix/>
          </a:blip>
          <a:srcRect b="9768" l="24934" r="18983" t="7654"/>
          <a:stretch/>
        </p:blipFill>
        <p:spPr>
          <a:xfrm>
            <a:off x="2956575" y="1184850"/>
            <a:ext cx="749026" cy="147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6685" y="1223729"/>
            <a:ext cx="1124550" cy="768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9501" y="2383475"/>
            <a:ext cx="1124550" cy="130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4023" y="2536778"/>
            <a:ext cx="1312426" cy="87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9587" y="3568431"/>
            <a:ext cx="1221024" cy="91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35544" y="4109359"/>
            <a:ext cx="1221024" cy="81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90263" y="3729613"/>
            <a:ext cx="1488359" cy="10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27477" y="2509653"/>
            <a:ext cx="928512" cy="1237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/>
          <p:nvPr>
            <p:ph type="title"/>
          </p:nvPr>
        </p:nvSpPr>
        <p:spPr>
          <a:xfrm>
            <a:off x="237225" y="186750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Where do other shopping items go?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2" name="Google Shape;252;p42"/>
          <p:cNvSpPr txBox="1"/>
          <p:nvPr>
            <p:ph idx="1" type="body"/>
          </p:nvPr>
        </p:nvSpPr>
        <p:spPr>
          <a:xfrm>
            <a:off x="237225" y="575150"/>
            <a:ext cx="8226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Look at the items. Which room in the house do they belong?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4" name="Google Shape;254;p42"/>
          <p:cNvSpPr txBox="1"/>
          <p:nvPr/>
        </p:nvSpPr>
        <p:spPr>
          <a:xfrm>
            <a:off x="445238" y="1908638"/>
            <a:ext cx="1202700" cy="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shampoo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42"/>
          <p:cNvSpPr txBox="1"/>
          <p:nvPr/>
        </p:nvSpPr>
        <p:spPr>
          <a:xfrm>
            <a:off x="1896450" y="1908650"/>
            <a:ext cx="1026300" cy="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paint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42"/>
          <p:cNvSpPr txBox="1"/>
          <p:nvPr/>
        </p:nvSpPr>
        <p:spPr>
          <a:xfrm>
            <a:off x="3059800" y="1908650"/>
            <a:ext cx="18204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cleaning spray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42"/>
          <p:cNvSpPr txBox="1"/>
          <p:nvPr/>
        </p:nvSpPr>
        <p:spPr>
          <a:xfrm flipH="1">
            <a:off x="169250" y="3160350"/>
            <a:ext cx="1907100" cy="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garden trowel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42"/>
          <p:cNvSpPr txBox="1"/>
          <p:nvPr/>
        </p:nvSpPr>
        <p:spPr>
          <a:xfrm>
            <a:off x="1724150" y="3160350"/>
            <a:ext cx="20280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shower gel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42"/>
          <p:cNvSpPr txBox="1"/>
          <p:nvPr/>
        </p:nvSpPr>
        <p:spPr>
          <a:xfrm>
            <a:off x="3359875" y="3154263"/>
            <a:ext cx="15693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toilet roll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42"/>
          <p:cNvSpPr txBox="1"/>
          <p:nvPr/>
        </p:nvSpPr>
        <p:spPr>
          <a:xfrm>
            <a:off x="549775" y="4508200"/>
            <a:ext cx="70371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42"/>
          <p:cNvSpPr txBox="1"/>
          <p:nvPr/>
        </p:nvSpPr>
        <p:spPr>
          <a:xfrm>
            <a:off x="389625" y="4523250"/>
            <a:ext cx="20280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watering can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42"/>
          <p:cNvSpPr txBox="1"/>
          <p:nvPr/>
        </p:nvSpPr>
        <p:spPr>
          <a:xfrm>
            <a:off x="2041788" y="4523250"/>
            <a:ext cx="10263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sponge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42"/>
          <p:cNvSpPr txBox="1"/>
          <p:nvPr/>
        </p:nvSpPr>
        <p:spPr>
          <a:xfrm>
            <a:off x="3364000" y="4628500"/>
            <a:ext cx="1136100" cy="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bleach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4" name="Google Shape;264;p42"/>
          <p:cNvCxnSpPr/>
          <p:nvPr/>
        </p:nvCxnSpPr>
        <p:spPr>
          <a:xfrm>
            <a:off x="5160750" y="914850"/>
            <a:ext cx="12300" cy="3653100"/>
          </a:xfrm>
          <a:prstGeom prst="straightConnector1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5" name="Google Shape;265;p42"/>
          <p:cNvSpPr txBox="1"/>
          <p:nvPr/>
        </p:nvSpPr>
        <p:spPr>
          <a:xfrm>
            <a:off x="5780000" y="1438275"/>
            <a:ext cx="2810100" cy="3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latin typeface="Montserrat"/>
                <a:ea typeface="Montserrat"/>
                <a:cs typeface="Montserrat"/>
                <a:sym typeface="Montserrat"/>
              </a:rPr>
              <a:t>Bathroom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latin typeface="Montserrat"/>
                <a:ea typeface="Montserrat"/>
                <a:cs typeface="Montserrat"/>
                <a:sym typeface="Montserrat"/>
              </a:rPr>
              <a:t>Kitchen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latin typeface="Montserrat"/>
                <a:ea typeface="Montserrat"/>
                <a:cs typeface="Montserrat"/>
                <a:sym typeface="Montserrat"/>
              </a:rPr>
              <a:t>Shed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6" name="Google Shape;2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548" y="996081"/>
            <a:ext cx="720000" cy="1082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3925" y="1040075"/>
            <a:ext cx="939924" cy="94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2"/>
          <p:cNvPicPr preferRelativeResize="0"/>
          <p:nvPr/>
        </p:nvPicPr>
        <p:blipFill rotWithShape="1">
          <a:blip r:embed="rId5">
            <a:alphaModFix/>
          </a:blip>
          <a:srcRect b="0" l="44258" r="0" t="0"/>
          <a:stretch/>
        </p:blipFill>
        <p:spPr>
          <a:xfrm>
            <a:off x="3457490" y="855575"/>
            <a:ext cx="939925" cy="112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765" y="2212524"/>
            <a:ext cx="735164" cy="98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62500" y="2239449"/>
            <a:ext cx="531809" cy="9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41449" y="2412875"/>
            <a:ext cx="805612" cy="6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6508" y="3628760"/>
            <a:ext cx="1136101" cy="89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27050" y="3706401"/>
            <a:ext cx="1202700" cy="8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19351" y="3506750"/>
            <a:ext cx="843231" cy="112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0175" y="1237200"/>
            <a:ext cx="2667100" cy="355612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3"/>
          <p:cNvSpPr txBox="1"/>
          <p:nvPr>
            <p:ph type="title"/>
          </p:nvPr>
        </p:nvSpPr>
        <p:spPr>
          <a:xfrm>
            <a:off x="385675" y="37250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Putting the shopping away: </a:t>
            </a:r>
            <a:endParaRPr>
              <a:solidFill>
                <a:schemeClr val="dk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AutoNum type="arabicPeriod"/>
            </a:pPr>
            <a:r>
              <a:rPr lang="en-GB" sz="1700">
                <a:solidFill>
                  <a:schemeClr val="dk2"/>
                </a:solidFill>
              </a:rPr>
              <a:t>What can you see? 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AutoNum type="arabicPeriod"/>
            </a:pPr>
            <a:r>
              <a:rPr lang="en-GB" sz="1700">
                <a:solidFill>
                  <a:schemeClr val="dk2"/>
                </a:solidFill>
              </a:rPr>
              <a:t>Where does it go?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81" name="Google Shape;281;p4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2" name="Google Shape;282;p43"/>
          <p:cNvSpPr txBox="1"/>
          <p:nvPr/>
        </p:nvSpPr>
        <p:spPr>
          <a:xfrm>
            <a:off x="613750" y="3372225"/>
            <a:ext cx="13440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Freezer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43"/>
          <p:cNvSpPr txBox="1"/>
          <p:nvPr/>
        </p:nvSpPr>
        <p:spPr>
          <a:xfrm>
            <a:off x="445313" y="1786825"/>
            <a:ext cx="12096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Fridge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43"/>
          <p:cNvSpPr txBox="1"/>
          <p:nvPr/>
        </p:nvSpPr>
        <p:spPr>
          <a:xfrm>
            <a:off x="7884600" y="2418125"/>
            <a:ext cx="1344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Cupboards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5" name="Google Shape;285;p43"/>
          <p:cNvCxnSpPr/>
          <p:nvPr/>
        </p:nvCxnSpPr>
        <p:spPr>
          <a:xfrm>
            <a:off x="1209600" y="2321125"/>
            <a:ext cx="2931300" cy="337800"/>
          </a:xfrm>
          <a:prstGeom prst="straightConnector1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6" name="Google Shape;286;p43"/>
          <p:cNvCxnSpPr/>
          <p:nvPr/>
        </p:nvCxnSpPr>
        <p:spPr>
          <a:xfrm>
            <a:off x="1538050" y="3634250"/>
            <a:ext cx="2090700" cy="321600"/>
          </a:xfrm>
          <a:prstGeom prst="straightConnector1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7" name="Google Shape;287;p43"/>
          <p:cNvCxnSpPr/>
          <p:nvPr/>
        </p:nvCxnSpPr>
        <p:spPr>
          <a:xfrm rot="10800000">
            <a:off x="4347900" y="2070425"/>
            <a:ext cx="3477900" cy="544800"/>
          </a:xfrm>
          <a:prstGeom prst="straightConnector1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8" name="Google Shape;288;p43"/>
          <p:cNvSpPr txBox="1"/>
          <p:nvPr/>
        </p:nvSpPr>
        <p:spPr>
          <a:xfrm>
            <a:off x="6603650" y="3290650"/>
            <a:ext cx="1209600" cy="1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Fruit bowl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9" name="Google Shape;289;p43"/>
          <p:cNvCxnSpPr/>
          <p:nvPr/>
        </p:nvCxnSpPr>
        <p:spPr>
          <a:xfrm rot="10800000">
            <a:off x="5045450" y="2985925"/>
            <a:ext cx="1449300" cy="446700"/>
          </a:xfrm>
          <a:prstGeom prst="straightConnector1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69BE4B"/>
      </a:accent1>
      <a:accent2>
        <a:srgbClr val="46C7E1"/>
      </a:accent2>
      <a:accent3>
        <a:srgbClr val="FA9B23"/>
      </a:accent3>
      <a:accent4>
        <a:srgbClr val="786EC8"/>
      </a:accent4>
      <a:accent5>
        <a:srgbClr val="F03C78"/>
      </a:accent5>
      <a:accent6>
        <a:srgbClr val="00968C"/>
      </a:accent6>
      <a:hlink>
        <a:srgbClr val="0082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