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EB2BC8-1483-4D6A-A265-C179C2BA5DFF}">
  <a:tblStyle styleId="{FEEB2BC8-1483-4D6A-A265-C179C2BA5D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675bab19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675bab1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6d3fb8f6e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6d3fb8f6e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c45c7aab_0_1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cc45c7aab_0_1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cc45c7aab_0_9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cc45c7aab_0_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6d3fb8f6e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6d3fb8f6e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6d3fb8f6e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6d3fb8f6e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6d3fb8f6e_0_9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6d3fb8f6e_0_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1015125" y="2668075"/>
            <a:ext cx="17061000" cy="37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Char char="-"/>
            </a:pPr>
            <a:r>
              <a:rPr lang="en-GB">
                <a:solidFill>
                  <a:srgbClr val="4B3241"/>
                </a:solidFill>
              </a:rPr>
              <a:t>Experiences now and in the past [2/2]</a:t>
            </a:r>
            <a:endParaRPr>
              <a:solidFill>
                <a:srgbClr val="4B3241"/>
              </a:solidFill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i="1" lang="en-GB" sz="5000">
                <a:solidFill>
                  <a:srgbClr val="4B3241"/>
                </a:solidFill>
              </a:rPr>
              <a:t>Present vs preterite tenses: 3rd person singular</a:t>
            </a:r>
            <a:endParaRPr i="1" sz="5000">
              <a:solidFill>
                <a:srgbClr val="4B3241"/>
              </a:solidFill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i="1" lang="en-GB" sz="5000">
                <a:solidFill>
                  <a:srgbClr val="4B3241"/>
                </a:solidFill>
              </a:rPr>
              <a:t>AR verbs</a:t>
            </a:r>
            <a:endParaRPr i="1" sz="5000">
              <a:solidFill>
                <a:srgbClr val="4B3241"/>
              </a:solidFill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i="1" lang="en-GB" sz="5000">
                <a:solidFill>
                  <a:srgbClr val="4B3241"/>
                </a:solidFill>
              </a:rPr>
              <a:t>Hacer</a:t>
            </a:r>
            <a:endParaRPr i="1" sz="5000"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611967" y="1367642"/>
            <a:ext cx="109677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2" type="subTitle"/>
          </p:nvPr>
        </p:nvSpPr>
        <p:spPr>
          <a:xfrm>
            <a:off x="611967" y="8583655"/>
            <a:ext cx="7426500" cy="82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688" y="631029"/>
            <a:ext cx="9324625" cy="82074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555225" y="2422450"/>
            <a:ext cx="31485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Ga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icia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11891325" y="747150"/>
            <a:ext cx="2943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Bi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bao 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" name="Google Shape;98;p17"/>
          <p:cNvCxnSpPr/>
          <p:nvPr/>
        </p:nvCxnSpPr>
        <p:spPr>
          <a:xfrm flipH="1" rot="10800000">
            <a:off x="2963450" y="2062450"/>
            <a:ext cx="1926000" cy="96120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7"/>
          <p:cNvSpPr txBox="1"/>
          <p:nvPr/>
        </p:nvSpPr>
        <p:spPr>
          <a:xfrm>
            <a:off x="220875" y="188400"/>
            <a:ext cx="53970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La fonética</a:t>
            </a:r>
            <a:br>
              <a:rPr b="1" lang="en-GB" sz="6000">
                <a:latin typeface="Montserrat"/>
                <a:ea typeface="Montserrat"/>
                <a:cs typeface="Montserrat"/>
                <a:sym typeface="Montserrat"/>
              </a:rPr>
            </a:b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4969825" y="1101250"/>
            <a:ext cx="1059900" cy="961200"/>
          </a:xfrm>
          <a:prstGeom prst="hear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9003000" y="1329438"/>
            <a:ext cx="282000" cy="282900"/>
          </a:xfrm>
          <a:prstGeom prst="hear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2" name="Google Shape;102;p17"/>
          <p:cNvCxnSpPr>
            <a:stCxn id="97" idx="1"/>
          </p:cNvCxnSpPr>
          <p:nvPr/>
        </p:nvCxnSpPr>
        <p:spPr>
          <a:xfrm flipH="1">
            <a:off x="9608925" y="1073700"/>
            <a:ext cx="2282400" cy="29190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7"/>
          <p:cNvSpPr txBox="1"/>
          <p:nvPr/>
        </p:nvSpPr>
        <p:spPr>
          <a:xfrm>
            <a:off x="15048400" y="2549750"/>
            <a:ext cx="25491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Ll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eida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4" name="Google Shape;104;p17"/>
          <p:cNvCxnSpPr>
            <a:stCxn id="103" idx="1"/>
          </p:cNvCxnSpPr>
          <p:nvPr/>
        </p:nvCxnSpPr>
        <p:spPr>
          <a:xfrm rot="10800000">
            <a:off x="11351500" y="2800100"/>
            <a:ext cx="3696900" cy="7620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17"/>
          <p:cNvSpPr/>
          <p:nvPr/>
        </p:nvSpPr>
        <p:spPr>
          <a:xfrm>
            <a:off x="10806481" y="2733092"/>
            <a:ext cx="238800" cy="282900"/>
          </a:xfrm>
          <a:prstGeom prst="hear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18"/>
          <p:cNvGraphicFramePr/>
          <p:nvPr/>
        </p:nvGraphicFramePr>
        <p:xfrm>
          <a:off x="3719400" y="10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{FEEB2BC8-1483-4D6A-A265-C179C2BA5DFF}</a:tableStyleId>
              </a:tblPr>
              <a:tblGrid>
                <a:gridCol w="3856150"/>
                <a:gridCol w="5971225"/>
              </a:tblGrid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examen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exam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do, doing; to make, making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repasar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revise, revising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pronunciar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pronounce, pronouncing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cultura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culture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después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afterwards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ejercicio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exercise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ayer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yesterday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 la tarde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the afternoon/evening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 la mañana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the morning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sobre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about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oday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416100" y="3541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 tense - ar verbs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3rd person singular (‘s/he, it’ form)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416100" y="2430650"/>
            <a:ext cx="175056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i="0" lang="en-GB" sz="3700" u="none" cap="none" strike="noStrike">
                <a:latin typeface="Montserrat"/>
                <a:ea typeface="Montserrat"/>
                <a:cs typeface="Montserrat"/>
                <a:sym typeface="Montserrat"/>
              </a:rPr>
              <a:t>To mean ‘</a:t>
            </a: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s/he</a:t>
            </a:r>
            <a:r>
              <a:rPr i="0" lang="en-GB" sz="3700" u="none" cap="none" strike="noStrike"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or ‘it’</a:t>
            </a:r>
            <a:r>
              <a:rPr i="0" lang="en-GB" sz="3700" u="none" cap="none" strike="noStrike">
                <a:latin typeface="Montserrat"/>
                <a:ea typeface="Montserrat"/>
                <a:cs typeface="Montserrat"/>
                <a:sym typeface="Montserrat"/>
              </a:rPr>
              <a:t> with </a:t>
            </a:r>
            <a:r>
              <a:rPr b="1" lang="en-GB" sz="3700"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i="0" lang="en-GB" sz="3700" u="none" cap="none" strike="noStrike">
                <a:latin typeface="Montserrat"/>
                <a:ea typeface="Montserrat"/>
                <a:cs typeface="Montserrat"/>
                <a:sym typeface="Montserrat"/>
              </a:rPr>
              <a:t> verbs in the present tense, remove </a:t>
            </a:r>
            <a:r>
              <a:rPr i="0" lang="en-GB" sz="3700" u="none" cap="none" strike="noStrike">
                <a:latin typeface="Montserrat"/>
                <a:ea typeface="Montserrat"/>
                <a:cs typeface="Montserrat"/>
                <a:sym typeface="Montserrat"/>
              </a:rPr>
              <a:t>–ar</a:t>
            </a:r>
            <a:r>
              <a:rPr i="0" lang="en-GB" sz="3700" u="none" cap="none" strike="noStrike">
                <a:latin typeface="Montserrat"/>
                <a:ea typeface="Montserrat"/>
                <a:cs typeface="Montserrat"/>
                <a:sym typeface="Montserrat"/>
              </a:rPr>
              <a:t> and add </a:t>
            </a:r>
            <a:r>
              <a:rPr b="1" i="0" lang="en-GB" sz="3700" u="none" cap="none" strike="noStrike"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37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i="0" lang="en-GB" sz="37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37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8065052" y="3164750"/>
            <a:ext cx="3672300" cy="1548900"/>
          </a:xfrm>
          <a:prstGeom prst="wedgeRoundRectCallout">
            <a:avLst>
              <a:gd fmla="val -41261" name="adj1"/>
              <a:gd fmla="val 7720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00A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i="0" lang="en-GB" sz="3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part of the verb is called the ‘stem’.</a:t>
            </a:r>
            <a:endParaRPr b="1" i="0" sz="3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883444" y="4878890"/>
            <a:ext cx="2618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habl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12893681" y="4856907"/>
            <a:ext cx="4031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habl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0" name="Google Shape;120;p19"/>
          <p:cNvCxnSpPr/>
          <p:nvPr/>
        </p:nvCxnSpPr>
        <p:spPr>
          <a:xfrm>
            <a:off x="9914627" y="5271479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1" name="Google Shape;121;p19"/>
          <p:cNvSpPr txBox="1"/>
          <p:nvPr/>
        </p:nvSpPr>
        <p:spPr>
          <a:xfrm>
            <a:off x="12848050" y="5585000"/>
            <a:ext cx="56289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1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i="1" lang="en-GB" sz="4200">
                <a:latin typeface="Montserrat"/>
                <a:ea typeface="Montserrat"/>
                <a:cs typeface="Montserrat"/>
                <a:sym typeface="Montserrat"/>
              </a:rPr>
              <a:t>he/she/it speaks</a:t>
            </a:r>
            <a:r>
              <a:rPr i="1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i="1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54388" y="4878890"/>
            <a:ext cx="3281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hablar</a:t>
            </a:r>
            <a:endParaRPr b="1" i="0" sz="4200" u="none" cap="none" strike="sng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3" name="Google Shape;123;p19"/>
          <p:cNvCxnSpPr/>
          <p:nvPr/>
        </p:nvCxnSpPr>
        <p:spPr>
          <a:xfrm>
            <a:off x="3442811" y="535046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4" name="Google Shape;124;p19"/>
          <p:cNvSpPr txBox="1"/>
          <p:nvPr/>
        </p:nvSpPr>
        <p:spPr>
          <a:xfrm>
            <a:off x="6883444" y="6381890"/>
            <a:ext cx="2618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repas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2893681" y="6359907"/>
            <a:ext cx="4031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repas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6" name="Google Shape;126;p19"/>
          <p:cNvCxnSpPr/>
          <p:nvPr/>
        </p:nvCxnSpPr>
        <p:spPr>
          <a:xfrm>
            <a:off x="9914627" y="6774479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7" name="Google Shape;127;p19"/>
          <p:cNvSpPr txBox="1"/>
          <p:nvPr/>
        </p:nvSpPr>
        <p:spPr>
          <a:xfrm>
            <a:off x="12848050" y="7088000"/>
            <a:ext cx="50736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1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i="1" lang="en-GB" sz="4200">
                <a:latin typeface="Montserrat"/>
                <a:ea typeface="Montserrat"/>
                <a:cs typeface="Montserrat"/>
                <a:sym typeface="Montserrat"/>
              </a:rPr>
              <a:t>he/she/it revises</a:t>
            </a:r>
            <a:r>
              <a:rPr i="1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i="1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354388" y="6381890"/>
            <a:ext cx="3281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repasar</a:t>
            </a:r>
            <a:endParaRPr b="1" i="0" sz="4200" u="none" cap="none" strike="sng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" name="Google Shape;129;p19"/>
          <p:cNvCxnSpPr/>
          <p:nvPr/>
        </p:nvCxnSpPr>
        <p:spPr>
          <a:xfrm>
            <a:off x="3442811" y="685346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85263" y="3541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Preterite tense - ar verbs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3rd person singular (‘s/he, it’ form)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385263" y="2430650"/>
            <a:ext cx="172323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To mean ‘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s/he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or ‘it’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with 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verbs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with actions completed in the past,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remove –ar and add 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ó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6914319" y="4015215"/>
            <a:ext cx="2618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habl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12924556" y="3993232"/>
            <a:ext cx="4031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habl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ó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8" name="Google Shape;138;p20"/>
          <p:cNvCxnSpPr/>
          <p:nvPr/>
        </p:nvCxnSpPr>
        <p:spPr>
          <a:xfrm>
            <a:off x="9945502" y="4407804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9" name="Google Shape;139;p20"/>
          <p:cNvSpPr txBox="1"/>
          <p:nvPr/>
        </p:nvSpPr>
        <p:spPr>
          <a:xfrm>
            <a:off x="12878923" y="4721325"/>
            <a:ext cx="4800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1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i="1" lang="en-GB" sz="4200">
                <a:latin typeface="Montserrat"/>
                <a:ea typeface="Montserrat"/>
                <a:cs typeface="Montserrat"/>
                <a:sym typeface="Montserrat"/>
              </a:rPr>
              <a:t>he/she/it spoke</a:t>
            </a:r>
            <a:r>
              <a:rPr i="1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i="1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385263" y="4015215"/>
            <a:ext cx="3281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hablar</a:t>
            </a:r>
            <a:endParaRPr b="1" i="0" sz="4200" u="none" cap="none" strike="sng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20"/>
          <p:cNvCxnSpPr/>
          <p:nvPr/>
        </p:nvCxnSpPr>
        <p:spPr>
          <a:xfrm>
            <a:off x="3473686" y="4486792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2" name="Google Shape;142;p20"/>
          <p:cNvSpPr txBox="1"/>
          <p:nvPr/>
        </p:nvSpPr>
        <p:spPr>
          <a:xfrm>
            <a:off x="6914319" y="5518215"/>
            <a:ext cx="2618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repas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12924556" y="5496232"/>
            <a:ext cx="40317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repas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ó</a:t>
            </a:r>
            <a:endParaRPr b="1"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4" name="Google Shape;144;p20"/>
          <p:cNvCxnSpPr/>
          <p:nvPr/>
        </p:nvCxnSpPr>
        <p:spPr>
          <a:xfrm>
            <a:off x="9945502" y="5910804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5" name="Google Shape;145;p20"/>
          <p:cNvSpPr txBox="1"/>
          <p:nvPr/>
        </p:nvSpPr>
        <p:spPr>
          <a:xfrm>
            <a:off x="12878925" y="6224325"/>
            <a:ext cx="54090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1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i="1" lang="en-GB" sz="4200">
                <a:latin typeface="Montserrat"/>
                <a:ea typeface="Montserrat"/>
                <a:cs typeface="Montserrat"/>
                <a:sym typeface="Montserrat"/>
              </a:rPr>
              <a:t>he/she/it revised</a:t>
            </a:r>
            <a:r>
              <a:rPr i="1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i="1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385263" y="5518215"/>
            <a:ext cx="32811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repasar</a:t>
            </a:r>
            <a:endParaRPr b="1" i="0" sz="4200" u="none" cap="none" strike="sng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7" name="Google Shape;147;p20"/>
          <p:cNvCxnSpPr/>
          <p:nvPr/>
        </p:nvCxnSpPr>
        <p:spPr>
          <a:xfrm>
            <a:off x="3473686" y="5989792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416100" y="3541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HACER 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391200" y="1249000"/>
            <a:ext cx="175056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Remember, some verbs don’t follow the regular patterns. </a:t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verb HACER is an example of this. </a:t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t/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4" name="Google Shape;154;p21"/>
          <p:cNvGraphicFramePr/>
          <p:nvPr/>
        </p:nvGraphicFramePr>
        <p:xfrm>
          <a:off x="489800" y="247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{FEEB2BC8-1483-4D6A-A265-C179C2BA5DFF}</a:tableStyleId>
              </a:tblPr>
              <a:tblGrid>
                <a:gridCol w="2265650"/>
                <a:gridCol w="2456250"/>
                <a:gridCol w="3731925"/>
                <a:gridCol w="2571175"/>
                <a:gridCol w="4201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 </a:t>
                      </a:r>
                      <a:endParaRPr b="1"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tense</a:t>
                      </a:r>
                      <a:endParaRPr b="1"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Preterite </a:t>
                      </a:r>
                      <a:endParaRPr b="1"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tense</a:t>
                      </a:r>
                      <a:endParaRPr b="1"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hacer</a:t>
                      </a:r>
                      <a:endParaRPr b="1"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(to do, doing; </a:t>
                      </a:r>
                      <a:endParaRPr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make, making)</a:t>
                      </a:r>
                      <a:endParaRPr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</a:t>
                      </a:r>
                      <a:endParaRPr i="1" sz="3400">
                        <a:solidFill>
                          <a:srgbClr val="F03C7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he/she/it does/makes</a:t>
                      </a:r>
                      <a:endParaRPr i="1"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hizo</a:t>
                      </a:r>
                      <a:endParaRPr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he/she/it did/made</a:t>
                      </a:r>
                      <a:endParaRPr i="1" sz="3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idx="4294967295" type="title"/>
          </p:nvPr>
        </p:nvSpPr>
        <p:spPr>
          <a:xfrm>
            <a:off x="504700" y="32425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</a:rPr>
              <a:t>Summary</a:t>
            </a:r>
            <a:endParaRPr sz="4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The AR verb ending for ‘he/she/it’ in present tense is</a:t>
            </a:r>
            <a:r>
              <a:rPr lang="en-GB" sz="3600">
                <a:solidFill>
                  <a:srgbClr val="434343"/>
                </a:solidFill>
              </a:rPr>
              <a:t>:</a:t>
            </a:r>
            <a:endParaRPr sz="3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</a:rPr>
              <a:t>		</a:t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The AR verb ending for ‘he/she/it’ in preterite tense is:</a:t>
            </a:r>
            <a:endParaRPr sz="36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The word for “s/he did/made” is:</a:t>
            </a:r>
            <a:endParaRPr sz="36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Translate: </a:t>
            </a:r>
            <a:r>
              <a:rPr i="1" lang="en-GB" sz="3600">
                <a:solidFill>
                  <a:srgbClr val="434343"/>
                </a:solidFill>
              </a:rPr>
              <a:t>“</a:t>
            </a:r>
            <a:r>
              <a:rPr lang="en-GB" sz="3600">
                <a:solidFill>
                  <a:srgbClr val="434343"/>
                </a:solidFill>
              </a:rPr>
              <a:t>pronunció las palabras</a:t>
            </a:r>
            <a:r>
              <a:rPr i="1" lang="en-GB" sz="3600">
                <a:solidFill>
                  <a:srgbClr val="434343"/>
                </a:solidFill>
              </a:rPr>
              <a:t>” </a:t>
            </a:r>
            <a:endParaRPr i="1" sz="26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</a:rPr>
              <a:t>5. 	“He spoke with the teacher after the exam”  is:</a:t>
            </a:r>
            <a:br>
              <a:rPr lang="en-GB" sz="4800">
                <a:solidFill>
                  <a:srgbClr val="FFFFFF"/>
                </a:solidFill>
              </a:rPr>
            </a:br>
            <a:r>
              <a:rPr lang="en-GB" sz="4800">
                <a:solidFill>
                  <a:srgbClr val="FFFFFF"/>
                </a:solidFill>
              </a:rPr>
              <a:t>  </a:t>
            </a:r>
            <a:endParaRPr i="1" sz="4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FFFFFF"/>
              </a:solidFill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17386500" y="1754700"/>
            <a:ext cx="7413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-a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7226300" y="3284425"/>
            <a:ext cx="8988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ó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1601000" y="5734475"/>
            <a:ext cx="66870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 pronounced the words”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13091725" y="6896650"/>
            <a:ext cx="5196300" cy="187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“Habló con el profesor después del examen.”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6673425" y="4456650"/>
            <a:ext cx="15330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hizo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16308770" y="576329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