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10287000" cx="18288000"/>
  <p:notesSz cx="6858000" cy="9144000"/>
  <p:embeddedFontLst>
    <p:embeddedFont>
      <p:font typeface="Montserrat SemiBold"/>
      <p:regular r:id="rId31"/>
      <p:bold r:id="rId32"/>
      <p:italic r:id="rId33"/>
      <p:boldItalic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Montserrat Medium"/>
      <p:regular r:id="rId39"/>
      <p:bold r:id="rId40"/>
      <p:italic r:id="rId41"/>
      <p:boldItalic r:id="rId42"/>
    </p:embeddedFont>
    <p:embeddedFont>
      <p:font typeface="Quicksand"/>
      <p:regular r:id="rId43"/>
      <p:bold r:id="rId44"/>
    </p:embeddedFont>
    <p:embeddedFont>
      <p:font typeface="Roboto Mon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63ABD06-802F-4DCD-B436-FBB44954E463}">
  <a:tblStyle styleId="{D63ABD06-802F-4DCD-B436-FBB44954E46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bold.fntdata"/><Relationship Id="rId20" Type="http://schemas.openxmlformats.org/officeDocument/2006/relationships/slide" Target="slides/slide15.xml"/><Relationship Id="rId42" Type="http://schemas.openxmlformats.org/officeDocument/2006/relationships/font" Target="fonts/MontserratMedium-boldItalic.fntdata"/><Relationship Id="rId41" Type="http://schemas.openxmlformats.org/officeDocument/2006/relationships/font" Target="fonts/MontserratMedium-italic.fntdata"/><Relationship Id="rId22" Type="http://schemas.openxmlformats.org/officeDocument/2006/relationships/slide" Target="slides/slide17.xml"/><Relationship Id="rId44" Type="http://schemas.openxmlformats.org/officeDocument/2006/relationships/font" Target="fonts/Quicksand-bold.fntdata"/><Relationship Id="rId21" Type="http://schemas.openxmlformats.org/officeDocument/2006/relationships/slide" Target="slides/slide16.xml"/><Relationship Id="rId43" Type="http://schemas.openxmlformats.org/officeDocument/2006/relationships/font" Target="fonts/Quicksand-regular.fntdata"/><Relationship Id="rId24" Type="http://schemas.openxmlformats.org/officeDocument/2006/relationships/slide" Target="slides/slide19.xml"/><Relationship Id="rId46" Type="http://schemas.openxmlformats.org/officeDocument/2006/relationships/font" Target="fonts/RobotoMono-bold.fntdata"/><Relationship Id="rId23" Type="http://schemas.openxmlformats.org/officeDocument/2006/relationships/slide" Target="slides/slide18.xml"/><Relationship Id="rId45" Type="http://schemas.openxmlformats.org/officeDocument/2006/relationships/font" Target="fonts/RobotoMon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RobotoMono-boldItalic.fntdata"/><Relationship Id="rId25" Type="http://schemas.openxmlformats.org/officeDocument/2006/relationships/slide" Target="slides/slide20.xml"/><Relationship Id="rId47" Type="http://schemas.openxmlformats.org/officeDocument/2006/relationships/font" Target="fonts/RobotoMono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SemiBold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ontserratSemiBold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SemiBold-bold.fntdata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SemiBold-bold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Medium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8b57d8877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a8b57d8877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8b57d8877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a8b57d8877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8b57d8877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a8b57d8877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8b57d8877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a8b57d8877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8b57d8877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a8b57d887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8b57d8877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a8b57d8877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8b57d8877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a8b57d8877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8b57d8877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a8b57d8877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8b57d8877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a8b57d8877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8b57d8877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a8b57d8877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8b57d8877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a8b57d8877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8b57d8877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a8b57d8877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8b57d8877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a8b57d8877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8b57d8877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a8b57d8877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8b57d8877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a8b57d8877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8b57d8877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a8b57d8877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8b57d887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a8b57d887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8b57d8877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a8b57d887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8b57d8877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a8b57d887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8b57d8877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a8b57d887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8b57d887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a8b57d887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8b57d887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a8b57d887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8b57d8877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a8b57d8877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7000">
                <a:solidFill>
                  <a:srgbClr val="4B3241"/>
                </a:solidFill>
              </a:rPr>
              <a:t>Lesson 6: Comparing Searching Algorithm</a:t>
            </a:r>
            <a:r>
              <a:rPr lang="en-GB" sz="7000">
                <a:solidFill>
                  <a:srgbClr val="4B3241"/>
                </a:solidFill>
              </a:rPr>
              <a:t>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7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Kashif Ahmed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917950" y="890050"/>
            <a:ext cx="13668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Code for Linear Search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Complete </a:t>
            </a:r>
            <a:r>
              <a:rPr lang="en-GB"/>
              <a:t>the trace table below using the algorithm in </a:t>
            </a:r>
            <a:r>
              <a:rPr b="1" lang="en-GB"/>
              <a:t>Figure 1</a:t>
            </a:r>
            <a:r>
              <a:rPr lang="en-GB"/>
              <a:t> when </a:t>
            </a:r>
            <a:r>
              <a:rPr b="1" lang="en-GB"/>
              <a:t>items </a:t>
            </a:r>
            <a:r>
              <a:rPr lang="en-GB"/>
              <a:t>is the list are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[‘Reg', 'Chloe', 'Steph', 'Ahmed', 'Keira', 'Neelu'] and the search_item is 'Keira'.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 first two passes have been completed for you.</a:t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Code for Linear Search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69" name="Google Shape;169;p24"/>
          <p:cNvGraphicFramePr/>
          <p:nvPr/>
        </p:nvGraphicFramePr>
        <p:xfrm>
          <a:off x="714975" y="190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733100"/>
                <a:gridCol w="3348725"/>
                <a:gridCol w="3348725"/>
                <a:gridCol w="3348725"/>
                <a:gridCol w="4876200"/>
              </a:tblGrid>
              <a:tr h="897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Line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index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current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items[current]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/>
                        <a:t>Condition</a:t>
                      </a:r>
                      <a:endParaRPr b="1"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-1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True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Reg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False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True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Chloe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False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Code for Linear Search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7" name="Google Shape;177;p25"/>
          <p:cNvGraphicFramePr/>
          <p:nvPr/>
        </p:nvGraphicFramePr>
        <p:xfrm>
          <a:off x="714975" y="190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733100"/>
                <a:gridCol w="3348725"/>
                <a:gridCol w="3348725"/>
                <a:gridCol w="3348725"/>
                <a:gridCol w="4876200"/>
              </a:tblGrid>
              <a:tr h="897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Line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index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current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items[current]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/>
                        <a:t>Condition</a:t>
                      </a:r>
                      <a:endParaRPr b="1"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Code for Linear Search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84" name="Google Shape;18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85" name="Google Shape;185;p26"/>
          <p:cNvGraphicFramePr/>
          <p:nvPr/>
        </p:nvGraphicFramePr>
        <p:xfrm>
          <a:off x="714975" y="190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733100"/>
                <a:gridCol w="3348725"/>
                <a:gridCol w="3348725"/>
                <a:gridCol w="3348725"/>
                <a:gridCol w="4876200"/>
              </a:tblGrid>
              <a:tr h="897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Line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index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current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items[current]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/>
                        <a:t>Condition</a:t>
                      </a:r>
                      <a:endParaRPr b="1"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917950" y="890050"/>
            <a:ext cx="13668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Code for Linear Search</a:t>
            </a:r>
            <a:endParaRPr/>
          </a:p>
        </p:txBody>
      </p:sp>
      <p:sp>
        <p:nvSpPr>
          <p:cNvPr id="191" name="Google Shape;191;p27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 more efficient linear search algorithm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Figure 2</a:t>
            </a:r>
            <a:r>
              <a:rPr lang="en-GB"/>
              <a:t> is a more efficient version of a linear search than the one shown in </a:t>
            </a:r>
            <a:r>
              <a:rPr b="1" lang="en-GB"/>
              <a:t>Figure 1</a:t>
            </a:r>
            <a:r>
              <a:rPr lang="en-GB"/>
              <a:t>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99" name="Google Shape;199;p28"/>
          <p:cNvGraphicFramePr/>
          <p:nvPr/>
        </p:nvGraphicFramePr>
        <p:xfrm>
          <a:off x="3558825" y="532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047875"/>
                <a:gridCol w="9539950"/>
              </a:tblGrid>
              <a:tr h="70101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9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 linear_search(items, search_item):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</a:t>
                      </a: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# </a:t>
                      </a:r>
                      <a:r>
                        <a:rPr lang="en-GB" sz="2200">
                          <a:solidFill>
                            <a:srgbClr val="666666"/>
                          </a:solidFill>
                        </a:rPr>
                        <a:t>Initialise the variables</a:t>
                      </a:r>
                      <a:endParaRPr sz="2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	index = -1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	current = 0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	found = False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</a:t>
                      </a: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# </a:t>
                      </a:r>
                      <a:r>
                        <a:rPr lang="en-GB" sz="2200">
                          <a:solidFill>
                            <a:srgbClr val="666666"/>
                          </a:solidFill>
                        </a:rPr>
                        <a:t>Repeat while the end of the list has not been reached</a:t>
                      </a:r>
                      <a:endParaRPr sz="2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	</a:t>
                      </a: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# </a:t>
                      </a:r>
                      <a:r>
                        <a:rPr lang="en-GB" sz="2200">
                          <a:solidFill>
                            <a:srgbClr val="666666"/>
                          </a:solidFill>
                        </a:rPr>
                        <a:t>and the search item has not been found</a:t>
                      </a:r>
                      <a:endParaRPr sz="2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	while current &lt; len(items) and found == False: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</a:t>
                      </a: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# </a:t>
                      </a:r>
                      <a:r>
                        <a:rPr lang="en-GB" sz="2200">
                          <a:solidFill>
                            <a:srgbClr val="666666"/>
                          </a:solidFill>
                        </a:rPr>
                        <a:t>Compare the current item to the item you are searching for</a:t>
                      </a:r>
                      <a:endParaRPr sz="2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	if items[current] == search_item: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	index = current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	found = True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</a:t>
                      </a: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# </a:t>
                      </a:r>
                      <a:r>
                        <a:rPr lang="en-GB" sz="2200">
                          <a:solidFill>
                            <a:srgbClr val="666666"/>
                          </a:solidFill>
                        </a:rPr>
                        <a:t>Proceed to the next item in the list</a:t>
                      </a:r>
                      <a:endParaRPr sz="2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	current = current + 1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return index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00" name="Google Shape;200;p28"/>
          <p:cNvSpPr txBox="1"/>
          <p:nvPr/>
        </p:nvSpPr>
        <p:spPr>
          <a:xfrm>
            <a:off x="8081150" y="8795625"/>
            <a:ext cx="2822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Figure 1</a:t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917950" y="890050"/>
            <a:ext cx="13668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Code for Linear Search</a:t>
            </a:r>
            <a:endParaRPr/>
          </a:p>
        </p:txBody>
      </p:sp>
      <p:sp>
        <p:nvSpPr>
          <p:cNvPr id="206" name="Google Shape;206;p29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State </a:t>
            </a:r>
            <a:r>
              <a:rPr lang="en-GB"/>
              <a:t>the data type of the variable </a:t>
            </a:r>
            <a:r>
              <a:rPr b="1" lang="en-GB"/>
              <a:t>found </a:t>
            </a:r>
            <a:r>
              <a:rPr lang="en-GB"/>
              <a:t>in </a:t>
            </a:r>
            <a:r>
              <a:rPr b="1" lang="en-GB"/>
              <a:t>Figure 2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 identifier found is a better choice for this variable than </a:t>
            </a:r>
            <a:r>
              <a:rPr b="1" lang="en-GB"/>
              <a:t>f</a:t>
            </a:r>
            <a:r>
              <a:rPr lang="en-GB"/>
              <a:t>. </a:t>
            </a:r>
            <a:r>
              <a:rPr b="1" lang="en-GB"/>
              <a:t>Give </a:t>
            </a:r>
            <a:r>
              <a:rPr lang="en-GB"/>
              <a:t>one reason why.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State </a:t>
            </a:r>
            <a:r>
              <a:rPr lang="en-GB"/>
              <a:t>one advantage of the algorithm in </a:t>
            </a:r>
            <a:r>
              <a:rPr b="1" lang="en-GB"/>
              <a:t>Figure 2</a:t>
            </a:r>
            <a:r>
              <a:rPr lang="en-GB"/>
              <a:t> compared to that in </a:t>
            </a:r>
            <a:r>
              <a:rPr b="1" lang="en-GB"/>
              <a:t>Figure 1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08" name="Google Shape;208;p29"/>
          <p:cNvGraphicFramePr/>
          <p:nvPr/>
        </p:nvGraphicFramePr>
        <p:xfrm>
          <a:off x="917950" y="281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9" name="Google Shape;209;p29"/>
          <p:cNvGraphicFramePr/>
          <p:nvPr/>
        </p:nvGraphicFramePr>
        <p:xfrm>
          <a:off x="917950" y="5527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0" name="Google Shape;210;p29"/>
          <p:cNvGraphicFramePr/>
          <p:nvPr/>
        </p:nvGraphicFramePr>
        <p:xfrm>
          <a:off x="917950" y="7671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116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type="title"/>
          </p:nvPr>
        </p:nvSpPr>
        <p:spPr>
          <a:xfrm>
            <a:off x="917950" y="890050"/>
            <a:ext cx="13668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Code for Linear Search</a:t>
            </a:r>
            <a:endParaRPr/>
          </a:p>
        </p:txBody>
      </p:sp>
      <p:sp>
        <p:nvSpPr>
          <p:cNvPr id="216" name="Google Shape;216;p30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Describe </a:t>
            </a:r>
            <a:r>
              <a:rPr lang="en-GB"/>
              <a:t>what it means if the function in </a:t>
            </a:r>
            <a:r>
              <a:rPr b="1" lang="en-GB"/>
              <a:t>Figure 2</a:t>
            </a:r>
            <a:r>
              <a:rPr lang="en-GB"/>
              <a:t> returns a value of -1.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State </a:t>
            </a:r>
            <a:r>
              <a:rPr lang="en-GB"/>
              <a:t>three advantages of implementing the algorithm in </a:t>
            </a:r>
            <a:r>
              <a:rPr b="1" lang="en-GB"/>
              <a:t>Figure 2</a:t>
            </a:r>
            <a:r>
              <a:rPr lang="en-GB"/>
              <a:t> as a subroutine.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18" name="Google Shape;218;p30"/>
          <p:cNvGraphicFramePr/>
          <p:nvPr/>
        </p:nvGraphicFramePr>
        <p:xfrm>
          <a:off x="917950" y="281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9" name="Google Shape;219;p30"/>
          <p:cNvGraphicFramePr/>
          <p:nvPr/>
        </p:nvGraphicFramePr>
        <p:xfrm>
          <a:off x="917950" y="5527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3 - Code for Binary Search</a:t>
            </a:r>
            <a:endParaRPr/>
          </a:p>
        </p:txBody>
      </p:sp>
      <p:sp>
        <p:nvSpPr>
          <p:cNvPr id="225" name="Google Shape;225;p31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A binary search algorithm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An implementation of a binary search in Python is shown in Figure 1. Read through the code to familiarise yourself with it; don’t worry if you don’t understand all of it yet.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226" name="Google Shape;226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8081150" y="8719425"/>
            <a:ext cx="2822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Figure 1</a:t>
            </a:r>
            <a:endParaRPr sz="2200"/>
          </a:p>
        </p:txBody>
      </p:sp>
      <p:graphicFrame>
        <p:nvGraphicFramePr>
          <p:cNvPr id="233" name="Google Shape;233;p32"/>
          <p:cNvGraphicFramePr/>
          <p:nvPr/>
        </p:nvGraphicFramePr>
        <p:xfrm>
          <a:off x="917563" y="514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5250"/>
                <a:gridCol w="14827600"/>
              </a:tblGrid>
              <a:tr h="82049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 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9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 binary_search(items, search_item):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index = -1       </a:t>
                      </a: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# </a:t>
                      </a:r>
                      <a:r>
                        <a:rPr lang="en-GB" sz="2200">
                          <a:solidFill>
                            <a:srgbClr val="666666"/>
                          </a:solidFill>
                        </a:rPr>
                        <a:t>Initialise the variables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	first = 0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	last = len(items) - 1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	found = False</a:t>
                      </a:r>
                      <a:endParaRPr sz="2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	while first &lt;= last and found == False:</a:t>
                      </a: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# </a:t>
                      </a:r>
                      <a:r>
                        <a:rPr lang="en-GB" sz="2200">
                          <a:solidFill>
                            <a:srgbClr val="666666"/>
                          </a:solidFill>
                        </a:rPr>
                        <a:t>Repeat while there are still items  item has not been found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	</a:t>
                      </a: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midpoint = (first + last) // 2  </a:t>
                      </a: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# </a:t>
                      </a:r>
                      <a:r>
                        <a:rPr lang="en-GB" sz="2200">
                          <a:solidFill>
                            <a:srgbClr val="666666"/>
                          </a:solidFill>
                        </a:rPr>
                        <a:t>Find the middle item (midpoint) between first and last</a:t>
                      </a:r>
                      <a:endParaRPr sz="2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	 if items[midpoint] == search_item: </a:t>
                      </a: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# </a:t>
                      </a:r>
                      <a:r>
                        <a:rPr lang="en-GB" sz="2200">
                          <a:solidFill>
                            <a:srgbClr val="666666"/>
                          </a:solidFill>
                        </a:rPr>
                        <a:t>Compare the item at the midpoint to the search item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	index = midpoint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	found = True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	elif items[midpoint] &lt; search_item: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	first = midpoint + 1 </a:t>
                      </a: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# </a:t>
                      </a:r>
                      <a:r>
                        <a:rPr lang="en-GB" sz="2200">
                          <a:solidFill>
                            <a:srgbClr val="666666"/>
                          </a:solidFill>
                        </a:rPr>
                        <a:t>Focus on right half of range</a:t>
                      </a:r>
                      <a:endParaRPr sz="2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	else: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	last = midpoint - 1  </a:t>
                      </a: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# </a:t>
                      </a:r>
                      <a:r>
                        <a:rPr lang="en-GB" sz="2200">
                          <a:solidFill>
                            <a:srgbClr val="666666"/>
                          </a:solidFill>
                        </a:rPr>
                        <a:t>Focus on the left half of range</a:t>
                      </a:r>
                      <a:endParaRPr sz="2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return index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</a:t>
            </a:r>
            <a:r>
              <a:rPr lang="en-GB"/>
              <a:t>Linear and Binary Searches</a:t>
            </a:r>
            <a:endParaRPr/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Searching for a planet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Izaz has created a program that stores the planets in our solar system. A sample of data is shown in </a:t>
            </a:r>
            <a:r>
              <a:rPr b="1" lang="en-GB"/>
              <a:t>Figure 1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92" name="Google Shape;92;p15"/>
          <p:cNvGraphicFramePr/>
          <p:nvPr/>
        </p:nvGraphicFramePr>
        <p:xfrm>
          <a:off x="917950" y="6105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781650"/>
                <a:gridCol w="1781650"/>
                <a:gridCol w="1781650"/>
                <a:gridCol w="1781650"/>
                <a:gridCol w="1781650"/>
                <a:gridCol w="1781650"/>
                <a:gridCol w="1798275"/>
                <a:gridCol w="1798275"/>
                <a:gridCol w="1798275"/>
              </a:tblGrid>
              <a:tr h="8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Element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3975" marB="53975" marR="53975" marL="53975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Earth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Jupiter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Mercury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Neptune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Uranus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Venus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Index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3975" marB="53975" marR="53975" marL="53975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3975" marB="53975" marR="53975" marL="53975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3975" marB="53975" marR="53975" marL="53975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3975" marB="53975" marR="53975" marL="53975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3975" marB="53975" marR="53975" marL="53975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3975" marB="53975" marR="53975" marL="53975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3975" marB="53975" marR="53975" marL="53975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3975" marB="53975" marR="53975" marL="53975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3975" marB="53975" marR="53975" marL="53975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15"/>
          <p:cNvSpPr txBox="1"/>
          <p:nvPr/>
        </p:nvSpPr>
        <p:spPr>
          <a:xfrm>
            <a:off x="7014350" y="7881225"/>
            <a:ext cx="2822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Figure 1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type="title"/>
          </p:nvPr>
        </p:nvSpPr>
        <p:spPr>
          <a:xfrm>
            <a:off x="917950" y="890050"/>
            <a:ext cx="13668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3 - Code for Binary Search</a:t>
            </a:r>
            <a:endParaRPr/>
          </a:p>
        </p:txBody>
      </p:sp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State </a:t>
            </a:r>
            <a:r>
              <a:rPr lang="en-GB"/>
              <a:t>the data type of the variable </a:t>
            </a:r>
            <a:r>
              <a:rPr b="1" lang="en-GB"/>
              <a:t>found </a:t>
            </a:r>
            <a:r>
              <a:rPr lang="en-GB"/>
              <a:t>in </a:t>
            </a:r>
            <a:r>
              <a:rPr b="1" lang="en-GB"/>
              <a:t>Figure 1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Which of the following statements is </a:t>
            </a:r>
            <a:r>
              <a:rPr b="1" lang="en-GB"/>
              <a:t>true</a:t>
            </a:r>
            <a:r>
              <a:rPr lang="en-GB"/>
              <a:t>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a)  	The algorithm in </a:t>
            </a:r>
            <a:r>
              <a:rPr b="1" lang="en-GB"/>
              <a:t>Figure 1 </a:t>
            </a:r>
            <a:r>
              <a:rPr lang="en-GB"/>
              <a:t>uses nested iteration.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b) 	The algorithm in </a:t>
            </a:r>
            <a:r>
              <a:rPr b="1" lang="en-GB"/>
              <a:t>Figure 1</a:t>
            </a:r>
            <a:r>
              <a:rPr lang="en-GB"/>
              <a:t> uses indefinite iteration.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c)  	The algorithm in</a:t>
            </a:r>
            <a:r>
              <a:rPr b="1" lang="en-GB"/>
              <a:t> Figure 1</a:t>
            </a:r>
            <a:r>
              <a:rPr lang="en-GB"/>
              <a:t> will loop infinitely.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d)     The algorithm in </a:t>
            </a:r>
            <a:r>
              <a:rPr b="1" lang="en-GB"/>
              <a:t>Figure 1</a:t>
            </a:r>
            <a:r>
              <a:rPr lang="en-GB"/>
              <a:t> uses nested selection.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41" name="Google Shape;241;p33"/>
          <p:cNvGraphicFramePr/>
          <p:nvPr/>
        </p:nvGraphicFramePr>
        <p:xfrm>
          <a:off x="917950" y="281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917950" y="890050"/>
            <a:ext cx="13668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3 - Code for Binary Search</a:t>
            </a:r>
            <a:endParaRPr/>
          </a:p>
        </p:txBody>
      </p:sp>
      <p:sp>
        <p:nvSpPr>
          <p:cNvPr id="247" name="Google Shape;247;p34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Explain </a:t>
            </a:r>
            <a:r>
              <a:rPr lang="en-GB"/>
              <a:t>why the calculation of midpoint in line 9 uses floor division.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49" name="Google Shape;249;p34"/>
          <p:cNvGraphicFramePr/>
          <p:nvPr/>
        </p:nvGraphicFramePr>
        <p:xfrm>
          <a:off x="917950" y="281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1886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type="title"/>
          </p:nvPr>
        </p:nvSpPr>
        <p:spPr>
          <a:xfrm>
            <a:off x="917950" y="890050"/>
            <a:ext cx="13668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3 - Code for Binary Search</a:t>
            </a:r>
            <a:endParaRPr/>
          </a:p>
        </p:txBody>
      </p:sp>
      <p:sp>
        <p:nvSpPr>
          <p:cNvPr id="255" name="Google Shape;255;p35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Complete </a:t>
            </a:r>
            <a:r>
              <a:rPr lang="en-GB"/>
              <a:t>the trace table below using the algorithm in </a:t>
            </a:r>
            <a:r>
              <a:rPr b="1" lang="en-GB"/>
              <a:t>Figure 1</a:t>
            </a:r>
            <a:r>
              <a:rPr lang="en-GB"/>
              <a:t> when </a:t>
            </a:r>
            <a:r>
              <a:rPr b="1" lang="en-GB"/>
              <a:t>items </a:t>
            </a:r>
            <a:r>
              <a:rPr lang="en-GB"/>
              <a:t>in the list are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[‘Ahmed', 'Chloe', 'Keira', 'Olivia', 'Neelu', 'Reg', 'Steph', 'Zak'] and the </a:t>
            </a:r>
            <a:r>
              <a:rPr b="1" lang="en-GB"/>
              <a:t>search_item </a:t>
            </a:r>
            <a:r>
              <a:rPr lang="en-GB"/>
              <a:t>is 'Olivia’.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 first pass has been completed for you.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3 - Code for Binary Search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62" name="Google Shape;262;p36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263" name="Google Shape;263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64" name="Google Shape;264;p36"/>
          <p:cNvGraphicFramePr/>
          <p:nvPr/>
        </p:nvGraphicFramePr>
        <p:xfrm>
          <a:off x="714975" y="190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892050"/>
                <a:gridCol w="1723700"/>
                <a:gridCol w="1723700"/>
                <a:gridCol w="1723700"/>
                <a:gridCol w="2139125"/>
                <a:gridCol w="1877425"/>
                <a:gridCol w="3033375"/>
                <a:gridCol w="2989750"/>
              </a:tblGrid>
              <a:tr h="618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Line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index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first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last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found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midpoint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items[midpoint]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/>
                        <a:t>Condition</a:t>
                      </a:r>
                      <a:endParaRPr b="1"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-1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False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True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Olivia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False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Olivia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True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3 - Code for Binary Search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70" name="Google Shape;270;p37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271" name="Google Shape;271;p3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72" name="Google Shape;272;p37"/>
          <p:cNvGraphicFramePr/>
          <p:nvPr/>
        </p:nvGraphicFramePr>
        <p:xfrm>
          <a:off x="714975" y="190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892050"/>
                <a:gridCol w="1723700"/>
                <a:gridCol w="1723700"/>
                <a:gridCol w="1723700"/>
                <a:gridCol w="2139125"/>
                <a:gridCol w="1877425"/>
                <a:gridCol w="3033375"/>
                <a:gridCol w="2989750"/>
              </a:tblGrid>
              <a:tr h="618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Line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index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first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last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found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midpoint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items[midpoint]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/>
                        <a:t>Condition</a:t>
                      </a:r>
                      <a:endParaRPr b="1"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3 - Code for Binary Search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78" name="Google Shape;278;p38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279" name="Google Shape;279;p3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80" name="Google Shape;280;p38"/>
          <p:cNvGraphicFramePr/>
          <p:nvPr/>
        </p:nvGraphicFramePr>
        <p:xfrm>
          <a:off x="714975" y="190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892050"/>
                <a:gridCol w="1723700"/>
                <a:gridCol w="1723700"/>
                <a:gridCol w="1723700"/>
                <a:gridCol w="2139125"/>
                <a:gridCol w="1877425"/>
                <a:gridCol w="3033375"/>
                <a:gridCol w="2989750"/>
              </a:tblGrid>
              <a:tr h="618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Line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index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first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last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found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midpoint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items[midpoint]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/>
                        <a:t>Condition</a:t>
                      </a:r>
                      <a:endParaRPr b="1"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917950" y="890050"/>
            <a:ext cx="13668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Linear and Binary Searches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State </a:t>
            </a:r>
            <a:r>
              <a:rPr lang="en-GB"/>
              <a:t>the total number of elements shown in </a:t>
            </a:r>
            <a:r>
              <a:rPr b="1" lang="en-GB"/>
              <a:t>Figure 1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List </a:t>
            </a:r>
            <a:r>
              <a:rPr lang="en-GB"/>
              <a:t>the planets that will be compared to the planet ‘Neptune’ when Izaz performs a linear search on the data shown in </a:t>
            </a:r>
            <a:r>
              <a:rPr b="1" lang="en-GB"/>
              <a:t>Figure 1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List </a:t>
            </a:r>
            <a:r>
              <a:rPr lang="en-GB"/>
              <a:t>the planets that will be compared to the planet ‘Neptune’ when Izaz performs a binary search on the data shown in </a:t>
            </a:r>
            <a:r>
              <a:rPr b="1" lang="en-GB"/>
              <a:t>Figure 1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1" name="Google Shape;101;p16"/>
          <p:cNvGraphicFramePr/>
          <p:nvPr/>
        </p:nvGraphicFramePr>
        <p:xfrm>
          <a:off x="917950" y="281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" name="Google Shape;102;p16"/>
          <p:cNvGraphicFramePr/>
          <p:nvPr/>
        </p:nvGraphicFramePr>
        <p:xfrm>
          <a:off x="917950" y="499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" name="Google Shape;103;p16"/>
          <p:cNvGraphicFramePr/>
          <p:nvPr/>
        </p:nvGraphicFramePr>
        <p:xfrm>
          <a:off x="917950" y="7747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917950" y="890050"/>
            <a:ext cx="13668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Linear and Binary Searches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State </a:t>
            </a:r>
            <a:r>
              <a:rPr lang="en-GB"/>
              <a:t>the planet and number of comparisons that would incur the worst-case scenario (highest number of comparisons) for </a:t>
            </a:r>
            <a:r>
              <a:rPr b="1" lang="en-GB"/>
              <a:t>linear search</a:t>
            </a:r>
            <a:r>
              <a:rPr lang="en-GB"/>
              <a:t> on the data shown in </a:t>
            </a:r>
            <a:r>
              <a:rPr b="1" lang="en-GB"/>
              <a:t>Figure 1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State </a:t>
            </a:r>
            <a:r>
              <a:rPr lang="en-GB"/>
              <a:t>the planet and number of comparisons that would incur the worst-case scenario (highest number of comparisons) for </a:t>
            </a:r>
            <a:r>
              <a:rPr b="1" lang="en-GB"/>
              <a:t>binary search</a:t>
            </a:r>
            <a:r>
              <a:rPr lang="en-GB"/>
              <a:t> on the data shown in </a:t>
            </a:r>
            <a:r>
              <a:rPr b="1" lang="en-GB"/>
              <a:t>Figure 1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1" name="Google Shape;111;p17"/>
          <p:cNvGraphicFramePr/>
          <p:nvPr/>
        </p:nvGraphicFramePr>
        <p:xfrm>
          <a:off x="917950" y="3803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" name="Google Shape;112;p17"/>
          <p:cNvGraphicFramePr/>
          <p:nvPr/>
        </p:nvGraphicFramePr>
        <p:xfrm>
          <a:off x="917950" y="689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917950" y="890050"/>
            <a:ext cx="13668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Linear and Binary Searches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Explain </a:t>
            </a:r>
            <a:r>
              <a:rPr lang="en-GB"/>
              <a:t>which search algorithm is most appropriate for finding a planet in </a:t>
            </a:r>
            <a:r>
              <a:rPr b="1" lang="en-GB"/>
              <a:t>Figure 1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0" name="Google Shape;120;p18"/>
          <p:cNvGraphicFramePr/>
          <p:nvPr/>
        </p:nvGraphicFramePr>
        <p:xfrm>
          <a:off x="917950" y="327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1942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</a:t>
            </a:r>
            <a:r>
              <a:rPr lang="en-GB"/>
              <a:t>- Code for Linear Search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An inefficient linear search algorithm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An implementation of a linear search in Python is shown in Figure 1. Read through the code to familiarise yourself with it; don’t worry if you don’t understand all of it yet.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Code for Linear Search</a:t>
            </a:r>
            <a:endParaRPr/>
          </a:p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34" name="Google Shape;134;p20"/>
          <p:cNvGraphicFramePr/>
          <p:nvPr/>
        </p:nvGraphicFramePr>
        <p:xfrm>
          <a:off x="3387375" y="195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106475"/>
                <a:gridCol w="10094675"/>
              </a:tblGrid>
              <a:tr h="39528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 linear_search(items, search_item):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</a:t>
                      </a: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# </a:t>
                      </a:r>
                      <a:r>
                        <a:rPr lang="en-GB" sz="2200">
                          <a:solidFill>
                            <a:srgbClr val="666666"/>
                          </a:solidFill>
                        </a:rPr>
                        <a:t>Initialise the variables</a:t>
                      </a:r>
                      <a:endParaRPr sz="2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	index = -1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	current = 0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</a:t>
                      </a: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# </a:t>
                      </a:r>
                      <a:r>
                        <a:rPr lang="en-GB" sz="2200">
                          <a:solidFill>
                            <a:srgbClr val="666666"/>
                          </a:solidFill>
                        </a:rPr>
                        <a:t>Repeat while the end of the list has not been reached</a:t>
                      </a:r>
                      <a:endParaRPr sz="2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	while current &lt; len(items):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</a:t>
                      </a: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# </a:t>
                      </a:r>
                      <a:r>
                        <a:rPr lang="en-GB" sz="2200">
                          <a:solidFill>
                            <a:srgbClr val="666666"/>
                          </a:solidFill>
                        </a:rPr>
                        <a:t>Compare the current item to the item you are searching for</a:t>
                      </a:r>
                      <a:endParaRPr sz="2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	if items[current] == search_item: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	index = current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</a:t>
                      </a: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# </a:t>
                      </a:r>
                      <a:r>
                        <a:rPr lang="en-GB" sz="2200">
                          <a:solidFill>
                            <a:srgbClr val="666666"/>
                          </a:solidFill>
                        </a:rPr>
                        <a:t>Proceed to the next item in the list</a:t>
                      </a:r>
                      <a:endParaRPr sz="2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	current = current + 1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return index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35" name="Google Shape;135;p20"/>
          <p:cNvSpPr txBox="1"/>
          <p:nvPr/>
        </p:nvSpPr>
        <p:spPr>
          <a:xfrm>
            <a:off x="8081150" y="8719425"/>
            <a:ext cx="2822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Figure 1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917950" y="890050"/>
            <a:ext cx="13668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Code for Linear Search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State </a:t>
            </a:r>
            <a:r>
              <a:rPr lang="en-GB"/>
              <a:t>the line number where iteration is first used in </a:t>
            </a:r>
            <a:r>
              <a:rPr b="1" lang="en-GB"/>
              <a:t>Figure 1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Identify </a:t>
            </a:r>
            <a:r>
              <a:rPr lang="en-GB"/>
              <a:t>one list that is used in </a:t>
            </a:r>
            <a:r>
              <a:rPr b="1" lang="en-GB"/>
              <a:t>Figure 1.</a:t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Describe </a:t>
            </a:r>
            <a:r>
              <a:rPr lang="en-GB"/>
              <a:t>what happens when line 11 is omitted from the algorithm in </a:t>
            </a:r>
            <a:r>
              <a:rPr b="1" lang="en-GB"/>
              <a:t>Figure 1.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43" name="Google Shape;143;p21"/>
          <p:cNvGraphicFramePr/>
          <p:nvPr/>
        </p:nvGraphicFramePr>
        <p:xfrm>
          <a:off x="917950" y="281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" name="Google Shape;144;p21"/>
          <p:cNvGraphicFramePr/>
          <p:nvPr/>
        </p:nvGraphicFramePr>
        <p:xfrm>
          <a:off x="917950" y="5222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" name="Google Shape;145;p21"/>
          <p:cNvGraphicFramePr/>
          <p:nvPr/>
        </p:nvGraphicFramePr>
        <p:xfrm>
          <a:off x="917950" y="7442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917950" y="890050"/>
            <a:ext cx="13668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Code for Linear Search</a:t>
            </a:r>
            <a:endParaRPr/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Explain </a:t>
            </a:r>
            <a:r>
              <a:rPr lang="en-GB"/>
              <a:t>why index needs to be initialised in </a:t>
            </a:r>
            <a:r>
              <a:rPr b="1" lang="en-GB"/>
              <a:t>Figure 1.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Explain </a:t>
            </a:r>
            <a:r>
              <a:rPr lang="en-GB"/>
              <a:t>why the algorithm in </a:t>
            </a:r>
            <a:r>
              <a:rPr b="1" lang="en-GB"/>
              <a:t>Figure 1</a:t>
            </a:r>
            <a:r>
              <a:rPr lang="en-GB"/>
              <a:t> is a function and not a procedure.</a:t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53" name="Google Shape;153;p22"/>
          <p:cNvGraphicFramePr/>
          <p:nvPr/>
        </p:nvGraphicFramePr>
        <p:xfrm>
          <a:off x="917950" y="281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1886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4" name="Google Shape;154;p22"/>
          <p:cNvGraphicFramePr/>
          <p:nvPr/>
        </p:nvGraphicFramePr>
        <p:xfrm>
          <a:off x="917950" y="619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{D63ABD06-802F-4DCD-B436-FBB44954E463}</a:tableStyleId>
              </a:tblPr>
              <a:tblGrid>
                <a:gridCol w="16240500"/>
              </a:tblGrid>
              <a:tr h="1886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