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10287000" cx="18288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7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8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d7759a32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g8d7759a3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bcef6dfa4_0_28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8bcef6dfa4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bcef6dfa4_0_4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8bcef6dfa4_0_4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Task - worksheet?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bcef6dfa4_0_47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8bcef6dfa4_0_4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bcef6dfa4_0_50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g8bcef6dfa4_0_5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8bcef6dfa4_0_5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g8bcef6dfa4_0_5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bcef6dfa4_0_60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g8bcef6dfa4_0_6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More mark you answers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8bcef6dfa4_0_74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g8bcef6dfa4_0_7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Task for worksheet?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 1">
  <p:cSld name="TITLE_ONLY_1_1_1_1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1257300" y="1116875"/>
            <a:ext cx="15773400" cy="77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>
                <a:solidFill>
                  <a:srgbClr val="002060"/>
                </a:solidFill>
              </a:defRPr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>
                <a:solidFill>
                  <a:srgbClr val="002060"/>
                </a:solidFill>
              </a:defRPr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4129497" y="222851"/>
            <a:ext cx="11702700" cy="6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9" name="Google Shape;89;p15"/>
          <p:cNvSpPr txBox="1"/>
          <p:nvPr>
            <p:ph idx="10" type="dt"/>
          </p:nvPr>
        </p:nvSpPr>
        <p:spPr>
          <a:xfrm>
            <a:off x="264521" y="283363"/>
            <a:ext cx="35253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Title and Content_1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1257300" y="1116875"/>
            <a:ext cx="15773400" cy="77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>
                <a:solidFill>
                  <a:srgbClr val="002060"/>
                </a:solidFill>
              </a:defRPr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>
                <a:solidFill>
                  <a:srgbClr val="002060"/>
                </a:solidFill>
              </a:defRPr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92" name="Google Shape;92;p16"/>
          <p:cNvSpPr txBox="1"/>
          <p:nvPr>
            <p:ph type="title"/>
          </p:nvPr>
        </p:nvSpPr>
        <p:spPr>
          <a:xfrm>
            <a:off x="4129497" y="222851"/>
            <a:ext cx="11702700" cy="6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93" name="Google Shape;93;p16"/>
          <p:cNvSpPr txBox="1"/>
          <p:nvPr>
            <p:ph idx="10" type="dt"/>
          </p:nvPr>
        </p:nvSpPr>
        <p:spPr>
          <a:xfrm>
            <a:off x="264521" y="283363"/>
            <a:ext cx="35253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Title and Content">
  <p:cSld name="5_Title and Conten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1257300" y="1116875"/>
            <a:ext cx="15773400" cy="77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>
                <a:solidFill>
                  <a:srgbClr val="002060"/>
                </a:solidFill>
              </a:defRPr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>
                <a:solidFill>
                  <a:srgbClr val="002060"/>
                </a:solidFill>
              </a:defRPr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96" name="Google Shape;96;p17"/>
          <p:cNvSpPr txBox="1"/>
          <p:nvPr>
            <p:ph type="title"/>
          </p:nvPr>
        </p:nvSpPr>
        <p:spPr>
          <a:xfrm>
            <a:off x="4129497" y="222851"/>
            <a:ext cx="11702700" cy="6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97" name="Google Shape;97;p17"/>
          <p:cNvSpPr txBox="1"/>
          <p:nvPr>
            <p:ph idx="10" type="dt"/>
          </p:nvPr>
        </p:nvSpPr>
        <p:spPr>
          <a:xfrm>
            <a:off x="264521" y="283363"/>
            <a:ext cx="35253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1257300" y="1116875"/>
            <a:ext cx="15773400" cy="77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>
                <a:solidFill>
                  <a:srgbClr val="002060"/>
                </a:solidFill>
              </a:defRPr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>
                <a:solidFill>
                  <a:srgbClr val="002060"/>
                </a:solidFill>
              </a:defRPr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00" name="Google Shape;100;p18"/>
          <p:cNvSpPr txBox="1"/>
          <p:nvPr>
            <p:ph type="title"/>
          </p:nvPr>
        </p:nvSpPr>
        <p:spPr>
          <a:xfrm>
            <a:off x="4129497" y="222851"/>
            <a:ext cx="11702700" cy="6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0" type="dt"/>
          </p:nvPr>
        </p:nvSpPr>
        <p:spPr>
          <a:xfrm>
            <a:off x="264521" y="283363"/>
            <a:ext cx="35253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1257300" y="1116875"/>
            <a:ext cx="15773400" cy="77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>
                <a:solidFill>
                  <a:srgbClr val="002060"/>
                </a:solidFill>
              </a:defRPr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>
                <a:solidFill>
                  <a:srgbClr val="002060"/>
                </a:solidFill>
              </a:defRPr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04" name="Google Shape;104;p19"/>
          <p:cNvSpPr txBox="1"/>
          <p:nvPr>
            <p:ph type="title"/>
          </p:nvPr>
        </p:nvSpPr>
        <p:spPr>
          <a:xfrm>
            <a:off x="4129497" y="222851"/>
            <a:ext cx="11702700" cy="6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05" name="Google Shape;105;p19"/>
          <p:cNvSpPr txBox="1"/>
          <p:nvPr>
            <p:ph idx="10" type="dt"/>
          </p:nvPr>
        </p:nvSpPr>
        <p:spPr>
          <a:xfrm>
            <a:off x="264521" y="283363"/>
            <a:ext cx="35253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and Content">
  <p:cSld name="3_Title and Conten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1257300" y="1116875"/>
            <a:ext cx="15773400" cy="77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>
                <a:solidFill>
                  <a:srgbClr val="002060"/>
                </a:solidFill>
              </a:defRPr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>
                <a:solidFill>
                  <a:srgbClr val="002060"/>
                </a:solidFill>
              </a:defRPr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08" name="Google Shape;108;p20"/>
          <p:cNvSpPr txBox="1"/>
          <p:nvPr>
            <p:ph type="title"/>
          </p:nvPr>
        </p:nvSpPr>
        <p:spPr>
          <a:xfrm>
            <a:off x="4129497" y="222851"/>
            <a:ext cx="11702700" cy="6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09" name="Google Shape;109;p20"/>
          <p:cNvSpPr txBox="1"/>
          <p:nvPr>
            <p:ph idx="10" type="dt"/>
          </p:nvPr>
        </p:nvSpPr>
        <p:spPr>
          <a:xfrm>
            <a:off x="264521" y="283363"/>
            <a:ext cx="35253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and Content">
  <p:cSld name="4_Title and Conten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1257300" y="1116875"/>
            <a:ext cx="15773400" cy="77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>
                <a:solidFill>
                  <a:srgbClr val="002060"/>
                </a:solidFill>
              </a:defRPr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>
                <a:solidFill>
                  <a:srgbClr val="002060"/>
                </a:solidFill>
              </a:defRPr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002060"/>
                </a:solidFill>
              </a:defRPr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2" name="Google Shape;112;p21"/>
          <p:cNvSpPr txBox="1"/>
          <p:nvPr>
            <p:ph type="title"/>
          </p:nvPr>
        </p:nvSpPr>
        <p:spPr>
          <a:xfrm>
            <a:off x="4129497" y="222851"/>
            <a:ext cx="11702700" cy="6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3" name="Google Shape;113;p21"/>
          <p:cNvSpPr txBox="1"/>
          <p:nvPr>
            <p:ph idx="10" type="dt"/>
          </p:nvPr>
        </p:nvSpPr>
        <p:spPr>
          <a:xfrm>
            <a:off x="264521" y="283363"/>
            <a:ext cx="35253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10.xml"/><Relationship Id="rId22" Type="http://schemas.openxmlformats.org/officeDocument/2006/relationships/theme" Target="../theme/theme2.xml"/><Relationship Id="rId10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Ecological relationships and classification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Lesson 1 - Food Chains and Webs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Biology - Key Stage 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0" name="Google Shape;120;p22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Miss Lewis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1" name="Google Shape;121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7" name="Google Shape;127;p2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Look at the food chain below.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8" name="Google Shape;128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9" name="Google Shape;129;p23"/>
          <p:cNvSpPr txBox="1"/>
          <p:nvPr/>
        </p:nvSpPr>
        <p:spPr>
          <a:xfrm>
            <a:off x="917940" y="3635297"/>
            <a:ext cx="17035500" cy="52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514350" lvl="0" marL="51435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a </a:t>
            </a:r>
            <a:r>
              <a:rPr b="1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primary consumer</a:t>
            </a: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? Name the primary consumer in the food chain.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48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a </a:t>
            </a:r>
            <a:r>
              <a:rPr b="1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secondary consumer</a:t>
            </a: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? Name the secondary consumer in the food chain.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48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a </a:t>
            </a:r>
            <a:r>
              <a:rPr b="1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tertiary consumer</a:t>
            </a: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? Name the tertiary consumer in the food chain.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4800"/>
              </a:spcBef>
              <a:spcAft>
                <a:spcPts val="4800"/>
              </a:spcAft>
              <a:buClr>
                <a:schemeClr val="dk2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a </a:t>
            </a:r>
            <a:r>
              <a:rPr b="1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top predator</a:t>
            </a: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? Name the top predator in the food chain.</a:t>
            </a:r>
            <a:endParaRPr/>
          </a:p>
        </p:txBody>
      </p:sp>
      <p:sp>
        <p:nvSpPr>
          <p:cNvPr id="130" name="Google Shape;130;p23"/>
          <p:cNvSpPr txBox="1"/>
          <p:nvPr/>
        </p:nvSpPr>
        <p:spPr>
          <a:xfrm>
            <a:off x="2547365" y="2144605"/>
            <a:ext cx="1545600" cy="7080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grass</a:t>
            </a:r>
            <a:endParaRPr/>
          </a:p>
        </p:txBody>
      </p:sp>
      <p:sp>
        <p:nvSpPr>
          <p:cNvPr id="131" name="Google Shape;131;p23"/>
          <p:cNvSpPr txBox="1"/>
          <p:nvPr/>
        </p:nvSpPr>
        <p:spPr>
          <a:xfrm>
            <a:off x="5358809" y="2178073"/>
            <a:ext cx="3426000" cy="7080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grasshopper</a:t>
            </a:r>
            <a:endParaRPr/>
          </a:p>
        </p:txBody>
      </p:sp>
      <p:sp>
        <p:nvSpPr>
          <p:cNvPr id="132" name="Google Shape;132;p23"/>
          <p:cNvSpPr txBox="1"/>
          <p:nvPr/>
        </p:nvSpPr>
        <p:spPr>
          <a:xfrm>
            <a:off x="10100067" y="2178073"/>
            <a:ext cx="1702800" cy="7080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snake</a:t>
            </a:r>
            <a:endParaRPr/>
          </a:p>
        </p:txBody>
      </p:sp>
      <p:sp>
        <p:nvSpPr>
          <p:cNvPr id="133" name="Google Shape;133;p23"/>
          <p:cNvSpPr txBox="1"/>
          <p:nvPr/>
        </p:nvSpPr>
        <p:spPr>
          <a:xfrm>
            <a:off x="13019829" y="2144605"/>
            <a:ext cx="1593600" cy="7080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hawk</a:t>
            </a:r>
            <a:endParaRPr/>
          </a:p>
        </p:txBody>
      </p:sp>
      <p:cxnSp>
        <p:nvCxnSpPr>
          <p:cNvPr id="134" name="Google Shape;134;p23"/>
          <p:cNvCxnSpPr/>
          <p:nvPr/>
        </p:nvCxnSpPr>
        <p:spPr>
          <a:xfrm>
            <a:off x="4393581" y="2519050"/>
            <a:ext cx="713700" cy="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5" name="Google Shape;135;p23"/>
          <p:cNvCxnSpPr/>
          <p:nvPr/>
        </p:nvCxnSpPr>
        <p:spPr>
          <a:xfrm>
            <a:off x="9144000" y="2519050"/>
            <a:ext cx="713700" cy="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6" name="Google Shape;136;p23"/>
          <p:cNvCxnSpPr/>
          <p:nvPr/>
        </p:nvCxnSpPr>
        <p:spPr>
          <a:xfrm>
            <a:off x="12132526" y="2495622"/>
            <a:ext cx="713700" cy="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2" name="Google Shape;142;p24"/>
          <p:cNvSpPr txBox="1"/>
          <p:nvPr>
            <p:ph type="title"/>
          </p:nvPr>
        </p:nvSpPr>
        <p:spPr>
          <a:xfrm>
            <a:off x="917950" y="890050"/>
            <a:ext cx="16344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4000">
                <a:solidFill>
                  <a:schemeClr val="dk2"/>
                </a:solidFill>
              </a:rPr>
              <a:t>Draw arrows to match up each word below to it’s meaning.</a:t>
            </a:r>
            <a:endParaRPr sz="4000">
              <a:solidFill>
                <a:schemeClr val="dk2"/>
              </a:solidFill>
            </a:endParaRPr>
          </a:p>
        </p:txBody>
      </p:sp>
      <p:sp>
        <p:nvSpPr>
          <p:cNvPr id="143" name="Google Shape;143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4" name="Google Shape;144;p24"/>
          <p:cNvSpPr txBox="1"/>
          <p:nvPr/>
        </p:nvSpPr>
        <p:spPr>
          <a:xfrm>
            <a:off x="1467711" y="2144605"/>
            <a:ext cx="2566800" cy="6462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carnivores</a:t>
            </a:r>
            <a:endParaRPr/>
          </a:p>
        </p:txBody>
      </p:sp>
      <p:sp>
        <p:nvSpPr>
          <p:cNvPr id="145" name="Google Shape;145;p24"/>
          <p:cNvSpPr txBox="1"/>
          <p:nvPr/>
        </p:nvSpPr>
        <p:spPr>
          <a:xfrm>
            <a:off x="1438055" y="3619246"/>
            <a:ext cx="2625900" cy="6462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herbivores</a:t>
            </a:r>
            <a:endParaRPr/>
          </a:p>
        </p:txBody>
      </p:sp>
      <p:sp>
        <p:nvSpPr>
          <p:cNvPr id="146" name="Google Shape;146;p24"/>
          <p:cNvSpPr txBox="1"/>
          <p:nvPr/>
        </p:nvSpPr>
        <p:spPr>
          <a:xfrm>
            <a:off x="1435651" y="5093887"/>
            <a:ext cx="2630700" cy="6462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omnivores</a:t>
            </a:r>
            <a:endParaRPr/>
          </a:p>
        </p:txBody>
      </p:sp>
      <p:sp>
        <p:nvSpPr>
          <p:cNvPr id="147" name="Google Shape;147;p24"/>
          <p:cNvSpPr txBox="1"/>
          <p:nvPr/>
        </p:nvSpPr>
        <p:spPr>
          <a:xfrm>
            <a:off x="1369126" y="6568528"/>
            <a:ext cx="2763900" cy="6462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consumers</a:t>
            </a:r>
            <a:endParaRPr/>
          </a:p>
        </p:txBody>
      </p:sp>
      <p:sp>
        <p:nvSpPr>
          <p:cNvPr id="148" name="Google Shape;148;p24"/>
          <p:cNvSpPr txBox="1"/>
          <p:nvPr/>
        </p:nvSpPr>
        <p:spPr>
          <a:xfrm>
            <a:off x="1478932" y="8043170"/>
            <a:ext cx="2544300" cy="6462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producers</a:t>
            </a:r>
            <a:endParaRPr/>
          </a:p>
        </p:txBody>
      </p:sp>
      <p:sp>
        <p:nvSpPr>
          <p:cNvPr id="149" name="Google Shape;149;p24"/>
          <p:cNvSpPr txBox="1"/>
          <p:nvPr/>
        </p:nvSpPr>
        <p:spPr>
          <a:xfrm>
            <a:off x="6975998" y="2144605"/>
            <a:ext cx="9740100" cy="6462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Animals that eat both plants and animals</a:t>
            </a:r>
            <a:endParaRPr/>
          </a:p>
        </p:txBody>
      </p:sp>
      <p:sp>
        <p:nvSpPr>
          <p:cNvPr id="150" name="Google Shape;150;p24"/>
          <p:cNvSpPr txBox="1"/>
          <p:nvPr/>
        </p:nvSpPr>
        <p:spPr>
          <a:xfrm>
            <a:off x="9302757" y="3619246"/>
            <a:ext cx="5557800" cy="6462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Animals that eat plants</a:t>
            </a:r>
            <a:endParaRPr/>
          </a:p>
        </p:txBody>
      </p:sp>
      <p:sp>
        <p:nvSpPr>
          <p:cNvPr id="151" name="Google Shape;151;p24"/>
          <p:cNvSpPr txBox="1"/>
          <p:nvPr/>
        </p:nvSpPr>
        <p:spPr>
          <a:xfrm>
            <a:off x="8324123" y="5093887"/>
            <a:ext cx="7317900" cy="6462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Animals that eat other animals</a:t>
            </a:r>
            <a:endParaRPr/>
          </a:p>
        </p:txBody>
      </p:sp>
      <p:sp>
        <p:nvSpPr>
          <p:cNvPr id="152" name="Google Shape;152;p24"/>
          <p:cNvSpPr txBox="1"/>
          <p:nvPr/>
        </p:nvSpPr>
        <p:spPr>
          <a:xfrm>
            <a:off x="6992830" y="6568528"/>
            <a:ext cx="9716100" cy="6462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Organisms that can make their own food</a:t>
            </a:r>
            <a:endParaRPr/>
          </a:p>
        </p:txBody>
      </p:sp>
      <p:sp>
        <p:nvSpPr>
          <p:cNvPr id="153" name="Google Shape;153;p24"/>
          <p:cNvSpPr txBox="1"/>
          <p:nvPr/>
        </p:nvSpPr>
        <p:spPr>
          <a:xfrm>
            <a:off x="5417078" y="8043170"/>
            <a:ext cx="12551700" cy="6462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Organisms that rely on other organisms for their food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9" name="Google Shape;159;p2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A sea food chain is shown below.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0" name="Google Shape;160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1" name="Google Shape;161;p25"/>
          <p:cNvSpPr txBox="1"/>
          <p:nvPr/>
        </p:nvSpPr>
        <p:spPr>
          <a:xfrm>
            <a:off x="917940" y="3635297"/>
            <a:ext cx="17035500" cy="52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514350" lvl="0" marL="51435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do the arrows mean?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48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Write down the name of the following and explain why.</a:t>
            </a:r>
            <a:endParaRPr/>
          </a:p>
          <a:p>
            <a:pPr indent="0" lvl="1" marL="457200" marR="0" rtl="0" algn="l">
              <a:lnSpc>
                <a:spcPct val="130000"/>
              </a:lnSpc>
              <a:spcBef>
                <a:spcPts val="44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Herbivore:</a:t>
            </a:r>
            <a:endParaRPr/>
          </a:p>
          <a:p>
            <a:pPr indent="0" lvl="1" marL="457200" marR="0" rtl="0" algn="l">
              <a:lnSpc>
                <a:spcPct val="130000"/>
              </a:lnSpc>
              <a:spcBef>
                <a:spcPts val="44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Carnivore:</a:t>
            </a:r>
            <a:endParaRPr/>
          </a:p>
          <a:p>
            <a:pPr indent="0" lvl="1" marL="457200" marR="0" rtl="0" algn="l">
              <a:lnSpc>
                <a:spcPct val="130000"/>
              </a:lnSpc>
              <a:spcBef>
                <a:spcPts val="4400"/>
              </a:spcBef>
              <a:spcAft>
                <a:spcPts val="240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Producer:</a:t>
            </a:r>
            <a:endParaRPr/>
          </a:p>
        </p:txBody>
      </p:sp>
      <p:sp>
        <p:nvSpPr>
          <p:cNvPr id="162" name="Google Shape;162;p25"/>
          <p:cNvSpPr txBox="1"/>
          <p:nvPr/>
        </p:nvSpPr>
        <p:spPr>
          <a:xfrm>
            <a:off x="4464655" y="2115108"/>
            <a:ext cx="1590600" cy="7080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algae</a:t>
            </a:r>
            <a:endParaRPr/>
          </a:p>
        </p:txBody>
      </p:sp>
      <p:sp>
        <p:nvSpPr>
          <p:cNvPr id="163" name="Google Shape;163;p25"/>
          <p:cNvSpPr txBox="1"/>
          <p:nvPr/>
        </p:nvSpPr>
        <p:spPr>
          <a:xfrm>
            <a:off x="7276099" y="2148576"/>
            <a:ext cx="1871100" cy="7080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limpet</a:t>
            </a:r>
            <a:endParaRPr/>
          </a:p>
        </p:txBody>
      </p:sp>
      <p:sp>
        <p:nvSpPr>
          <p:cNvPr id="164" name="Google Shape;164;p25"/>
          <p:cNvSpPr txBox="1"/>
          <p:nvPr/>
        </p:nvSpPr>
        <p:spPr>
          <a:xfrm>
            <a:off x="10336042" y="2148576"/>
            <a:ext cx="1965600" cy="708000"/>
          </a:xfrm>
          <a:prstGeom prst="rect">
            <a:avLst/>
          </a:prstGeom>
          <a:noFill/>
          <a:ln cap="flat" cmpd="sng" w="9525">
            <a:solidFill>
              <a:srgbClr val="0023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4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lobster</a:t>
            </a:r>
            <a:endParaRPr/>
          </a:p>
        </p:txBody>
      </p:sp>
      <p:cxnSp>
        <p:nvCxnSpPr>
          <p:cNvPr id="165" name="Google Shape;165;p25"/>
          <p:cNvCxnSpPr/>
          <p:nvPr/>
        </p:nvCxnSpPr>
        <p:spPr>
          <a:xfrm>
            <a:off x="6310871" y="2489553"/>
            <a:ext cx="713700" cy="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66" name="Google Shape;166;p25"/>
          <p:cNvCxnSpPr/>
          <p:nvPr/>
        </p:nvCxnSpPr>
        <p:spPr>
          <a:xfrm>
            <a:off x="9379975" y="2489553"/>
            <a:ext cx="713700" cy="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72" name="Google Shape;172;p2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Food chains always begin with a certain type of living thing.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3" name="Google Shape;173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4" name="Google Shape;174;p26"/>
          <p:cNvSpPr txBox="1"/>
          <p:nvPr/>
        </p:nvSpPr>
        <p:spPr>
          <a:xfrm>
            <a:off x="917940" y="3635297"/>
            <a:ext cx="17035500" cy="52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514350" lvl="0" marL="51435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type of living thing is this?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4800"/>
              </a:spcBef>
              <a:spcAft>
                <a:spcPts val="4800"/>
              </a:spcAft>
              <a:buClr>
                <a:schemeClr val="dk2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Why do they always start off the food chain?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80" name="Google Shape;180;p27"/>
          <p:cNvSpPr txBox="1"/>
          <p:nvPr>
            <p:ph type="title"/>
          </p:nvPr>
        </p:nvSpPr>
        <p:spPr>
          <a:xfrm>
            <a:off x="917950" y="890050"/>
            <a:ext cx="16795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3400">
                <a:solidFill>
                  <a:schemeClr val="dk2"/>
                </a:solidFill>
              </a:rPr>
              <a:t>Decide whether each of the following statements are true (T) or false (F).</a:t>
            </a:r>
            <a:endParaRPr sz="3400">
              <a:solidFill>
                <a:schemeClr val="dk2"/>
              </a:solidFill>
            </a:endParaRPr>
          </a:p>
        </p:txBody>
      </p:sp>
      <p:sp>
        <p:nvSpPr>
          <p:cNvPr id="181" name="Google Shape;181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2" name="Google Shape;182;p27"/>
          <p:cNvSpPr txBox="1"/>
          <p:nvPr/>
        </p:nvSpPr>
        <p:spPr>
          <a:xfrm>
            <a:off x="950088" y="1628983"/>
            <a:ext cx="17035500" cy="6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514350" lvl="0" marL="51435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Primary consumers are always carnivores.</a:t>
            </a:r>
            <a:endParaRPr sz="3200"/>
          </a:p>
          <a:p>
            <a:pPr indent="-514350" lvl="0" marL="514350" marR="0" rtl="0" algn="l">
              <a:lnSpc>
                <a:spcPct val="130000"/>
              </a:lnSpc>
              <a:spcBef>
                <a:spcPts val="3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All carnivores are secondary consumers.</a:t>
            </a:r>
            <a:endParaRPr sz="3200"/>
          </a:p>
          <a:p>
            <a:pPr indent="-514350" lvl="0" marL="514350" marR="0" rtl="0" algn="l">
              <a:lnSpc>
                <a:spcPct val="130000"/>
              </a:lnSpc>
              <a:spcBef>
                <a:spcPts val="3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a food chain, arrows point from the organism being eaten to the organisms eating it.</a:t>
            </a:r>
            <a:endParaRPr sz="3200"/>
          </a:p>
          <a:p>
            <a:pPr indent="-514350" lvl="0" marL="514350" marR="0" rtl="0" algn="l">
              <a:lnSpc>
                <a:spcPct val="130000"/>
              </a:lnSpc>
              <a:spcBef>
                <a:spcPts val="3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Top carnivores are always very large.</a:t>
            </a:r>
            <a:endParaRPr sz="3200"/>
          </a:p>
          <a:p>
            <a:pPr indent="-514350" lvl="0" marL="514350" marR="0" rtl="0" algn="l">
              <a:lnSpc>
                <a:spcPct val="130000"/>
              </a:lnSpc>
              <a:spcBef>
                <a:spcPts val="3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All plants are producers.</a:t>
            </a:r>
            <a:endParaRPr sz="3200"/>
          </a:p>
          <a:p>
            <a:pPr indent="-514350" lvl="0" marL="514350" marR="0" rtl="0" algn="l">
              <a:lnSpc>
                <a:spcPct val="130000"/>
              </a:lnSpc>
              <a:spcBef>
                <a:spcPts val="3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Tertiary consumers are always top carnivores.</a:t>
            </a:r>
            <a:endParaRPr sz="3200"/>
          </a:p>
          <a:p>
            <a:pPr indent="-514350" lvl="0" marL="514350" marR="0" rtl="0" algn="l">
              <a:lnSpc>
                <a:spcPct val="130000"/>
              </a:lnSpc>
              <a:spcBef>
                <a:spcPts val="3000"/>
              </a:spcBef>
              <a:spcAft>
                <a:spcPts val="3000"/>
              </a:spcAft>
              <a:buClr>
                <a:schemeClr val="dk2"/>
              </a:buClr>
              <a:buSzPts val="3200"/>
              <a:buFont typeface="Arial"/>
              <a:buAutoNum type="arabi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food chains, arrows show the direction of energy flow.</a:t>
            </a:r>
            <a:endParaRPr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88" name="Google Shape;188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9" name="Google Shape;189;p28"/>
          <p:cNvSpPr txBox="1"/>
          <p:nvPr>
            <p:ph idx="1" type="body"/>
          </p:nvPr>
        </p:nvSpPr>
        <p:spPr>
          <a:xfrm>
            <a:off x="9376700" y="873752"/>
            <a:ext cx="77832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600"/>
              <a:buFont typeface="Montserrat"/>
              <a:buAutoNum type="arabicPeriod"/>
            </a:pPr>
            <a:r>
              <a:rPr b="1" lang="en-GB" sz="360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From the food web</a:t>
            </a:r>
            <a:r>
              <a:rPr lang="en-GB" sz="360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, give the names of </a:t>
            </a:r>
            <a:r>
              <a:rPr b="1" lang="en-GB" sz="360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two</a:t>
            </a:r>
            <a:r>
              <a:rPr lang="en-GB" sz="360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 animals that </a:t>
            </a:r>
            <a:r>
              <a:rPr b="1" lang="en-GB" sz="360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only</a:t>
            </a:r>
            <a:r>
              <a:rPr lang="en-GB" sz="360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 eat krill.</a:t>
            </a:r>
            <a:endParaRPr sz="3600">
              <a:solidFill>
                <a:srgbClr val="22222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222222"/>
              </a:solidFill>
            </a:endParaRPr>
          </a:p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22222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600"/>
              <a:buFont typeface="Montserrat"/>
              <a:buAutoNum type="arabicPeriod"/>
            </a:pPr>
            <a:r>
              <a:rPr lang="en-GB" sz="360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Name the </a:t>
            </a:r>
            <a:r>
              <a:rPr b="1" lang="en-GB" sz="3600">
                <a:solidFill>
                  <a:srgbClr val="222222"/>
                </a:solidFill>
              </a:rPr>
              <a:t>producer </a:t>
            </a:r>
            <a:r>
              <a:rPr lang="en-GB" sz="360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in the food web.</a:t>
            </a:r>
            <a:endParaRPr sz="3600">
              <a:solidFill>
                <a:srgbClr val="22222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222222"/>
              </a:solidFill>
            </a:endParaRPr>
          </a:p>
          <a:p>
            <a: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600"/>
              <a:buFont typeface="Montserrat"/>
              <a:buAutoNum type="arabicPeriod"/>
            </a:pPr>
            <a:r>
              <a:rPr lang="en-GB" sz="3600">
                <a:solidFill>
                  <a:srgbClr val="222222"/>
                </a:solidFill>
              </a:rPr>
              <a:t>Write </a:t>
            </a:r>
            <a:r>
              <a:rPr lang="en-GB" sz="360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b="1" lang="en-GB" sz="3600">
                <a:solidFill>
                  <a:srgbClr val="222222"/>
                </a:solidFill>
              </a:rPr>
              <a:t>food chain</a:t>
            </a:r>
            <a:r>
              <a:rPr lang="en-GB" sz="3600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 that includes the cod.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5" name="Google Shape;195;p29"/>
          <p:cNvSpPr txBox="1"/>
          <p:nvPr/>
        </p:nvSpPr>
        <p:spPr>
          <a:xfrm>
            <a:off x="917950" y="1351200"/>
            <a:ext cx="8820000" cy="75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1.State 3 food chains in this food web.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2.Name a producer in this food web.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3.Name two herbivores in this food web.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4.Name two species that are top predators.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5.How many secondary consumers are there?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What would happen to the population of other organisms if all the grass died? Explain you answer. 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7. What would happen to the population of the hawk if the fox population decreased? Explain you answer.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