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36287B-516F-4F6D-95B7-CC23A13EDFD2}">
  <a:tblStyle styleId="{7836287B-516F-4F6D-95B7-CC23A13EDF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Medium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1df60450b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1df60450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99d0187b2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b99d0187b2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b99d0187b2_0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99d0187b2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b99d0187b2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b99d0187b2_0_1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ba57f256d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ba57f256d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4294967295" type="ctrTitle"/>
          </p:nvPr>
        </p:nvSpPr>
        <p:spPr>
          <a:xfrm>
            <a:off x="969750" y="4031150"/>
            <a:ext cx="16996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1" lang="en-GB" sz="5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Talking about activities right now (Part 1/2)</a:t>
            </a:r>
            <a:b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 continuous with –er &amp; -ir verbs</a:t>
            </a:r>
            <a:b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Revisit SSC [v] and [b]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Allinson 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2563200" y="717700"/>
            <a:ext cx="1064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Escucha. Completa las palabras con ‘v’ o ‘b’. 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7" name="Google Shape;97;p17"/>
          <p:cNvGraphicFramePr/>
          <p:nvPr/>
        </p:nvGraphicFramePr>
        <p:xfrm>
          <a:off x="587300" y="26289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{7836287B-516F-4F6D-95B7-CC23A13EDFD2}</a:tableStyleId>
              </a:tblPr>
              <a:tblGrid>
                <a:gridCol w="877350"/>
                <a:gridCol w="16128600"/>
              </a:tblGrid>
              <a:tr h="153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__erde es un color __astante __onito.</a:t>
                      </a:r>
                      <a:b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53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Cele__ramos el ani__ersario en __arcelona.</a:t>
                      </a:r>
                      <a:b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598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¡ __i__ir en __alencia en __erano de__e ser excelente!</a:t>
                      </a:r>
                      <a:b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537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4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¡ __er gatos __erdes en __enidorm no es normal!</a:t>
                      </a:r>
                      <a:b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98" name="Google Shape;98;p17"/>
          <p:cNvSpPr txBox="1"/>
          <p:nvPr/>
        </p:nvSpPr>
        <p:spPr>
          <a:xfrm>
            <a:off x="1464650" y="3552600"/>
            <a:ext cx="733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(Green is quite a pretty colour.)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464650" y="5119213"/>
            <a:ext cx="1006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(We are celebrating the anniversary in Barcelona.)</a:t>
            </a:r>
            <a:endParaRPr i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464650" y="6685825"/>
            <a:ext cx="1006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(Living in Valencia in summer must be excellent.)</a:t>
            </a:r>
            <a:endParaRPr i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584800" y="8222875"/>
            <a:ext cx="1006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(Seeing green cats in Benidorm is not normal.)</a:t>
            </a:r>
            <a:endParaRPr i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998900" y="2815700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5908150" y="2815700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8027650" y="2815688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2414850" y="4381363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5343850" y="4381363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8027650" y="4381363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774350" y="5947050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2262450" y="5947975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3684375" y="5947038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6409550" y="5947050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8687425" y="5947050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698150" y="7499800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3956200" y="7499800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6333350" y="7499800"/>
            <a:ext cx="564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43575" y="0"/>
            <a:ext cx="130860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-GB" sz="3300">
                <a:solidFill>
                  <a:schemeClr val="dk2"/>
                </a:solidFill>
              </a:rPr>
              <a:t>The </a:t>
            </a:r>
            <a:r>
              <a:rPr lang="en-GB" sz="3300">
                <a:solidFill>
                  <a:schemeClr val="dk2"/>
                </a:solidFill>
              </a:rPr>
              <a:t>present continuous with -ER and -IR verbs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540600" y="5245050"/>
            <a:ext cx="3540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recording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53651" y="6565725"/>
            <a:ext cx="4107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are speaking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000" y="162100"/>
            <a:ext cx="1455900" cy="14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152500" y="437250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Ejemplos: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52500" y="999000"/>
            <a:ext cx="16489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2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 continuous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for an ongoing action that is happening </a:t>
            </a:r>
            <a:r>
              <a:rPr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right now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03925" y="1911000"/>
            <a:ext cx="1743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correct person of the present tense of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estar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a present participle. 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52500" y="2793300"/>
            <a:ext cx="19053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make the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present participle: 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78550" y="5244000"/>
            <a:ext cx="574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estoy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grab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ando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=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479925" y="6542625"/>
            <a:ext cx="574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estás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habl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ando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=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478550" y="7874025"/>
            <a:ext cx="574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escap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ando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=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4273252" y="7898925"/>
            <a:ext cx="5917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S/he, it is escaping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152500" y="3568000"/>
            <a:ext cx="948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verbs remove ‘-ar’ and add ‘-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ando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8305000" y="3557250"/>
            <a:ext cx="10021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-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verbs remove ‘-er/-ir’ and add ‘-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ndo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3758850" y="5203500"/>
            <a:ext cx="3540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driving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9135425" y="5225000"/>
            <a:ext cx="574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estoy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conduc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ndo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=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13604954" y="6544725"/>
            <a:ext cx="5102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are translating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9121625" y="6521625"/>
            <a:ext cx="574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estás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traduc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ndo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=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9120250" y="7929225"/>
            <a:ext cx="574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está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discut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ndo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=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3516002" y="7967625"/>
            <a:ext cx="5917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S/he, it is arguing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p18"/>
          <p:cNvCxnSpPr/>
          <p:nvPr/>
        </p:nvCxnSpPr>
        <p:spPr>
          <a:xfrm>
            <a:off x="8187600" y="3317025"/>
            <a:ext cx="84000" cy="552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18"/>
          <p:cNvSpPr txBox="1"/>
          <p:nvPr/>
        </p:nvSpPr>
        <p:spPr>
          <a:xfrm>
            <a:off x="8460650" y="439650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Ejemplos: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212900" y="200050"/>
            <a:ext cx="17802300" cy="13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</a:rPr>
              <a:t>Querer </a:t>
            </a:r>
            <a:r>
              <a:rPr b="1" lang="en-GB" sz="4200">
                <a:solidFill>
                  <a:schemeClr val="dk2"/>
                </a:solidFill>
              </a:rPr>
              <a:t>+ infinitive vs estar + present participle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406400" y="4969075"/>
            <a:ext cx="171288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Compare: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Queremos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decidir. =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Estamos decidiendo. = 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5222226" y="5500575"/>
            <a:ext cx="5871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want to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871725" y="6740375"/>
            <a:ext cx="4572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are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deciding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000" y="162100"/>
            <a:ext cx="1455900" cy="14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218800" y="1451100"/>
            <a:ext cx="164232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know that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modal verbs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such as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deber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poder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querer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can be followed by an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289100" y="3074450"/>
            <a:ext cx="175830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Estar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not a modal verb. It can be followed by the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 participle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but not the infinitive.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4880175" y="3878950"/>
            <a:ext cx="3434700" cy="1348200"/>
          </a:xfrm>
          <a:prstGeom prst="wedgeRoundRectCallout">
            <a:avLst>
              <a:gd fmla="val -95278" name="adj1"/>
              <a:gd fmla="val 90890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decidir</a:t>
            </a: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the infinitive.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406400" y="7579375"/>
            <a:ext cx="4191600" cy="1348200"/>
          </a:xfrm>
          <a:prstGeom prst="wedgeRoundRectCallout">
            <a:avLst>
              <a:gd fmla="val 20297" name="adj1"/>
              <a:gd fmla="val -69551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decidiendo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the present participle.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10479675" y="5500575"/>
            <a:ext cx="7254300" cy="1455900"/>
          </a:xfrm>
          <a:prstGeom prst="wedgeRectCallout">
            <a:avLst>
              <a:gd fmla="val -60935" name="adj1"/>
              <a:gd fmla="val 21861" name="adj2"/>
            </a:avLst>
          </a:prstGeom>
          <a:solidFill>
            <a:srgbClr val="F3F3F3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Note: the present participle means </a:t>
            </a:r>
            <a:r>
              <a:rPr b="1"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-ing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the infinitive means </a:t>
            </a:r>
            <a:r>
              <a:rPr b="1"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(to) do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873850" y="891000"/>
            <a:ext cx="17370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</a:rPr>
              <a:t>Summary</a:t>
            </a:r>
            <a:br>
              <a:rPr lang="en-GB" sz="3700">
                <a:solidFill>
                  <a:schemeClr val="dk2"/>
                </a:solidFill>
              </a:rPr>
            </a:b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To say what you are doing right now in Spanish, use the </a:t>
            </a:r>
            <a:br>
              <a:rPr lang="en-GB" sz="3700">
                <a:solidFill>
                  <a:schemeClr val="dk2"/>
                </a:solidFill>
              </a:rPr>
            </a:br>
            <a:r>
              <a:rPr lang="en-GB" sz="3700">
                <a:solidFill>
                  <a:schemeClr val="dk2"/>
                </a:solidFill>
              </a:rPr>
              <a:t>_________ ________________.   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Use the present of __________ and a ________ ____________.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To make the present participle for -er/-ir verbs, remove -er/-ir and add  _______ .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‘</a:t>
            </a:r>
            <a:r>
              <a:rPr lang="en-GB" sz="3700" u="sng">
                <a:solidFill>
                  <a:schemeClr val="dk2"/>
                </a:solidFill>
              </a:rPr>
              <a:t>We are writing a film</a:t>
            </a:r>
            <a:r>
              <a:rPr lang="en-GB" sz="3700">
                <a:solidFill>
                  <a:schemeClr val="dk2"/>
                </a:solidFill>
              </a:rPr>
              <a:t>’ = ______</a:t>
            </a:r>
            <a:r>
              <a:rPr lang="en-GB" sz="3700">
                <a:solidFill>
                  <a:schemeClr val="dk2"/>
                </a:solidFill>
              </a:rPr>
              <a:t>_____________________________________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But ‘</a:t>
            </a:r>
            <a:r>
              <a:rPr lang="en-GB" sz="3700" u="sng">
                <a:solidFill>
                  <a:schemeClr val="dk2"/>
                </a:solidFill>
              </a:rPr>
              <a:t>we want to direct a film</a:t>
            </a:r>
            <a:r>
              <a:rPr lang="en-GB" sz="3700">
                <a:solidFill>
                  <a:schemeClr val="dk2"/>
                </a:solidFill>
              </a:rPr>
              <a:t>’ = ____________________________________</a:t>
            </a:r>
            <a:endParaRPr i="1" sz="3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700">
              <a:solidFill>
                <a:schemeClr val="dk2"/>
              </a:solidFill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6605545" y="544220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1485000" y="3234425"/>
            <a:ext cx="7023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present      continuous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9924650" y="4100325"/>
            <a:ext cx="55554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present  participle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6766175" y="4100325"/>
            <a:ext cx="15225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estar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2402175" y="5800400"/>
            <a:ext cx="2421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-iendo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7694450" y="6682400"/>
            <a:ext cx="117009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Estamos  escribiendo una película.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9264050" y="7488200"/>
            <a:ext cx="85977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Queremos dirigir una película.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