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8668906a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8668906a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9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5" Type="http://schemas.openxmlformats.org/officeDocument/2006/relationships/image" Target="../media/image5.png"/><Relationship Id="rId1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958600" y="2602750"/>
            <a:ext cx="16452000" cy="4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Expressions, equations and inequalities</a:t>
            </a:r>
            <a:br>
              <a:rPr b="1" lang="en-GB" sz="44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44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Forming and exploring equations</a:t>
            </a:r>
            <a:endParaRPr b="1" sz="4400">
              <a:solidFill>
                <a:srgbClr val="65BE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65BE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4400">
              <a:solidFill>
                <a:srgbClr val="65BE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917950" y="8900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sz="3200">
              <a:solidFill>
                <a:srgbClr val="65BE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917950" y="84605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Ms Jones</a:t>
            </a:r>
            <a:endParaRPr b="0" i="0" sz="3600" u="none" cap="none" strike="noStrike">
              <a:solidFill>
                <a:srgbClr val="65BE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83179" y="697212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726467" y="1793647"/>
            <a:ext cx="132579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the value of each of the remaining rods in each of the following cases: </a:t>
            </a:r>
            <a:endParaRPr/>
          </a:p>
        </p:txBody>
      </p:sp>
      <p:sp>
        <p:nvSpPr>
          <p:cNvPr id="34" name="Google Shape;34;p5"/>
          <p:cNvSpPr txBox="1"/>
          <p:nvPr/>
        </p:nvSpPr>
        <p:spPr>
          <a:xfrm>
            <a:off x="1667074" y="5901220"/>
            <a:ext cx="6250429" cy="5847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4373" l="-2436" r="0" t="-124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9448941" y="5847134"/>
            <a:ext cx="6006773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3" l="-2537" r="0" t="-124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6" name="Google Shape;36;p5"/>
          <p:cNvSpPr txBox="1"/>
          <p:nvPr/>
        </p:nvSpPr>
        <p:spPr>
          <a:xfrm>
            <a:off x="6280028" y="6883545"/>
            <a:ext cx="6337825" cy="5847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4373" l="-2403" r="0" t="-124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4315994" y="3292807"/>
            <a:ext cx="6648940" cy="2199610"/>
            <a:chOff x="701572" y="2864309"/>
            <a:chExt cx="4320000" cy="1429147"/>
          </a:xfrm>
        </p:grpSpPr>
        <p:sp>
          <p:nvSpPr>
            <p:cNvPr id="38" name="Google Shape;38;p5"/>
            <p:cNvSpPr/>
            <p:nvPr/>
          </p:nvSpPr>
          <p:spPr>
            <a:xfrm>
              <a:off x="701572" y="2864309"/>
              <a:ext cx="1440000" cy="360000"/>
            </a:xfrm>
            <a:prstGeom prst="rect">
              <a:avLst/>
            </a:prstGeom>
            <a:solidFill>
              <a:srgbClr val="9F457A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701572" y="3215647"/>
              <a:ext cx="1080000" cy="360000"/>
            </a:xfrm>
            <a:prstGeom prst="rect">
              <a:avLst/>
            </a:prstGeom>
            <a:solidFill>
              <a:srgbClr val="B9D42F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701572" y="3575647"/>
              <a:ext cx="720000" cy="360000"/>
            </a:xfrm>
            <a:prstGeom prst="rect">
              <a:avLst/>
            </a:prstGeom>
            <a:solidFill>
              <a:srgbClr val="E73C5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70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141572" y="2864309"/>
              <a:ext cx="1440000" cy="360000"/>
            </a:xfrm>
            <a:prstGeom prst="rect">
              <a:avLst/>
            </a:prstGeom>
            <a:solidFill>
              <a:srgbClr val="9F457A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581572" y="2864309"/>
              <a:ext cx="1440000" cy="360000"/>
            </a:xfrm>
            <a:prstGeom prst="rect">
              <a:avLst/>
            </a:prstGeom>
            <a:solidFill>
              <a:srgbClr val="9F457A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1781572" y="3215647"/>
              <a:ext cx="1080000" cy="360000"/>
            </a:xfrm>
            <a:prstGeom prst="rect">
              <a:avLst/>
            </a:prstGeom>
            <a:solidFill>
              <a:srgbClr val="B9D42F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2861572" y="3215647"/>
              <a:ext cx="1080000" cy="360000"/>
            </a:xfrm>
            <a:prstGeom prst="rect">
              <a:avLst/>
            </a:prstGeom>
            <a:solidFill>
              <a:srgbClr val="B9D42F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3941572" y="3215647"/>
              <a:ext cx="1080000" cy="360000"/>
            </a:xfrm>
            <a:prstGeom prst="rect">
              <a:avLst/>
            </a:prstGeom>
            <a:solidFill>
              <a:srgbClr val="B9D42F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421572" y="3575647"/>
              <a:ext cx="720000" cy="360000"/>
            </a:xfrm>
            <a:prstGeom prst="rect">
              <a:avLst/>
            </a:prstGeom>
            <a:solidFill>
              <a:srgbClr val="E73C5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2141572" y="3575647"/>
              <a:ext cx="720000" cy="360000"/>
            </a:xfrm>
            <a:prstGeom prst="rect">
              <a:avLst/>
            </a:prstGeom>
            <a:solidFill>
              <a:srgbClr val="E73C5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2861572" y="3575647"/>
              <a:ext cx="720000" cy="360000"/>
            </a:xfrm>
            <a:prstGeom prst="rect">
              <a:avLst/>
            </a:prstGeom>
            <a:solidFill>
              <a:srgbClr val="E73C5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581572" y="3575647"/>
              <a:ext cx="720000" cy="360000"/>
            </a:xfrm>
            <a:prstGeom prst="rect">
              <a:avLst/>
            </a:prstGeom>
            <a:solidFill>
              <a:srgbClr val="E73C5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4301572" y="3575647"/>
              <a:ext cx="720000" cy="360000"/>
            </a:xfrm>
            <a:prstGeom prst="rect">
              <a:avLst/>
            </a:prstGeom>
            <a:solidFill>
              <a:srgbClr val="E73C5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06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42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78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214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250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286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22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358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94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0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4661572" y="3933456"/>
              <a:ext cx="360000" cy="3600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3" name="Google Shape;63;p5"/>
          <p:cNvSpPr/>
          <p:nvPr/>
        </p:nvSpPr>
        <p:spPr>
          <a:xfrm>
            <a:off x="1005775" y="5880027"/>
            <a:ext cx="497274" cy="55188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8860766" y="5872318"/>
            <a:ext cx="500131" cy="55505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5701190" y="6865073"/>
            <a:ext cx="504559" cy="55996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0" i="0" sz="3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1667074" y="7933994"/>
            <a:ext cx="150492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(The length of each rod is proportional to its value. The rods have a positive value.)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/>
          <p:nvPr>
            <p:ph type="title"/>
          </p:nvPr>
        </p:nvSpPr>
        <p:spPr>
          <a:xfrm>
            <a:off x="784411" y="640581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2" name="Google Shape;72;p6"/>
          <p:cNvSpPr txBox="1"/>
          <p:nvPr/>
        </p:nvSpPr>
        <p:spPr>
          <a:xfrm>
            <a:off x="784411" y="1770726"/>
            <a:ext cx="14943234" cy="79714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>
            <a:off x="780968" y="1812890"/>
            <a:ext cx="13475164" cy="6805094"/>
            <a:chOff x="2511378" y="2152932"/>
            <a:chExt cx="11238100" cy="5675354"/>
          </a:xfrm>
        </p:grpSpPr>
        <p:sp>
          <p:nvSpPr>
            <p:cNvPr id="79" name="Google Shape;79;p7"/>
            <p:cNvSpPr/>
            <p:nvPr/>
          </p:nvSpPr>
          <p:spPr>
            <a:xfrm>
              <a:off x="2827111" y="5454234"/>
              <a:ext cx="2154667" cy="949569"/>
            </a:xfrm>
            <a:prstGeom prst="roundRect">
              <a:avLst>
                <a:gd fmla="val 16667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7679485" y="3186705"/>
              <a:ext cx="2154667" cy="949569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7679485" y="4339171"/>
              <a:ext cx="2154667" cy="949569"/>
            </a:xfrm>
            <a:prstGeom prst="roundRect">
              <a:avLst>
                <a:gd fmla="val 16667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5253298" y="5454234"/>
              <a:ext cx="2154667" cy="949569"/>
            </a:xfrm>
            <a:prstGeom prst="roundRect">
              <a:avLst>
                <a:gd fmla="val 16667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7679484" y="5454234"/>
              <a:ext cx="2154667" cy="949569"/>
            </a:xfrm>
            <a:prstGeom prst="roundRect">
              <a:avLst>
                <a:gd fmla="val 16667" name="adj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84" name="Google Shape;84;p7"/>
            <p:cNvGrpSpPr/>
            <p:nvPr/>
          </p:nvGrpSpPr>
          <p:grpSpPr>
            <a:xfrm>
              <a:off x="3064182" y="3633126"/>
              <a:ext cx="4320000" cy="1429147"/>
              <a:chOff x="701572" y="2864309"/>
              <a:chExt cx="4320000" cy="1429147"/>
            </a:xfrm>
          </p:grpSpPr>
          <p:sp>
            <p:nvSpPr>
              <p:cNvPr id="85" name="Google Shape;85;p7"/>
              <p:cNvSpPr/>
              <p:nvPr/>
            </p:nvSpPr>
            <p:spPr>
              <a:xfrm>
                <a:off x="701572" y="2864309"/>
                <a:ext cx="1440000" cy="360000"/>
              </a:xfrm>
              <a:prstGeom prst="rect">
                <a:avLst/>
              </a:prstGeom>
              <a:solidFill>
                <a:srgbClr val="9F457A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>
                <a:off x="701572" y="3215647"/>
                <a:ext cx="1080000" cy="360000"/>
              </a:xfrm>
              <a:prstGeom prst="rect">
                <a:avLst/>
              </a:prstGeom>
              <a:solidFill>
                <a:srgbClr val="B9D42F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" name="Google Shape;87;p7"/>
              <p:cNvSpPr/>
              <p:nvPr/>
            </p:nvSpPr>
            <p:spPr>
              <a:xfrm>
                <a:off x="701572" y="3575647"/>
                <a:ext cx="720000" cy="360000"/>
              </a:xfrm>
              <a:prstGeom prst="rect">
                <a:avLst/>
              </a:prstGeom>
              <a:solidFill>
                <a:srgbClr val="E73C54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" name="Google Shape;88;p7"/>
              <p:cNvSpPr/>
              <p:nvPr/>
            </p:nvSpPr>
            <p:spPr>
              <a:xfrm>
                <a:off x="70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2141572" y="2864309"/>
                <a:ext cx="1440000" cy="360000"/>
              </a:xfrm>
              <a:prstGeom prst="rect">
                <a:avLst/>
              </a:prstGeom>
              <a:solidFill>
                <a:srgbClr val="9F457A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" name="Google Shape;90;p7"/>
              <p:cNvSpPr/>
              <p:nvPr/>
            </p:nvSpPr>
            <p:spPr>
              <a:xfrm>
                <a:off x="3581572" y="2864309"/>
                <a:ext cx="1440000" cy="360000"/>
              </a:xfrm>
              <a:prstGeom prst="rect">
                <a:avLst/>
              </a:prstGeom>
              <a:solidFill>
                <a:srgbClr val="9F457A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>
                <a:off x="1781572" y="3215647"/>
                <a:ext cx="1080000" cy="360000"/>
              </a:xfrm>
              <a:prstGeom prst="rect">
                <a:avLst/>
              </a:prstGeom>
              <a:solidFill>
                <a:srgbClr val="B9D42F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2" name="Google Shape;92;p7"/>
              <p:cNvSpPr/>
              <p:nvPr/>
            </p:nvSpPr>
            <p:spPr>
              <a:xfrm>
                <a:off x="2861572" y="3215647"/>
                <a:ext cx="1080000" cy="360000"/>
              </a:xfrm>
              <a:prstGeom prst="rect">
                <a:avLst/>
              </a:prstGeom>
              <a:solidFill>
                <a:srgbClr val="B9D42F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3" name="Google Shape;93;p7"/>
              <p:cNvSpPr/>
              <p:nvPr/>
            </p:nvSpPr>
            <p:spPr>
              <a:xfrm>
                <a:off x="3941572" y="3215647"/>
                <a:ext cx="1080000" cy="360000"/>
              </a:xfrm>
              <a:prstGeom prst="rect">
                <a:avLst/>
              </a:prstGeom>
              <a:solidFill>
                <a:srgbClr val="B9D42F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4" name="Google Shape;94;p7"/>
              <p:cNvSpPr/>
              <p:nvPr/>
            </p:nvSpPr>
            <p:spPr>
              <a:xfrm>
                <a:off x="1421572" y="3575647"/>
                <a:ext cx="720000" cy="360000"/>
              </a:xfrm>
              <a:prstGeom prst="rect">
                <a:avLst/>
              </a:prstGeom>
              <a:solidFill>
                <a:srgbClr val="E73C54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5" name="Google Shape;95;p7"/>
              <p:cNvSpPr/>
              <p:nvPr/>
            </p:nvSpPr>
            <p:spPr>
              <a:xfrm>
                <a:off x="2141572" y="3575647"/>
                <a:ext cx="720000" cy="360000"/>
              </a:xfrm>
              <a:prstGeom prst="rect">
                <a:avLst/>
              </a:prstGeom>
              <a:solidFill>
                <a:srgbClr val="E73C54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6" name="Google Shape;96;p7"/>
              <p:cNvSpPr/>
              <p:nvPr/>
            </p:nvSpPr>
            <p:spPr>
              <a:xfrm>
                <a:off x="2861572" y="3575647"/>
                <a:ext cx="720000" cy="360000"/>
              </a:xfrm>
              <a:prstGeom prst="rect">
                <a:avLst/>
              </a:prstGeom>
              <a:solidFill>
                <a:srgbClr val="E73C54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7" name="Google Shape;97;p7"/>
              <p:cNvSpPr/>
              <p:nvPr/>
            </p:nvSpPr>
            <p:spPr>
              <a:xfrm>
                <a:off x="3581572" y="3575647"/>
                <a:ext cx="720000" cy="360000"/>
              </a:xfrm>
              <a:prstGeom prst="rect">
                <a:avLst/>
              </a:prstGeom>
              <a:solidFill>
                <a:srgbClr val="E73C54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8" name="Google Shape;98;p7"/>
              <p:cNvSpPr/>
              <p:nvPr/>
            </p:nvSpPr>
            <p:spPr>
              <a:xfrm>
                <a:off x="4301572" y="3575647"/>
                <a:ext cx="720000" cy="360000"/>
              </a:xfrm>
              <a:prstGeom prst="rect">
                <a:avLst/>
              </a:prstGeom>
              <a:solidFill>
                <a:srgbClr val="E73C54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9" name="Google Shape;99;p7"/>
              <p:cNvSpPr/>
              <p:nvPr/>
            </p:nvSpPr>
            <p:spPr>
              <a:xfrm>
                <a:off x="106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0" name="Google Shape;100;p7"/>
              <p:cNvSpPr/>
              <p:nvPr/>
            </p:nvSpPr>
            <p:spPr>
              <a:xfrm>
                <a:off x="142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1" name="Google Shape;101;p7"/>
              <p:cNvSpPr/>
              <p:nvPr/>
            </p:nvSpPr>
            <p:spPr>
              <a:xfrm>
                <a:off x="178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2" name="Google Shape;102;p7"/>
              <p:cNvSpPr/>
              <p:nvPr/>
            </p:nvSpPr>
            <p:spPr>
              <a:xfrm>
                <a:off x="214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3" name="Google Shape;103;p7"/>
              <p:cNvSpPr/>
              <p:nvPr/>
            </p:nvSpPr>
            <p:spPr>
              <a:xfrm>
                <a:off x="250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>
                <a:off x="286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>
                <a:off x="322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>
                <a:off x="358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394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430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9" name="Google Shape;109;p7"/>
              <p:cNvSpPr/>
              <p:nvPr/>
            </p:nvSpPr>
            <p:spPr>
              <a:xfrm>
                <a:off x="4661572" y="3933456"/>
                <a:ext cx="360000" cy="360000"/>
              </a:xfrm>
              <a:prstGeom prst="rect">
                <a:avLst/>
              </a:prstGeom>
              <a:solidFill>
                <a:schemeClr val="lt1"/>
              </a:solidFill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10" name="Google Shape;110;p7"/>
            <p:cNvSpPr txBox="1"/>
            <p:nvPr/>
          </p:nvSpPr>
          <p:spPr>
            <a:xfrm>
              <a:off x="2511378" y="2152932"/>
              <a:ext cx="11238100" cy="898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Decide whether each of the following equations are true or false.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Correct the false statements. </a:t>
              </a:r>
              <a:endParaRPr/>
            </a:p>
          </p:txBody>
        </p:sp>
        <p:grpSp>
          <p:nvGrpSpPr>
            <p:cNvPr id="111" name="Google Shape;111;p7"/>
            <p:cNvGrpSpPr/>
            <p:nvPr/>
          </p:nvGrpSpPr>
          <p:grpSpPr>
            <a:xfrm>
              <a:off x="4149968" y="6924885"/>
              <a:ext cx="4716452" cy="903401"/>
              <a:chOff x="1579043" y="4727001"/>
              <a:chExt cx="4716452" cy="903401"/>
            </a:xfrm>
          </p:grpSpPr>
          <p:grpSp>
            <p:nvGrpSpPr>
              <p:cNvPr id="112" name="Google Shape;112;p7"/>
              <p:cNvGrpSpPr/>
              <p:nvPr/>
            </p:nvGrpSpPr>
            <p:grpSpPr>
              <a:xfrm>
                <a:off x="1589293" y="4727001"/>
                <a:ext cx="1440000" cy="887133"/>
                <a:chOff x="804745" y="4382729"/>
                <a:chExt cx="1440000" cy="887133"/>
              </a:xfrm>
            </p:grpSpPr>
            <p:sp>
              <p:nvSpPr>
                <p:cNvPr id="113" name="Google Shape;113;p7"/>
                <p:cNvSpPr/>
                <p:nvPr/>
              </p:nvSpPr>
              <p:spPr>
                <a:xfrm>
                  <a:off x="804745" y="4909862"/>
                  <a:ext cx="1440000" cy="360000"/>
                </a:xfrm>
                <a:prstGeom prst="rect">
                  <a:avLst/>
                </a:prstGeom>
                <a:solidFill>
                  <a:srgbClr val="9F457A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14" name="Google Shape;114;p7"/>
                <p:cNvSpPr txBox="1"/>
                <p:nvPr/>
              </p:nvSpPr>
              <p:spPr>
                <a:xfrm>
                  <a:off x="1337450" y="4382729"/>
                  <a:ext cx="403632" cy="436358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</p:grpSp>
          <p:grpSp>
            <p:nvGrpSpPr>
              <p:cNvPr id="115" name="Google Shape;115;p7"/>
              <p:cNvGrpSpPr/>
              <p:nvPr/>
            </p:nvGrpSpPr>
            <p:grpSpPr>
              <a:xfrm>
                <a:off x="3352259" y="4743269"/>
                <a:ext cx="1080000" cy="887133"/>
                <a:chOff x="2552202" y="4382729"/>
                <a:chExt cx="1080000" cy="887133"/>
              </a:xfrm>
            </p:grpSpPr>
            <p:sp>
              <p:nvSpPr>
                <p:cNvPr id="116" name="Google Shape;116;p7"/>
                <p:cNvSpPr/>
                <p:nvPr/>
              </p:nvSpPr>
              <p:spPr>
                <a:xfrm>
                  <a:off x="2552202" y="4909862"/>
                  <a:ext cx="1080000" cy="360000"/>
                </a:xfrm>
                <a:prstGeom prst="rect">
                  <a:avLst/>
                </a:prstGeom>
                <a:solidFill>
                  <a:srgbClr val="B9D42F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17" name="Google Shape;117;p7"/>
                <p:cNvSpPr txBox="1"/>
                <p:nvPr/>
              </p:nvSpPr>
              <p:spPr>
                <a:xfrm>
                  <a:off x="2900900" y="4382729"/>
                  <a:ext cx="421172" cy="436358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</p:grpSp>
          <p:grpSp>
            <p:nvGrpSpPr>
              <p:cNvPr id="118" name="Google Shape;118;p7"/>
              <p:cNvGrpSpPr/>
              <p:nvPr/>
            </p:nvGrpSpPr>
            <p:grpSpPr>
              <a:xfrm>
                <a:off x="4737351" y="4743269"/>
                <a:ext cx="720000" cy="887133"/>
                <a:chOff x="3939659" y="4382729"/>
                <a:chExt cx="720000" cy="887133"/>
              </a:xfrm>
            </p:grpSpPr>
            <p:sp>
              <p:nvSpPr>
                <p:cNvPr id="119" name="Google Shape;119;p7"/>
                <p:cNvSpPr/>
                <p:nvPr/>
              </p:nvSpPr>
              <p:spPr>
                <a:xfrm>
                  <a:off x="3939659" y="4909862"/>
                  <a:ext cx="720000" cy="360000"/>
                </a:xfrm>
                <a:prstGeom prst="rect">
                  <a:avLst/>
                </a:prstGeom>
                <a:solidFill>
                  <a:srgbClr val="E73C54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20" name="Google Shape;120;p7"/>
                <p:cNvSpPr txBox="1"/>
                <p:nvPr/>
              </p:nvSpPr>
              <p:spPr>
                <a:xfrm>
                  <a:off x="4123842" y="4382729"/>
                  <a:ext cx="382508" cy="436358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</p:grpSp>
          <p:grpSp>
            <p:nvGrpSpPr>
              <p:cNvPr id="121" name="Google Shape;121;p7"/>
              <p:cNvGrpSpPr/>
              <p:nvPr/>
            </p:nvGrpSpPr>
            <p:grpSpPr>
              <a:xfrm>
                <a:off x="5825570" y="4743269"/>
                <a:ext cx="469925" cy="887133"/>
                <a:chOff x="4967115" y="4382729"/>
                <a:chExt cx="469925" cy="887133"/>
              </a:xfrm>
            </p:grpSpPr>
            <p:sp>
              <p:nvSpPr>
                <p:cNvPr id="122" name="Google Shape;122;p7"/>
                <p:cNvSpPr/>
                <p:nvPr/>
              </p:nvSpPr>
              <p:spPr>
                <a:xfrm>
                  <a:off x="4967115" y="4909862"/>
                  <a:ext cx="360000" cy="3600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2857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800" u="none" cap="none" strike="noStrike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23" name="Google Shape;123;p7"/>
                <p:cNvSpPr txBox="1"/>
                <p:nvPr/>
              </p:nvSpPr>
              <p:spPr>
                <a:xfrm>
                  <a:off x="4974800" y="4382729"/>
                  <a:ext cx="462240" cy="436358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 b="0" l="0" r="0" t="0"/>
                  </a:stretch>
                </a:blip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en-GB" sz="1400" u="none" cap="none" strike="noStrike">
                      <a:latin typeface="Arial"/>
                      <a:ea typeface="Arial"/>
                      <a:cs typeface="Arial"/>
                      <a:sym typeface="Arial"/>
                    </a:rPr>
                    <a:t> </a:t>
                  </a:r>
                  <a:endParaRPr/>
                </a:p>
              </p:txBody>
            </p:sp>
          </p:grpSp>
          <p:pic>
            <p:nvPicPr>
              <p:cNvPr id="124" name="Google Shape;124;p7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5852370" y="5153483"/>
                <a:ext cx="368300" cy="50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7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4729051" y="5130180"/>
                <a:ext cx="736600" cy="88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7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346159" y="5096333"/>
                <a:ext cx="1092200" cy="11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7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1579043" y="5036401"/>
                <a:ext cx="1460500" cy="152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