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AD33AB-2D66-4662-8F93-2C3877A16616}">
  <a:tblStyle styleId="{3AAD33AB-2D66-4662-8F93-2C3877A16616}"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8ee4c615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8ee4c615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8dc89d4e07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8dc89d4e07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Use a mirror to copy the facial expressions of someone feeling excited. Talk about how our face changes when we are feeling excited. Talk about open mouth, clenched mouth, open eyes, raised eyebrows and moving our hands. You could also take photos of yours and your learner’s face after practising with the mirror. </a:t>
            </a:r>
            <a:endParaRPr/>
          </a:p>
          <a:p>
            <a:pPr indent="0" lvl="0" marL="0" rtl="0" algn="l">
              <a:spcBef>
                <a:spcPts val="0"/>
              </a:spcBef>
              <a:spcAft>
                <a:spcPts val="0"/>
              </a:spcAft>
              <a:buNone/>
            </a:pPr>
            <a:r>
              <a:rPr lang="en-GB"/>
              <a:t>To extend the activity you could ask or give an example of a time when you have felt excited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8dc89d4e07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8dc89d4e07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Use a mirror to copy the facial expressions of someone feeling frustrated or angry. Talk about how our face changes when we are feeling frustrated or angry. Talk about furrowed brow, scrunched up face, open mouth showing teeth, closed fists. You could also take photos of yours and your learner’s face after practising with the mirror. </a:t>
            </a:r>
            <a:endParaRPr/>
          </a:p>
          <a:p>
            <a:pPr indent="0" lvl="0" marL="0" rtl="0" algn="l">
              <a:spcBef>
                <a:spcPts val="0"/>
              </a:spcBef>
              <a:spcAft>
                <a:spcPts val="0"/>
              </a:spcAft>
              <a:buNone/>
            </a:pPr>
            <a:r>
              <a:rPr lang="en-GB"/>
              <a:t>To extend the activity you could ask or give an example of a time when you have felt frustrated or angry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96f23c2679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96f23c2679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Note: add images or symbols that best support your learner. You can amend the activities and strategies in the grid if you know there are certain ones that best suit your learner.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There are many things we can do when we are feeling different emotions which help us manage our behaviour. Talk through each of the activities in the grid. Can your learner sign them? Or find them in their communication book? These are just suggestions, you might have some other activities you know are helpful.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8d74ebbfab_0_4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8d74ebbfab_0_4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is the lesson activity. Choose emotions that your learner is familiar with and that they may need support in managing. The task is to create help cards so that there is a visual support to identify ways to help. It is often tricky to think clearly when we are feeling different emotions or even recognise and label the emotion.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96f23c2679_0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96f23c2679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a:solidFill>
                  <a:schemeClr val="dk1"/>
                </a:solidFill>
              </a:rPr>
              <a:t>Note: add images or symbols that best support your learner. You can amend the activities to suit your learner too.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This is an example. If I am feeling sad, I can listen to music, talk to someone or have a drink. This will look different for each individual. What helps you when you are feeling sad? Use the activity grid to support answers.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ee4c61501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ee4c61501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Create help cards for emotions that are familiar to your learner and that they may need support with to manage. Use the cards when you can see that they are experiencing an emotion. Label the emotion- “I can see that you’re feeling….”. Flip the help card to the support activities on the back. This can then prompt your learner to choose an activity to help with managing the emotion. Praise them for choosing something to help. You may want to make the cards to put on a lanyard so that they are easily accessible.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8d74ebbfab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8d74ebbfab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Create help cards for emotions that are familiar to your learner and that they may need support with to manage. Use the cards when you can see that they are experiencing an emotion. Label the emotion- “I can see that you’re feeling….”. Flip the help card to the support activities on the back. This can then prompt your learner to choose an activity to help with managing the emotion. Praise them for choosing something to help. You may want to make the cards to put on a lanyard so that they are easily accessible.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8d74ebbfab_0_4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8d74ebbfab_0_4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8d74ebbfab_0_4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8d74ebbfab_0_4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Insert info for subject/lesson name/stage (if appropriate)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8f50a82d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8f50a82d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8ee4c61501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g8ee4c61501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8d74ebbfab_0_3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8d74ebbfab_0_3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is the equivalent to a loose lesson plan/overview for teachers before starting the lesson.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96f23c267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96f23c267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AutoNum type="arabicPeriod"/>
            </a:pPr>
            <a:r>
              <a:rPr lang="en-GB"/>
              <a:t>Introduction 2. Emotions 3. Manage? Or ‘activities’ and ‘emotions’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8d74ebbfab_0_3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8d74ebbfab_0_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GB"/>
              <a:t>These are familiar emotions. Can you label them? Point to each emoji and ask your learner if they can label the emotion or feeling. You could you symbols to support understanding. Label each one.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8ee4c61501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8ee4c61501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8dc89d4e07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8dc89d4e0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Use a mirror to copy the facial expressions of someone feeling sad. Talk about how our face changes when we are sad or upset. Talk about a furrowed brow and tears and and upturned mouth. You could also take photos of yours and your learner’s face after practising with the mirror. </a:t>
            </a:r>
            <a:endParaRPr/>
          </a:p>
          <a:p>
            <a:pPr indent="0" lvl="0" marL="0" rtl="0" algn="l">
              <a:lnSpc>
                <a:spcPct val="100000"/>
              </a:lnSpc>
              <a:spcBef>
                <a:spcPts val="0"/>
              </a:spcBef>
              <a:spcAft>
                <a:spcPts val="0"/>
              </a:spcAft>
              <a:buSzPts val="1100"/>
              <a:buNone/>
            </a:pPr>
            <a:r>
              <a:rPr lang="en-GB"/>
              <a:t>To extend the activity you could ask or give an example of a time when you have felt sad.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8dc89d4e07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8dc89d4e07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Use a mirror to copy the facial expressions of someone feeling tired or bored. Talk about how our face changes when we are tired or bored. Talk about yawning, closed eye and using hands to hold head up. You could also take photos of yours and your learner’s face after practising with the mirror. </a:t>
            </a:r>
            <a:endParaRPr/>
          </a:p>
          <a:p>
            <a:pPr indent="0" lvl="0" marL="0" rtl="0" algn="l">
              <a:spcBef>
                <a:spcPts val="0"/>
              </a:spcBef>
              <a:spcAft>
                <a:spcPts val="0"/>
              </a:spcAft>
              <a:buNone/>
            </a:pPr>
            <a:r>
              <a:rPr lang="en-GB"/>
              <a:t>To extend the activity you could ask or give an example of a time when you have felt tired or bored.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8dc89d4e07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8dc89d4e07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Use a mirror to copy the facial expressions of someone feeling calm or happy. Talk about how our face changes when we are calm or happy. Talk about mouths turning into a smile and open eyes. You could also take photos of yours and your learner’s face after practising with the mirror. </a:t>
            </a:r>
            <a:endParaRPr/>
          </a:p>
          <a:p>
            <a:pPr indent="0" lvl="0" marL="0" rtl="0" algn="l">
              <a:spcBef>
                <a:spcPts val="0"/>
              </a:spcBef>
              <a:spcAft>
                <a:spcPts val="0"/>
              </a:spcAft>
              <a:buNone/>
            </a:pPr>
            <a:r>
              <a:rPr lang="en-GB"/>
              <a:t>To extend the activity you could ask or give an example of a time when you have calm or happy.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55" name="Shape 55"/>
        <p:cNvGrpSpPr/>
        <p:nvPr/>
      </p:nvGrpSpPr>
      <p:grpSpPr>
        <a:xfrm>
          <a:off x="0" y="0"/>
          <a:ext cx="0" cy="0"/>
          <a:chOff x="0" y="0"/>
          <a:chExt cx="0" cy="0"/>
        </a:xfrm>
      </p:grpSpPr>
      <p:sp>
        <p:nvSpPr>
          <p:cNvPr id="56" name="Google Shape;56;p14"/>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57" name="Google Shape;57;p14"/>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1800"/>
              <a:buNone/>
              <a:defRPr sz="1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4"/>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59" name="Google Shape;59;p14"/>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60" name="Google Shape;60;p14"/>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4"/>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algn="r">
              <a:buNone/>
              <a:defRPr sz="1300">
                <a:solidFill>
                  <a:schemeClr val="dk2"/>
                </a:solidFill>
                <a:latin typeface="Montserrat"/>
                <a:ea typeface="Montserrat"/>
                <a:cs typeface="Montserrat"/>
                <a:sym typeface="Montserrat"/>
              </a:defRPr>
            </a:lvl1pPr>
            <a:lvl2pPr lvl="1" algn="r">
              <a:buNone/>
              <a:defRPr sz="1300">
                <a:solidFill>
                  <a:schemeClr val="dk2"/>
                </a:solidFill>
                <a:latin typeface="Montserrat"/>
                <a:ea typeface="Montserrat"/>
                <a:cs typeface="Montserrat"/>
                <a:sym typeface="Montserrat"/>
              </a:defRPr>
            </a:lvl2pPr>
            <a:lvl3pPr lvl="2" algn="r">
              <a:buNone/>
              <a:defRPr sz="1300">
                <a:solidFill>
                  <a:schemeClr val="dk2"/>
                </a:solidFill>
                <a:latin typeface="Montserrat"/>
                <a:ea typeface="Montserrat"/>
                <a:cs typeface="Montserrat"/>
                <a:sym typeface="Montserrat"/>
              </a:defRPr>
            </a:lvl3pPr>
            <a:lvl4pPr lvl="3" algn="r">
              <a:buNone/>
              <a:defRPr sz="1300">
                <a:solidFill>
                  <a:schemeClr val="dk2"/>
                </a:solidFill>
                <a:latin typeface="Montserrat"/>
                <a:ea typeface="Montserrat"/>
                <a:cs typeface="Montserrat"/>
                <a:sym typeface="Montserrat"/>
              </a:defRPr>
            </a:lvl4pPr>
            <a:lvl5pPr lvl="4" algn="r">
              <a:buNone/>
              <a:defRPr sz="1300">
                <a:solidFill>
                  <a:schemeClr val="dk2"/>
                </a:solidFill>
                <a:latin typeface="Montserrat"/>
                <a:ea typeface="Montserrat"/>
                <a:cs typeface="Montserrat"/>
                <a:sym typeface="Montserrat"/>
              </a:defRPr>
            </a:lvl5pPr>
            <a:lvl6pPr lvl="5" algn="r">
              <a:buNone/>
              <a:defRPr sz="1300">
                <a:solidFill>
                  <a:schemeClr val="dk2"/>
                </a:solidFill>
                <a:latin typeface="Montserrat"/>
                <a:ea typeface="Montserrat"/>
                <a:cs typeface="Montserrat"/>
                <a:sym typeface="Montserrat"/>
              </a:defRPr>
            </a:lvl6pPr>
            <a:lvl7pPr lvl="6" algn="r">
              <a:buNone/>
              <a:defRPr sz="1300">
                <a:solidFill>
                  <a:schemeClr val="dk2"/>
                </a:solidFill>
                <a:latin typeface="Montserrat"/>
                <a:ea typeface="Montserrat"/>
                <a:cs typeface="Montserrat"/>
                <a:sym typeface="Montserrat"/>
              </a:defRPr>
            </a:lvl7pPr>
            <a:lvl8pPr lvl="7" algn="r">
              <a:buNone/>
              <a:defRPr sz="1300">
                <a:solidFill>
                  <a:schemeClr val="dk2"/>
                </a:solidFill>
                <a:latin typeface="Montserrat"/>
                <a:ea typeface="Montserrat"/>
                <a:cs typeface="Montserrat"/>
                <a:sym typeface="Montserrat"/>
              </a:defRPr>
            </a:lvl8pPr>
            <a:lvl9pPr lvl="8" algn="r">
              <a:buNone/>
              <a:defRPr sz="1300">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62" name="Shape 62"/>
        <p:cNvGrpSpPr/>
        <p:nvPr/>
      </p:nvGrpSpPr>
      <p:grpSpPr>
        <a:xfrm>
          <a:off x="0" y="0"/>
          <a:ext cx="0" cy="0"/>
          <a:chOff x="0" y="0"/>
          <a:chExt cx="0" cy="0"/>
        </a:xfrm>
      </p:grpSpPr>
      <p:sp>
        <p:nvSpPr>
          <p:cNvPr id="63" name="Google Shape;63;p1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4" name="Google Shape;64;p15"/>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5" name="Google Shape;65;p15"/>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6" name="Google Shape;66;p15"/>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7" name="Google Shape;67;p15"/>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8" name="Google Shape;68;p15"/>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9" name="Google Shape;69;p15"/>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0" name="Google Shape;70;p15"/>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71" name="Google Shape;71;p15"/>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2" name="Google Shape;72;p1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 name="Shape 73"/>
        <p:cNvGrpSpPr/>
        <p:nvPr/>
      </p:nvGrpSpPr>
      <p:grpSpPr>
        <a:xfrm>
          <a:off x="0" y="0"/>
          <a:ext cx="0" cy="0"/>
          <a:chOff x="0" y="0"/>
          <a:chExt cx="0" cy="0"/>
        </a:xfrm>
      </p:grpSpPr>
      <p:sp>
        <p:nvSpPr>
          <p:cNvPr id="74" name="Google Shape;74;p1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5" name="Google Shape;75;p1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6" name="Google Shape;76;p1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17"/>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9" name="Google Shape;79;p17"/>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80" name="Google Shape;80;p1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81" name="Shape 81"/>
        <p:cNvGrpSpPr/>
        <p:nvPr/>
      </p:nvGrpSpPr>
      <p:grpSpPr>
        <a:xfrm>
          <a:off x="0" y="0"/>
          <a:ext cx="0" cy="0"/>
          <a:chOff x="0" y="0"/>
          <a:chExt cx="0" cy="0"/>
        </a:xfrm>
      </p:grpSpPr>
      <p:sp>
        <p:nvSpPr>
          <p:cNvPr id="82" name="Google Shape;82;p1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3" name="Google Shape;83;p1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84" name="Google Shape;84;p18"/>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85" name="Google Shape;85;p18"/>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6" name="Google Shape;86;p18"/>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7" name="Google Shape;87;p18"/>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8" name="Google Shape;88;p18"/>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9" name="Google Shape;89;p18"/>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0" name="Google Shape;90;p18"/>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p1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3" name="Google Shape;93;p1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94" name="Shape 94"/>
        <p:cNvGrpSpPr/>
        <p:nvPr/>
      </p:nvGrpSpPr>
      <p:grpSpPr>
        <a:xfrm>
          <a:off x="0" y="0"/>
          <a:ext cx="0" cy="0"/>
          <a:chOff x="0" y="0"/>
          <a:chExt cx="0" cy="0"/>
        </a:xfrm>
      </p:grpSpPr>
      <p:sp>
        <p:nvSpPr>
          <p:cNvPr id="95" name="Google Shape;95;p20"/>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96" name="Google Shape;96;p2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97" name="Google Shape;97;p20"/>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8" name="Shape 98"/>
        <p:cNvGrpSpPr/>
        <p:nvPr/>
      </p:nvGrpSpPr>
      <p:grpSpPr>
        <a:xfrm>
          <a:off x="0" y="0"/>
          <a:ext cx="0" cy="0"/>
          <a:chOff x="0" y="0"/>
          <a:chExt cx="0" cy="0"/>
        </a:xfrm>
      </p:grpSpPr>
      <p:sp>
        <p:nvSpPr>
          <p:cNvPr id="99" name="Google Shape;99;p21"/>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
        <p:nvSpPr>
          <p:cNvPr id="100" name="Google Shape;100;p21"/>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algn="r">
              <a:buNone/>
              <a:defRPr sz="1300">
                <a:solidFill>
                  <a:schemeClr val="dk2"/>
                </a:solidFill>
                <a:latin typeface="Montserrat"/>
                <a:ea typeface="Montserrat"/>
                <a:cs typeface="Montserrat"/>
                <a:sym typeface="Montserrat"/>
              </a:defRPr>
            </a:lvl1pPr>
            <a:lvl2pPr lvl="1" algn="r">
              <a:buNone/>
              <a:defRPr sz="1300">
                <a:solidFill>
                  <a:schemeClr val="dk2"/>
                </a:solidFill>
                <a:latin typeface="Montserrat"/>
                <a:ea typeface="Montserrat"/>
                <a:cs typeface="Montserrat"/>
                <a:sym typeface="Montserrat"/>
              </a:defRPr>
            </a:lvl2pPr>
            <a:lvl3pPr lvl="2" algn="r">
              <a:buNone/>
              <a:defRPr sz="1300">
                <a:solidFill>
                  <a:schemeClr val="dk2"/>
                </a:solidFill>
                <a:latin typeface="Montserrat"/>
                <a:ea typeface="Montserrat"/>
                <a:cs typeface="Montserrat"/>
                <a:sym typeface="Montserrat"/>
              </a:defRPr>
            </a:lvl3pPr>
            <a:lvl4pPr lvl="3" algn="r">
              <a:buNone/>
              <a:defRPr sz="1300">
                <a:solidFill>
                  <a:schemeClr val="dk2"/>
                </a:solidFill>
                <a:latin typeface="Montserrat"/>
                <a:ea typeface="Montserrat"/>
                <a:cs typeface="Montserrat"/>
                <a:sym typeface="Montserrat"/>
              </a:defRPr>
            </a:lvl4pPr>
            <a:lvl5pPr lvl="4" algn="r">
              <a:buNone/>
              <a:defRPr sz="1300">
                <a:solidFill>
                  <a:schemeClr val="dk2"/>
                </a:solidFill>
                <a:latin typeface="Montserrat"/>
                <a:ea typeface="Montserrat"/>
                <a:cs typeface="Montserrat"/>
                <a:sym typeface="Montserrat"/>
              </a:defRPr>
            </a:lvl5pPr>
            <a:lvl6pPr lvl="5" algn="r">
              <a:buNone/>
              <a:defRPr sz="1300">
                <a:solidFill>
                  <a:schemeClr val="dk2"/>
                </a:solidFill>
                <a:latin typeface="Montserrat"/>
                <a:ea typeface="Montserrat"/>
                <a:cs typeface="Montserrat"/>
                <a:sym typeface="Montserrat"/>
              </a:defRPr>
            </a:lvl6pPr>
            <a:lvl7pPr lvl="6" algn="r">
              <a:buNone/>
              <a:defRPr sz="1300">
                <a:solidFill>
                  <a:schemeClr val="dk2"/>
                </a:solidFill>
                <a:latin typeface="Montserrat"/>
                <a:ea typeface="Montserrat"/>
                <a:cs typeface="Montserrat"/>
                <a:sym typeface="Montserrat"/>
              </a:defRPr>
            </a:lvl7pPr>
            <a:lvl8pPr lvl="7" algn="r">
              <a:buNone/>
              <a:defRPr sz="1300">
                <a:solidFill>
                  <a:schemeClr val="dk2"/>
                </a:solidFill>
                <a:latin typeface="Montserrat"/>
                <a:ea typeface="Montserrat"/>
                <a:cs typeface="Montserrat"/>
                <a:sym typeface="Montserrat"/>
              </a:defRPr>
            </a:lvl8pPr>
            <a:lvl9pPr lvl="8" algn="r">
              <a:buNone/>
              <a:defRPr sz="1300">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0" Type="http://schemas.openxmlformats.org/officeDocument/2006/relationships/theme" Target="../theme/theme2.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52" name="Google Shape;52;p1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53" name="Google Shape;53;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4" name="Google Shape;54;p13"/>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5.png"/><Relationship Id="rId7"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16.png"/><Relationship Id="rId7" Type="http://schemas.openxmlformats.org/officeDocument/2006/relationships/image" Target="../media/image20.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9.png"/><Relationship Id="rId6"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2"/>
          <p:cNvSpPr txBox="1"/>
          <p:nvPr>
            <p:ph idx="4294967295" type="ctrTitle"/>
          </p:nvPr>
        </p:nvSpPr>
        <p:spPr>
          <a:xfrm>
            <a:off x="458975" y="1438150"/>
            <a:ext cx="8226000" cy="1861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3000"/>
              <a:buNone/>
            </a:pPr>
            <a:r>
              <a:rPr lang="en-GB" sz="3000">
                <a:solidFill>
                  <a:schemeClr val="dk2"/>
                </a:solidFill>
              </a:rPr>
              <a:t>Independent Living</a:t>
            </a:r>
            <a:br>
              <a:rPr lang="en-GB" sz="3000">
                <a:solidFill>
                  <a:schemeClr val="dk2"/>
                </a:solidFill>
              </a:rPr>
            </a:br>
            <a:r>
              <a:rPr lang="en-GB" sz="3000">
                <a:solidFill>
                  <a:schemeClr val="dk2"/>
                </a:solidFill>
              </a:rPr>
              <a:t>Personal Care</a:t>
            </a:r>
            <a:endParaRPr sz="3000">
              <a:solidFill>
                <a:schemeClr val="dk2"/>
              </a:solidFill>
            </a:endParaRPr>
          </a:p>
          <a:p>
            <a:pPr indent="0" lvl="0" marL="0" rtl="0" algn="l">
              <a:lnSpc>
                <a:spcPct val="115000"/>
              </a:lnSpc>
              <a:spcBef>
                <a:spcPts val="0"/>
              </a:spcBef>
              <a:spcAft>
                <a:spcPts val="0"/>
              </a:spcAft>
              <a:buSzPts val="3000"/>
              <a:buNone/>
            </a:pPr>
            <a:r>
              <a:rPr lang="en-GB" sz="3000">
                <a:solidFill>
                  <a:schemeClr val="dk2"/>
                </a:solidFill>
              </a:rPr>
              <a:t>Lesson 5 - Managing emotions</a:t>
            </a:r>
            <a:br>
              <a:rPr lang="en-GB" sz="3000">
                <a:solidFill>
                  <a:schemeClr val="dk2"/>
                </a:solidFill>
              </a:rPr>
            </a:br>
            <a:endParaRPr sz="3000">
              <a:solidFill>
                <a:schemeClr val="dk2"/>
              </a:solidFill>
            </a:endParaRPr>
          </a:p>
        </p:txBody>
      </p:sp>
      <p:sp>
        <p:nvSpPr>
          <p:cNvPr id="106" name="Google Shape;106;p22"/>
          <p:cNvSpPr txBox="1"/>
          <p:nvPr>
            <p:ph idx="4294967295" type="subTitle"/>
          </p:nvPr>
        </p:nvSpPr>
        <p:spPr>
          <a:xfrm>
            <a:off x="458975" y="445025"/>
            <a:ext cx="8226000" cy="79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sz="1800">
                <a:solidFill>
                  <a:srgbClr val="4B3241"/>
                </a:solidFill>
              </a:rPr>
              <a:t>Oak Specialist </a:t>
            </a:r>
            <a:endParaRPr sz="1800">
              <a:solidFill>
                <a:srgbClr val="4B3241"/>
              </a:solidFill>
            </a:endParaRPr>
          </a:p>
        </p:txBody>
      </p:sp>
      <p:sp>
        <p:nvSpPr>
          <p:cNvPr id="107" name="Google Shape;107;p22"/>
          <p:cNvSpPr txBox="1"/>
          <p:nvPr>
            <p:ph idx="4294967295" type="subTitle"/>
          </p:nvPr>
        </p:nvSpPr>
        <p:spPr>
          <a:xfrm>
            <a:off x="458975" y="4105475"/>
            <a:ext cx="3951000" cy="619500"/>
          </a:xfrm>
          <a:prstGeom prst="rect">
            <a:avLst/>
          </a:prstGeom>
          <a:noFill/>
          <a:ln>
            <a:noFill/>
          </a:ln>
        </p:spPr>
        <p:txBody>
          <a:bodyPr anchorCtr="0" anchor="b" bIns="0" lIns="0" spcFirstLastPara="1" rIns="0" wrap="square" tIns="0">
            <a:noAutofit/>
          </a:bodyPr>
          <a:lstStyle/>
          <a:p>
            <a:pPr indent="-330200" lvl="0" marL="457200" rtl="0" algn="l">
              <a:lnSpc>
                <a:spcPct val="130000"/>
              </a:lnSpc>
              <a:spcBef>
                <a:spcPts val="1000"/>
              </a:spcBef>
              <a:spcAft>
                <a:spcPts val="0"/>
              </a:spcAft>
              <a:buSzPts val="1600"/>
              <a:buNone/>
            </a:pPr>
            <a:r>
              <a:rPr lang="en-GB" sz="1400">
                <a:solidFill>
                  <a:srgbClr val="4B3241"/>
                </a:solidFill>
              </a:rPr>
              <a:t>Building Understanding</a:t>
            </a:r>
            <a:endParaRPr sz="1400">
              <a:solidFill>
                <a:srgbClr val="4B324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Feeling excited</a:t>
            </a:r>
            <a:endParaRPr>
              <a:solidFill>
                <a:schemeClr val="dk2"/>
              </a:solidFill>
            </a:endParaRPr>
          </a:p>
        </p:txBody>
      </p:sp>
      <p:pic>
        <p:nvPicPr>
          <p:cNvPr id="206" name="Google Shape;206;p31"/>
          <p:cNvPicPr preferRelativeResize="0"/>
          <p:nvPr/>
        </p:nvPicPr>
        <p:blipFill>
          <a:blip r:embed="rId3">
            <a:alphaModFix/>
          </a:blip>
          <a:stretch>
            <a:fillRect/>
          </a:stretch>
        </p:blipFill>
        <p:spPr>
          <a:xfrm>
            <a:off x="7933926" y="0"/>
            <a:ext cx="1021474" cy="1543051"/>
          </a:xfrm>
          <a:prstGeom prst="rect">
            <a:avLst/>
          </a:prstGeom>
          <a:noFill/>
          <a:ln>
            <a:noFill/>
          </a:ln>
        </p:spPr>
      </p:pic>
      <p:pic>
        <p:nvPicPr>
          <p:cNvPr id="207" name="Google Shape;207;p31"/>
          <p:cNvPicPr preferRelativeResize="0"/>
          <p:nvPr/>
        </p:nvPicPr>
        <p:blipFill rotWithShape="1">
          <a:blip r:embed="rId4">
            <a:alphaModFix/>
          </a:blip>
          <a:srcRect b="32731" l="27831" r="29026" t="4803"/>
          <a:stretch/>
        </p:blipFill>
        <p:spPr>
          <a:xfrm>
            <a:off x="399550" y="1512225"/>
            <a:ext cx="2063792" cy="1993550"/>
          </a:xfrm>
          <a:prstGeom prst="rect">
            <a:avLst/>
          </a:prstGeom>
          <a:noFill/>
          <a:ln>
            <a:noFill/>
          </a:ln>
        </p:spPr>
      </p:pic>
      <p:pic>
        <p:nvPicPr>
          <p:cNvPr id="208" name="Google Shape;208;p31"/>
          <p:cNvPicPr preferRelativeResize="0"/>
          <p:nvPr/>
        </p:nvPicPr>
        <p:blipFill rotWithShape="1">
          <a:blip r:embed="rId5">
            <a:alphaModFix/>
          </a:blip>
          <a:srcRect b="12198" l="9971" r="8760" t="2911"/>
          <a:stretch/>
        </p:blipFill>
        <p:spPr>
          <a:xfrm>
            <a:off x="2539400" y="1512225"/>
            <a:ext cx="1908258" cy="1993551"/>
          </a:xfrm>
          <a:prstGeom prst="rect">
            <a:avLst/>
          </a:prstGeom>
          <a:noFill/>
          <a:ln>
            <a:noFill/>
          </a:ln>
        </p:spPr>
      </p:pic>
      <p:pic>
        <p:nvPicPr>
          <p:cNvPr id="209" name="Google Shape;209;p31"/>
          <p:cNvPicPr preferRelativeResize="0"/>
          <p:nvPr/>
        </p:nvPicPr>
        <p:blipFill>
          <a:blip r:embed="rId6">
            <a:alphaModFix/>
          </a:blip>
          <a:stretch>
            <a:fillRect/>
          </a:stretch>
        </p:blipFill>
        <p:spPr>
          <a:xfrm>
            <a:off x="4720100" y="1533775"/>
            <a:ext cx="1744549" cy="2107350"/>
          </a:xfrm>
          <a:prstGeom prst="rect">
            <a:avLst/>
          </a:prstGeom>
          <a:noFill/>
          <a:ln>
            <a:noFill/>
          </a:ln>
        </p:spPr>
      </p:pic>
      <p:pic>
        <p:nvPicPr>
          <p:cNvPr id="210" name="Google Shape;210;p31"/>
          <p:cNvPicPr preferRelativeResize="0"/>
          <p:nvPr/>
        </p:nvPicPr>
        <p:blipFill rotWithShape="1">
          <a:blip r:embed="rId7">
            <a:alphaModFix/>
          </a:blip>
          <a:srcRect b="33814" l="13550" r="41789" t="0"/>
          <a:stretch/>
        </p:blipFill>
        <p:spPr>
          <a:xfrm>
            <a:off x="6650000" y="1590675"/>
            <a:ext cx="2020099" cy="1993550"/>
          </a:xfrm>
          <a:prstGeom prst="rect">
            <a:avLst/>
          </a:prstGeom>
          <a:noFill/>
          <a:ln>
            <a:noFill/>
          </a:ln>
        </p:spPr>
      </p:pic>
      <p:sp>
        <p:nvSpPr>
          <p:cNvPr id="211" name="Google Shape;211;p31"/>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212" name="Google Shape;212;p31"/>
          <p:cNvSpPr txBox="1"/>
          <p:nvPr/>
        </p:nvSpPr>
        <p:spPr>
          <a:xfrm>
            <a:off x="0" y="899025"/>
            <a:ext cx="7700700" cy="21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Use a mirror to copy the facial expressions</a:t>
            </a:r>
            <a:endParaRPr sz="16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Feeling frustrated or angry</a:t>
            </a:r>
            <a:endParaRPr>
              <a:solidFill>
                <a:schemeClr val="dk2"/>
              </a:solidFill>
            </a:endParaRPr>
          </a:p>
        </p:txBody>
      </p:sp>
      <p:pic>
        <p:nvPicPr>
          <p:cNvPr id="218" name="Google Shape;218;p32"/>
          <p:cNvPicPr preferRelativeResize="0"/>
          <p:nvPr/>
        </p:nvPicPr>
        <p:blipFill>
          <a:blip r:embed="rId3">
            <a:alphaModFix/>
          </a:blip>
          <a:stretch>
            <a:fillRect/>
          </a:stretch>
        </p:blipFill>
        <p:spPr>
          <a:xfrm>
            <a:off x="7933926" y="0"/>
            <a:ext cx="1021474" cy="1543051"/>
          </a:xfrm>
          <a:prstGeom prst="rect">
            <a:avLst/>
          </a:prstGeom>
          <a:noFill/>
          <a:ln>
            <a:noFill/>
          </a:ln>
        </p:spPr>
      </p:pic>
      <p:pic>
        <p:nvPicPr>
          <p:cNvPr id="219" name="Google Shape;219;p32"/>
          <p:cNvPicPr preferRelativeResize="0"/>
          <p:nvPr/>
        </p:nvPicPr>
        <p:blipFill rotWithShape="1">
          <a:blip r:embed="rId4">
            <a:alphaModFix/>
          </a:blip>
          <a:srcRect b="22528" l="19993" r="22256" t="0"/>
          <a:stretch/>
        </p:blipFill>
        <p:spPr>
          <a:xfrm>
            <a:off x="145350" y="2097925"/>
            <a:ext cx="1778825" cy="1591675"/>
          </a:xfrm>
          <a:prstGeom prst="rect">
            <a:avLst/>
          </a:prstGeom>
          <a:noFill/>
          <a:ln>
            <a:noFill/>
          </a:ln>
        </p:spPr>
      </p:pic>
      <p:pic>
        <p:nvPicPr>
          <p:cNvPr id="220" name="Google Shape;220;p32"/>
          <p:cNvPicPr preferRelativeResize="0"/>
          <p:nvPr/>
        </p:nvPicPr>
        <p:blipFill rotWithShape="1">
          <a:blip r:embed="rId5">
            <a:alphaModFix/>
          </a:blip>
          <a:srcRect b="15117" l="30610" r="1427" t="0"/>
          <a:stretch/>
        </p:blipFill>
        <p:spPr>
          <a:xfrm>
            <a:off x="1917900" y="2097925"/>
            <a:ext cx="1778826" cy="1666305"/>
          </a:xfrm>
          <a:prstGeom prst="rect">
            <a:avLst/>
          </a:prstGeom>
          <a:noFill/>
          <a:ln>
            <a:noFill/>
          </a:ln>
        </p:spPr>
      </p:pic>
      <p:pic>
        <p:nvPicPr>
          <p:cNvPr id="221" name="Google Shape;221;p32"/>
          <p:cNvPicPr preferRelativeResize="0"/>
          <p:nvPr/>
        </p:nvPicPr>
        <p:blipFill>
          <a:blip r:embed="rId6">
            <a:alphaModFix/>
          </a:blip>
          <a:stretch>
            <a:fillRect/>
          </a:stretch>
        </p:blipFill>
        <p:spPr>
          <a:xfrm>
            <a:off x="3795175" y="2115350"/>
            <a:ext cx="1778825" cy="1663592"/>
          </a:xfrm>
          <a:prstGeom prst="rect">
            <a:avLst/>
          </a:prstGeom>
          <a:noFill/>
          <a:ln>
            <a:noFill/>
          </a:ln>
        </p:spPr>
      </p:pic>
      <p:pic>
        <p:nvPicPr>
          <p:cNvPr id="222" name="Google Shape;222;p32"/>
          <p:cNvPicPr preferRelativeResize="0"/>
          <p:nvPr/>
        </p:nvPicPr>
        <p:blipFill rotWithShape="1">
          <a:blip r:embed="rId7">
            <a:alphaModFix/>
          </a:blip>
          <a:srcRect b="35706" l="29818" r="28319" t="2921"/>
          <a:stretch/>
        </p:blipFill>
        <p:spPr>
          <a:xfrm>
            <a:off x="5672450" y="2115350"/>
            <a:ext cx="1630325" cy="1591676"/>
          </a:xfrm>
          <a:prstGeom prst="rect">
            <a:avLst/>
          </a:prstGeom>
          <a:noFill/>
          <a:ln>
            <a:noFill/>
          </a:ln>
        </p:spPr>
      </p:pic>
      <p:pic>
        <p:nvPicPr>
          <p:cNvPr id="223" name="Google Shape;223;p32"/>
          <p:cNvPicPr preferRelativeResize="0"/>
          <p:nvPr/>
        </p:nvPicPr>
        <p:blipFill rotWithShape="1">
          <a:blip r:embed="rId8">
            <a:alphaModFix/>
          </a:blip>
          <a:srcRect b="7544" l="0" r="45890" t="0"/>
          <a:stretch/>
        </p:blipFill>
        <p:spPr>
          <a:xfrm>
            <a:off x="7477425" y="2021725"/>
            <a:ext cx="1462888" cy="1666301"/>
          </a:xfrm>
          <a:prstGeom prst="rect">
            <a:avLst/>
          </a:prstGeom>
          <a:noFill/>
          <a:ln>
            <a:noFill/>
          </a:ln>
        </p:spPr>
      </p:pic>
      <p:sp>
        <p:nvSpPr>
          <p:cNvPr id="224" name="Google Shape;224;p32"/>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225" name="Google Shape;225;p32"/>
          <p:cNvSpPr txBox="1"/>
          <p:nvPr/>
        </p:nvSpPr>
        <p:spPr>
          <a:xfrm>
            <a:off x="0" y="899025"/>
            <a:ext cx="7700700" cy="21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Use a mirror to copy the facial expressions</a:t>
            </a:r>
            <a:endParaRPr sz="16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graphicFrame>
        <p:nvGraphicFramePr>
          <p:cNvPr id="230" name="Google Shape;230;p33"/>
          <p:cNvGraphicFramePr/>
          <p:nvPr/>
        </p:nvGraphicFramePr>
        <p:xfrm>
          <a:off x="160875" y="954100"/>
          <a:ext cx="3000000" cy="3000000"/>
        </p:xfrm>
        <a:graphic>
          <a:graphicData uri="http://schemas.openxmlformats.org/drawingml/2006/table">
            <a:tbl>
              <a:tblPr>
                <a:noFill/>
                <a:tableStyleId>{3AAD33AB-2D66-4662-8F93-2C3877A16616}</a:tableStyleId>
              </a:tblPr>
              <a:tblGrid>
                <a:gridCol w="1389075"/>
                <a:gridCol w="1389075"/>
                <a:gridCol w="1389075"/>
                <a:gridCol w="1389075"/>
                <a:gridCol w="1389075"/>
                <a:gridCol w="1389075"/>
              </a:tblGrid>
              <a:tr h="1810225">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Talking</a:t>
                      </a:r>
                      <a:endParaRPr b="1">
                        <a:latin typeface="Montserrat"/>
                        <a:ea typeface="Montserrat"/>
                        <a:cs typeface="Montserrat"/>
                        <a:sym typeface="Montserrat"/>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Jumping</a:t>
                      </a:r>
                      <a:endParaRPr b="1">
                        <a:latin typeface="Montserrat"/>
                        <a:ea typeface="Montserrat"/>
                        <a:cs typeface="Montserrat"/>
                        <a:sym typeface="Montserrat"/>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Relaxing</a:t>
                      </a:r>
                      <a:endParaRPr b="1">
                        <a:latin typeface="Montserrat"/>
                        <a:ea typeface="Montserrat"/>
                        <a:cs typeface="Montserrat"/>
                        <a:sym typeface="Montserrat"/>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Listen to music</a:t>
                      </a:r>
                      <a:endParaRPr b="1">
                        <a:latin typeface="Montserrat"/>
                        <a:ea typeface="Montserrat"/>
                        <a:cs typeface="Montserrat"/>
                        <a:sym typeface="Montserrat"/>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Dancing</a:t>
                      </a:r>
                      <a:endParaRPr b="1">
                        <a:latin typeface="Montserrat"/>
                        <a:ea typeface="Montserrat"/>
                        <a:cs typeface="Montserrat"/>
                        <a:sym typeface="Montserrat"/>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Deep breaths</a:t>
                      </a:r>
                      <a:endParaRPr b="1">
                        <a:latin typeface="Montserrat"/>
                        <a:ea typeface="Montserrat"/>
                        <a:cs typeface="Montserrat"/>
                        <a:sym typeface="Montserrat"/>
                      </a:endParaRPr>
                    </a:p>
                  </a:txBody>
                  <a:tcPr marT="91425" marB="91425" marR="91425" marL="91425"/>
                </a:tc>
              </a:tr>
              <a:tr h="1810225">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Yoga</a:t>
                      </a:r>
                      <a:endParaRPr b="1">
                        <a:latin typeface="Montserrat"/>
                        <a:ea typeface="Montserrat"/>
                        <a:cs typeface="Montserrat"/>
                        <a:sym typeface="Montserrat"/>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Go for a run</a:t>
                      </a:r>
                      <a:endParaRPr b="1">
                        <a:latin typeface="Montserrat"/>
                        <a:ea typeface="Montserrat"/>
                        <a:cs typeface="Montserrat"/>
                        <a:sym typeface="Montserrat"/>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Painting</a:t>
                      </a:r>
                      <a:endParaRPr b="1">
                        <a:latin typeface="Montserrat"/>
                        <a:ea typeface="Montserrat"/>
                        <a:cs typeface="Montserrat"/>
                        <a:sym typeface="Montserrat"/>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Play a game</a:t>
                      </a:r>
                      <a:endParaRPr b="1">
                        <a:latin typeface="Montserrat"/>
                        <a:ea typeface="Montserrat"/>
                        <a:cs typeface="Montserrat"/>
                        <a:sym typeface="Montserrat"/>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Have a drink</a:t>
                      </a:r>
                      <a:endParaRPr b="1">
                        <a:latin typeface="Montserrat"/>
                        <a:ea typeface="Montserrat"/>
                        <a:cs typeface="Montserrat"/>
                        <a:sym typeface="Montserrat"/>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GB">
                          <a:latin typeface="Montserrat"/>
                          <a:ea typeface="Montserrat"/>
                          <a:cs typeface="Montserrat"/>
                          <a:sym typeface="Montserrat"/>
                        </a:rPr>
                        <a:t>Sing or hum</a:t>
                      </a:r>
                      <a:endParaRPr b="1">
                        <a:latin typeface="Montserrat"/>
                        <a:ea typeface="Montserrat"/>
                        <a:cs typeface="Montserrat"/>
                        <a:sym typeface="Montserrat"/>
                      </a:endParaRPr>
                    </a:p>
                  </a:txBody>
                  <a:tcPr marT="91425" marB="91425" marR="91425" marL="91425"/>
                </a:tc>
              </a:tr>
            </a:tbl>
          </a:graphicData>
        </a:graphic>
      </p:graphicFrame>
      <p:sp>
        <p:nvSpPr>
          <p:cNvPr id="231" name="Google Shape;231;p3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Activities/strategies to help</a:t>
            </a:r>
            <a:endParaRPr>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4"/>
          <p:cNvSpPr txBox="1"/>
          <p:nvPr>
            <p:ph type="title"/>
          </p:nvPr>
        </p:nvSpPr>
        <p:spPr>
          <a:xfrm>
            <a:off x="458975" y="2121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sz="3900">
                <a:solidFill>
                  <a:schemeClr val="dk2"/>
                </a:solidFill>
              </a:rPr>
              <a:t>If I’m feeling…..</a:t>
            </a:r>
            <a:endParaRPr sz="3900">
              <a:solidFill>
                <a:schemeClr val="dk2"/>
              </a:solidFill>
            </a:endParaRPr>
          </a:p>
          <a:p>
            <a:pPr indent="0" lvl="0" marL="0" rtl="0" algn="l">
              <a:lnSpc>
                <a:spcPct val="115000"/>
              </a:lnSpc>
              <a:spcBef>
                <a:spcPts val="0"/>
              </a:spcBef>
              <a:spcAft>
                <a:spcPts val="0"/>
              </a:spcAft>
              <a:buSzPts val="2200"/>
              <a:buNone/>
            </a:pPr>
            <a:r>
              <a:rPr lang="en-GB" sz="3900">
                <a:solidFill>
                  <a:schemeClr val="dk2"/>
                </a:solidFill>
              </a:rPr>
              <a:t>I can…..</a:t>
            </a:r>
            <a:endParaRPr sz="3900">
              <a:solidFill>
                <a:schemeClr val="dk2"/>
              </a:solidFill>
            </a:endParaRPr>
          </a:p>
        </p:txBody>
      </p:sp>
      <p:sp>
        <p:nvSpPr>
          <p:cNvPr id="237" name="Google Shape;237;p34"/>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238" name="Google Shape;238;p34"/>
          <p:cNvSpPr txBox="1"/>
          <p:nvPr/>
        </p:nvSpPr>
        <p:spPr>
          <a:xfrm>
            <a:off x="459000" y="225200"/>
            <a:ext cx="8226000" cy="1405200"/>
          </a:xfrm>
          <a:prstGeom prst="rect">
            <a:avLst/>
          </a:prstGeom>
          <a:no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This is the lesson activity. Choose emotions that your learner is familiar with and that they may need support in managing. The task is to create help cards so that there is a visual support to identify ways to help. It is often tricky to think clearly when we are feeling different emotions or even recognise and label the emotion.</a:t>
            </a:r>
            <a:endParaRPr sz="16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If I’m feeling sad…</a:t>
            </a:r>
            <a:endParaRPr>
              <a:solidFill>
                <a:schemeClr val="dk2"/>
              </a:solidFill>
            </a:endParaRPr>
          </a:p>
          <a:p>
            <a:pPr indent="0" lvl="0" marL="0" rtl="0" algn="l">
              <a:lnSpc>
                <a:spcPct val="115000"/>
              </a:lnSpc>
              <a:spcBef>
                <a:spcPts val="0"/>
              </a:spcBef>
              <a:spcAft>
                <a:spcPts val="0"/>
              </a:spcAft>
              <a:buSzPts val="2200"/>
              <a:buNone/>
            </a:pPr>
            <a:r>
              <a:rPr lang="en-GB">
                <a:solidFill>
                  <a:schemeClr val="dk2"/>
                </a:solidFill>
              </a:rPr>
              <a:t>I can….</a:t>
            </a:r>
            <a:endParaRPr>
              <a:solidFill>
                <a:schemeClr val="dk2"/>
              </a:solidFill>
            </a:endParaRPr>
          </a:p>
        </p:txBody>
      </p:sp>
      <p:pic>
        <p:nvPicPr>
          <p:cNvPr id="244" name="Google Shape;244;p35"/>
          <p:cNvPicPr preferRelativeResize="0"/>
          <p:nvPr/>
        </p:nvPicPr>
        <p:blipFill rotWithShape="1">
          <a:blip r:embed="rId3">
            <a:alphaModFix/>
          </a:blip>
          <a:srcRect b="-2928" l="2123" r="81704" t="-11461"/>
          <a:stretch/>
        </p:blipFill>
        <p:spPr>
          <a:xfrm>
            <a:off x="3916975" y="191275"/>
            <a:ext cx="1180974" cy="1169050"/>
          </a:xfrm>
          <a:prstGeom prst="rect">
            <a:avLst/>
          </a:prstGeom>
          <a:noFill/>
          <a:ln>
            <a:noFill/>
          </a:ln>
        </p:spPr>
      </p:pic>
      <p:sp>
        <p:nvSpPr>
          <p:cNvPr id="245" name="Google Shape;245;p35"/>
          <p:cNvSpPr txBox="1"/>
          <p:nvPr/>
        </p:nvSpPr>
        <p:spPr>
          <a:xfrm>
            <a:off x="593475" y="3996100"/>
            <a:ext cx="2081100" cy="2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latin typeface="Montserrat"/>
                <a:ea typeface="Montserrat"/>
                <a:cs typeface="Montserrat"/>
                <a:sym typeface="Montserrat"/>
              </a:rPr>
              <a:t>Listen to music</a:t>
            </a:r>
            <a:endParaRPr b="1" sz="1700">
              <a:latin typeface="Montserrat"/>
              <a:ea typeface="Montserrat"/>
              <a:cs typeface="Montserrat"/>
              <a:sym typeface="Montserrat"/>
            </a:endParaRPr>
          </a:p>
        </p:txBody>
      </p:sp>
      <p:sp>
        <p:nvSpPr>
          <p:cNvPr id="246" name="Google Shape;246;p35"/>
          <p:cNvSpPr txBox="1"/>
          <p:nvPr/>
        </p:nvSpPr>
        <p:spPr>
          <a:xfrm>
            <a:off x="3704325" y="3996100"/>
            <a:ext cx="2491500" cy="2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latin typeface="Montserrat"/>
                <a:ea typeface="Montserrat"/>
                <a:cs typeface="Montserrat"/>
                <a:sym typeface="Montserrat"/>
              </a:rPr>
              <a:t>Talk to someone</a:t>
            </a:r>
            <a:endParaRPr b="1" sz="1700">
              <a:latin typeface="Montserrat"/>
              <a:ea typeface="Montserrat"/>
              <a:cs typeface="Montserrat"/>
              <a:sym typeface="Montserrat"/>
            </a:endParaRPr>
          </a:p>
        </p:txBody>
      </p:sp>
      <p:sp>
        <p:nvSpPr>
          <p:cNvPr id="247" name="Google Shape;247;p35"/>
          <p:cNvSpPr txBox="1"/>
          <p:nvPr/>
        </p:nvSpPr>
        <p:spPr>
          <a:xfrm>
            <a:off x="7040225" y="3996100"/>
            <a:ext cx="2491500" cy="2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latin typeface="Montserrat"/>
                <a:ea typeface="Montserrat"/>
                <a:cs typeface="Montserrat"/>
                <a:sym typeface="Montserrat"/>
              </a:rPr>
              <a:t>Have a drink</a:t>
            </a:r>
            <a:endParaRPr b="1" sz="1700">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6"/>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Create help cards</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lnSpc>
                <a:spcPct val="130000"/>
              </a:lnSpc>
              <a:spcBef>
                <a:spcPts val="0"/>
              </a:spcBef>
              <a:spcAft>
                <a:spcPts val="0"/>
              </a:spcAft>
              <a:buNone/>
            </a:pPr>
            <a:r>
              <a:rPr b="0" lang="en-GB" sz="1600">
                <a:solidFill>
                  <a:srgbClr val="000000"/>
                </a:solidFill>
              </a:rPr>
              <a:t>Create help cards for emotions that are familiar to your learner and that they may need support with to manage. </a:t>
            </a:r>
            <a:endParaRPr b="0" sz="1600">
              <a:solidFill>
                <a:srgbClr val="000000"/>
              </a:solidFill>
            </a:endParaRPr>
          </a:p>
          <a:p>
            <a:pPr indent="0" lvl="0" marL="0" rtl="0" algn="l">
              <a:lnSpc>
                <a:spcPct val="130000"/>
              </a:lnSpc>
              <a:spcBef>
                <a:spcPts val="0"/>
              </a:spcBef>
              <a:spcAft>
                <a:spcPts val="0"/>
              </a:spcAft>
              <a:buNone/>
            </a:pPr>
            <a:r>
              <a:rPr b="0" lang="en-GB" sz="1600">
                <a:solidFill>
                  <a:srgbClr val="000000"/>
                </a:solidFill>
              </a:rPr>
              <a:t>Use the cards when you can see that they are experiencing an emotion. </a:t>
            </a:r>
            <a:endParaRPr b="0" sz="1600">
              <a:solidFill>
                <a:srgbClr val="000000"/>
              </a:solidFill>
            </a:endParaRPr>
          </a:p>
          <a:p>
            <a:pPr indent="0" lvl="0" marL="0" rtl="0" algn="l">
              <a:lnSpc>
                <a:spcPct val="130000"/>
              </a:lnSpc>
              <a:spcBef>
                <a:spcPts val="0"/>
              </a:spcBef>
              <a:spcAft>
                <a:spcPts val="0"/>
              </a:spcAft>
              <a:buNone/>
            </a:pPr>
            <a:r>
              <a:rPr b="0" lang="en-GB" sz="1600">
                <a:solidFill>
                  <a:srgbClr val="000000"/>
                </a:solidFill>
              </a:rPr>
              <a:t>Label the emotion- “I can see that you’re feeling….”. </a:t>
            </a:r>
            <a:endParaRPr b="0" sz="1600">
              <a:solidFill>
                <a:srgbClr val="000000"/>
              </a:solidFill>
            </a:endParaRPr>
          </a:p>
          <a:p>
            <a:pPr indent="0" lvl="0" marL="0" rtl="0" algn="l">
              <a:lnSpc>
                <a:spcPct val="130000"/>
              </a:lnSpc>
              <a:spcBef>
                <a:spcPts val="0"/>
              </a:spcBef>
              <a:spcAft>
                <a:spcPts val="0"/>
              </a:spcAft>
              <a:buNone/>
            </a:pPr>
            <a:r>
              <a:rPr b="0" lang="en-GB" sz="1600">
                <a:solidFill>
                  <a:srgbClr val="000000"/>
                </a:solidFill>
              </a:rPr>
              <a:t>Flip the help card to the support activities on the back.</a:t>
            </a:r>
            <a:endParaRPr b="0" sz="1600">
              <a:solidFill>
                <a:srgbClr val="000000"/>
              </a:solidFill>
            </a:endParaRPr>
          </a:p>
          <a:p>
            <a:pPr indent="0" lvl="0" marL="0" rtl="0" algn="l">
              <a:lnSpc>
                <a:spcPct val="130000"/>
              </a:lnSpc>
              <a:spcBef>
                <a:spcPts val="0"/>
              </a:spcBef>
              <a:spcAft>
                <a:spcPts val="0"/>
              </a:spcAft>
              <a:buNone/>
            </a:pPr>
            <a:r>
              <a:rPr b="0" lang="en-GB" sz="1600">
                <a:solidFill>
                  <a:srgbClr val="000000"/>
                </a:solidFill>
              </a:rPr>
              <a:t>This can then prompt your learner to choose an activity to help with managing the emotion. </a:t>
            </a:r>
            <a:endParaRPr b="0" sz="1600">
              <a:solidFill>
                <a:srgbClr val="000000"/>
              </a:solidFill>
            </a:endParaRPr>
          </a:p>
          <a:p>
            <a:pPr indent="0" lvl="0" marL="0" rtl="0" algn="l">
              <a:lnSpc>
                <a:spcPct val="130000"/>
              </a:lnSpc>
              <a:spcBef>
                <a:spcPts val="0"/>
              </a:spcBef>
              <a:spcAft>
                <a:spcPts val="0"/>
              </a:spcAft>
              <a:buNone/>
            </a:pPr>
            <a:r>
              <a:rPr b="0" lang="en-GB" sz="1600">
                <a:solidFill>
                  <a:srgbClr val="000000"/>
                </a:solidFill>
              </a:rPr>
              <a:t>Praise them for choosing something to help them. </a:t>
            </a:r>
            <a:endParaRPr b="0" sz="1600">
              <a:solidFill>
                <a:srgbClr val="000000"/>
              </a:solidFill>
            </a:endParaRPr>
          </a:p>
          <a:p>
            <a:pPr indent="0" lvl="0" marL="0" rtl="0" algn="l">
              <a:lnSpc>
                <a:spcPct val="130000"/>
              </a:lnSpc>
              <a:spcBef>
                <a:spcPts val="0"/>
              </a:spcBef>
              <a:spcAft>
                <a:spcPts val="0"/>
              </a:spcAft>
              <a:buNone/>
            </a:pPr>
            <a:r>
              <a:rPr b="0" lang="en-GB" sz="1600">
                <a:solidFill>
                  <a:srgbClr val="000000"/>
                </a:solidFill>
              </a:rPr>
              <a:t>You may want to make the cards to put on a lanyard so that they are easily accessible.</a:t>
            </a:r>
            <a:endParaRPr b="0" sz="2700">
              <a:solidFill>
                <a:srgbClr val="FF0000"/>
              </a:solidFill>
            </a:endParaRPr>
          </a:p>
        </p:txBody>
      </p:sp>
      <p:sp>
        <p:nvSpPr>
          <p:cNvPr id="253" name="Google Shape;253;p36"/>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7"/>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Create help cards</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b="0">
              <a:solidFill>
                <a:srgbClr val="FF0000"/>
              </a:solidFill>
            </a:endParaRPr>
          </a:p>
        </p:txBody>
      </p:sp>
      <p:sp>
        <p:nvSpPr>
          <p:cNvPr id="259" name="Google Shape;259;p37"/>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pic>
        <p:nvPicPr>
          <p:cNvPr id="260" name="Google Shape;260;p37"/>
          <p:cNvPicPr preferRelativeResize="0"/>
          <p:nvPr/>
        </p:nvPicPr>
        <p:blipFill>
          <a:blip r:embed="rId3">
            <a:alphaModFix/>
          </a:blip>
          <a:stretch>
            <a:fillRect/>
          </a:stretch>
        </p:blipFill>
        <p:spPr>
          <a:xfrm>
            <a:off x="340771" y="954725"/>
            <a:ext cx="2684381" cy="3579174"/>
          </a:xfrm>
          <a:prstGeom prst="rect">
            <a:avLst/>
          </a:prstGeom>
          <a:noFill/>
          <a:ln>
            <a:noFill/>
          </a:ln>
        </p:spPr>
      </p:pic>
      <p:pic>
        <p:nvPicPr>
          <p:cNvPr id="261" name="Google Shape;261;p37"/>
          <p:cNvPicPr preferRelativeResize="0"/>
          <p:nvPr/>
        </p:nvPicPr>
        <p:blipFill>
          <a:blip r:embed="rId4">
            <a:alphaModFix/>
          </a:blip>
          <a:stretch>
            <a:fillRect/>
          </a:stretch>
        </p:blipFill>
        <p:spPr>
          <a:xfrm>
            <a:off x="3177552" y="954725"/>
            <a:ext cx="2684381" cy="3579174"/>
          </a:xfrm>
          <a:prstGeom prst="rect">
            <a:avLst/>
          </a:prstGeom>
          <a:noFill/>
          <a:ln>
            <a:noFill/>
          </a:ln>
        </p:spPr>
      </p:pic>
      <p:pic>
        <p:nvPicPr>
          <p:cNvPr id="262" name="Google Shape;262;p37"/>
          <p:cNvPicPr preferRelativeResize="0"/>
          <p:nvPr/>
        </p:nvPicPr>
        <p:blipFill>
          <a:blip r:embed="rId5">
            <a:alphaModFix/>
          </a:blip>
          <a:stretch>
            <a:fillRect/>
          </a:stretch>
        </p:blipFill>
        <p:spPr>
          <a:xfrm>
            <a:off x="6014333" y="954725"/>
            <a:ext cx="2684381" cy="3579174"/>
          </a:xfrm>
          <a:prstGeom prst="rect">
            <a:avLst/>
          </a:prstGeom>
          <a:noFill/>
          <a:ln>
            <a:noFill/>
          </a:ln>
        </p:spPr>
      </p:pic>
      <p:sp>
        <p:nvSpPr>
          <p:cNvPr id="263" name="Google Shape;263;p37"/>
          <p:cNvSpPr txBox="1"/>
          <p:nvPr/>
        </p:nvSpPr>
        <p:spPr>
          <a:xfrm>
            <a:off x="595750" y="4533900"/>
            <a:ext cx="6449100" cy="30000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000">
                <a:solidFill>
                  <a:srgbClr val="1D1C1D"/>
                </a:solidFill>
                <a:latin typeface="Montserrat"/>
                <a:ea typeface="Montserrat"/>
                <a:cs typeface="Montserrat"/>
                <a:sym typeface="Montserrat"/>
              </a:rPr>
              <a:t>Images teacher’s own</a:t>
            </a:r>
            <a:endParaRPr sz="1000">
              <a:solidFill>
                <a:schemeClr val="dk2"/>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Independent Living: Personal Care</a:t>
            </a:r>
            <a:endParaRPr>
              <a:solidFill>
                <a:schemeClr val="dk2"/>
              </a:solidFill>
            </a:endParaRPr>
          </a:p>
        </p:txBody>
      </p:sp>
      <p:sp>
        <p:nvSpPr>
          <p:cNvPr id="269" name="Google Shape;269;p38"/>
          <p:cNvSpPr txBox="1"/>
          <p:nvPr>
            <p:ph idx="1" type="body"/>
          </p:nvPr>
        </p:nvSpPr>
        <p:spPr>
          <a:xfrm>
            <a:off x="453200" y="971725"/>
            <a:ext cx="8231700" cy="477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Managing emotions</a:t>
            </a:r>
            <a:endParaRPr/>
          </a:p>
        </p:txBody>
      </p:sp>
      <p:sp>
        <p:nvSpPr>
          <p:cNvPr id="270" name="Google Shape;270;p38"/>
          <p:cNvSpPr txBox="1"/>
          <p:nvPr>
            <p:ph idx="2" type="subTitle"/>
          </p:nvPr>
        </p:nvSpPr>
        <p:spPr>
          <a:xfrm>
            <a:off x="458975" y="1505822"/>
            <a:ext cx="2585400" cy="534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easier</a:t>
            </a:r>
            <a:endParaRPr>
              <a:solidFill>
                <a:schemeClr val="dk2"/>
              </a:solidFill>
            </a:endParaRPr>
          </a:p>
        </p:txBody>
      </p:sp>
      <p:sp>
        <p:nvSpPr>
          <p:cNvPr id="271" name="Google Shape;271;p38"/>
          <p:cNvSpPr txBox="1"/>
          <p:nvPr>
            <p:ph idx="3" type="body"/>
          </p:nvPr>
        </p:nvSpPr>
        <p:spPr>
          <a:xfrm>
            <a:off x="458975" y="2225298"/>
            <a:ext cx="2585400" cy="22704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sz="1600"/>
              <a:t>- </a:t>
            </a:r>
            <a:r>
              <a:rPr lang="en-GB" sz="1600"/>
              <a:t>Choose emotions your learner is familiar with.</a:t>
            </a:r>
            <a:endParaRPr sz="1600"/>
          </a:p>
          <a:p>
            <a:pPr indent="0" lvl="0" marL="0" rtl="0" algn="l">
              <a:lnSpc>
                <a:spcPct val="115000"/>
              </a:lnSpc>
              <a:spcBef>
                <a:spcPts val="0"/>
              </a:spcBef>
              <a:spcAft>
                <a:spcPts val="0"/>
              </a:spcAft>
              <a:buSzPts val="1200"/>
              <a:buNone/>
            </a:pPr>
            <a:r>
              <a:t/>
            </a:r>
            <a:endParaRPr sz="1600"/>
          </a:p>
          <a:p>
            <a:pPr indent="0" lvl="0" marL="0" rtl="0" algn="l">
              <a:lnSpc>
                <a:spcPct val="115000"/>
              </a:lnSpc>
              <a:spcBef>
                <a:spcPts val="0"/>
              </a:spcBef>
              <a:spcAft>
                <a:spcPts val="0"/>
              </a:spcAft>
              <a:buSzPts val="1200"/>
              <a:buNone/>
            </a:pPr>
            <a:r>
              <a:rPr lang="en-GB" sz="1600"/>
              <a:t>- </a:t>
            </a:r>
            <a:r>
              <a:rPr lang="en-GB" sz="1600"/>
              <a:t>Model choosing an activity when identifying a feeling.</a:t>
            </a:r>
            <a:endParaRPr sz="1600"/>
          </a:p>
          <a:p>
            <a:pPr indent="0" lvl="0" marL="0" rtl="0" algn="l">
              <a:lnSpc>
                <a:spcPct val="115000"/>
              </a:lnSpc>
              <a:spcBef>
                <a:spcPts val="600"/>
              </a:spcBef>
              <a:spcAft>
                <a:spcPts val="0"/>
              </a:spcAft>
              <a:buSzPts val="1200"/>
              <a:buNone/>
            </a:pPr>
            <a:r>
              <a:t/>
            </a:r>
            <a:endParaRPr sz="1600"/>
          </a:p>
          <a:p>
            <a:pPr indent="0" lvl="0" marL="0" rtl="0" algn="l">
              <a:lnSpc>
                <a:spcPct val="115000"/>
              </a:lnSpc>
              <a:spcBef>
                <a:spcPts val="600"/>
              </a:spcBef>
              <a:spcAft>
                <a:spcPts val="600"/>
              </a:spcAft>
              <a:buSzPts val="1200"/>
              <a:buNone/>
            </a:pPr>
            <a:r>
              <a:t/>
            </a:r>
            <a:endParaRPr sz="1600"/>
          </a:p>
        </p:txBody>
      </p:sp>
      <p:sp>
        <p:nvSpPr>
          <p:cNvPr id="272" name="Google Shape;272;p38"/>
          <p:cNvSpPr txBox="1"/>
          <p:nvPr>
            <p:ph idx="4" type="subTitle"/>
          </p:nvPr>
        </p:nvSpPr>
        <p:spPr>
          <a:xfrm>
            <a:off x="3279300" y="1505822"/>
            <a:ext cx="2585400" cy="534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harder</a:t>
            </a:r>
            <a:endParaRPr>
              <a:solidFill>
                <a:schemeClr val="dk2"/>
              </a:solidFill>
            </a:endParaRPr>
          </a:p>
        </p:txBody>
      </p:sp>
      <p:sp>
        <p:nvSpPr>
          <p:cNvPr id="273" name="Google Shape;273;p38"/>
          <p:cNvSpPr txBox="1"/>
          <p:nvPr>
            <p:ph idx="5" type="body"/>
          </p:nvPr>
        </p:nvSpPr>
        <p:spPr>
          <a:xfrm>
            <a:off x="3279300" y="2225298"/>
            <a:ext cx="2585400" cy="22704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sz="1600"/>
              <a:t>- Can you think of other emotions not listed? How do you manage these?</a:t>
            </a:r>
            <a:endParaRPr sz="1600"/>
          </a:p>
          <a:p>
            <a:pPr indent="0" lvl="0" marL="0" rtl="0" algn="l">
              <a:lnSpc>
                <a:spcPct val="115000"/>
              </a:lnSpc>
              <a:spcBef>
                <a:spcPts val="0"/>
              </a:spcBef>
              <a:spcAft>
                <a:spcPts val="0"/>
              </a:spcAft>
              <a:buSzPts val="1200"/>
              <a:buNone/>
            </a:pPr>
            <a:r>
              <a:t/>
            </a:r>
            <a:endParaRPr sz="1600"/>
          </a:p>
          <a:p>
            <a:pPr indent="0" lvl="0" marL="0" rtl="0" algn="l">
              <a:lnSpc>
                <a:spcPct val="115000"/>
              </a:lnSpc>
              <a:spcBef>
                <a:spcPts val="0"/>
              </a:spcBef>
              <a:spcAft>
                <a:spcPts val="0"/>
              </a:spcAft>
              <a:buSzPts val="1200"/>
              <a:buNone/>
            </a:pPr>
            <a:r>
              <a:rPr lang="en-GB" sz="1600"/>
              <a:t>-How do you share your feelings?</a:t>
            </a:r>
            <a:endParaRPr sz="1600"/>
          </a:p>
          <a:p>
            <a:pPr indent="0" lvl="0" marL="0" rtl="0" algn="l">
              <a:lnSpc>
                <a:spcPct val="115000"/>
              </a:lnSpc>
              <a:spcBef>
                <a:spcPts val="0"/>
              </a:spcBef>
              <a:spcAft>
                <a:spcPts val="0"/>
              </a:spcAft>
              <a:buSzPts val="1200"/>
              <a:buNone/>
            </a:pPr>
            <a:r>
              <a:t/>
            </a:r>
            <a:endParaRPr sz="1600"/>
          </a:p>
        </p:txBody>
      </p:sp>
      <p:sp>
        <p:nvSpPr>
          <p:cNvPr id="274" name="Google Shape;274;p38"/>
          <p:cNvSpPr txBox="1"/>
          <p:nvPr>
            <p:ph idx="6" type="subTitle"/>
          </p:nvPr>
        </p:nvSpPr>
        <p:spPr>
          <a:xfrm>
            <a:off x="6099625" y="1505822"/>
            <a:ext cx="2585400" cy="534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More ideas</a:t>
            </a:r>
            <a:endParaRPr>
              <a:solidFill>
                <a:schemeClr val="dk2"/>
              </a:solidFill>
            </a:endParaRPr>
          </a:p>
        </p:txBody>
      </p:sp>
      <p:sp>
        <p:nvSpPr>
          <p:cNvPr id="275" name="Google Shape;275;p38"/>
          <p:cNvSpPr txBox="1"/>
          <p:nvPr>
            <p:ph idx="7" type="body"/>
          </p:nvPr>
        </p:nvSpPr>
        <p:spPr>
          <a:xfrm>
            <a:off x="6099625" y="2225298"/>
            <a:ext cx="2585400" cy="22704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sz="1600"/>
              <a:t>- Use emojis when teaching emotions.</a:t>
            </a:r>
            <a:endParaRPr sz="1600"/>
          </a:p>
          <a:p>
            <a:pPr indent="0" lvl="0" marL="0" rtl="0" algn="l">
              <a:lnSpc>
                <a:spcPct val="115000"/>
              </a:lnSpc>
              <a:spcBef>
                <a:spcPts val="0"/>
              </a:spcBef>
              <a:spcAft>
                <a:spcPts val="0"/>
              </a:spcAft>
              <a:buSzPts val="1200"/>
              <a:buNone/>
            </a:pPr>
            <a:r>
              <a:t/>
            </a:r>
            <a:endParaRPr sz="1600"/>
          </a:p>
          <a:p>
            <a:pPr indent="0" lvl="0" marL="0" rtl="0" algn="l">
              <a:lnSpc>
                <a:spcPct val="115000"/>
              </a:lnSpc>
              <a:spcBef>
                <a:spcPts val="0"/>
              </a:spcBef>
              <a:spcAft>
                <a:spcPts val="0"/>
              </a:spcAft>
              <a:buSzPts val="1200"/>
              <a:buNone/>
            </a:pPr>
            <a:r>
              <a:rPr lang="en-GB" sz="1600"/>
              <a:t>- Use images/videos of others to label and talk about emotions.</a:t>
            </a:r>
            <a:endParaRPr sz="1600"/>
          </a:p>
          <a:p>
            <a:pPr indent="0" lvl="0" marL="0" rtl="0" algn="l">
              <a:lnSpc>
                <a:spcPct val="115000"/>
              </a:lnSpc>
              <a:spcBef>
                <a:spcPts val="0"/>
              </a:spcBef>
              <a:spcAft>
                <a:spcPts val="0"/>
              </a:spcAft>
              <a:buSzPts val="1200"/>
              <a:buNone/>
            </a:pPr>
            <a:r>
              <a:t/>
            </a:r>
            <a:endParaRPr sz="1600"/>
          </a:p>
        </p:txBody>
      </p:sp>
      <p:sp>
        <p:nvSpPr>
          <p:cNvPr id="276" name="Google Shape;276;p3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9"/>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82" name="Google Shape;282;p3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Further Learning with Oak National</a:t>
            </a:r>
            <a:endParaRPr>
              <a:solidFill>
                <a:schemeClr val="dk2"/>
              </a:solidFill>
            </a:endParaRPr>
          </a:p>
        </p:txBody>
      </p:sp>
      <p:sp>
        <p:nvSpPr>
          <p:cNvPr id="283" name="Google Shape;283;p39"/>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Independent Living:</a:t>
            </a:r>
            <a:endParaRPr/>
          </a:p>
          <a:p>
            <a:pPr indent="-330200" lvl="0" marL="457200" rtl="0" algn="l">
              <a:lnSpc>
                <a:spcPct val="130000"/>
              </a:lnSpc>
              <a:spcBef>
                <a:spcPts val="0"/>
              </a:spcBef>
              <a:spcAft>
                <a:spcPts val="0"/>
              </a:spcAft>
              <a:buSzPts val="1600"/>
              <a:buChar char="●"/>
            </a:pPr>
            <a:r>
              <a:rPr lang="en-GB"/>
              <a:t>Building Understanding- How to relax (Unit 2)</a:t>
            </a:r>
            <a:endParaRPr/>
          </a:p>
          <a:p>
            <a:pPr indent="-330200" lvl="0" marL="457200" rtl="0" algn="l">
              <a:lnSpc>
                <a:spcPct val="130000"/>
              </a:lnSpc>
              <a:spcBef>
                <a:spcPts val="0"/>
              </a:spcBef>
              <a:spcAft>
                <a:spcPts val="0"/>
              </a:spcAft>
              <a:buSzPts val="1600"/>
              <a:buChar char="●"/>
            </a:pPr>
            <a:r>
              <a:rPr lang="en-GB"/>
              <a:t>Applying Learning- Managing feelings (Unit 2)</a:t>
            </a:r>
            <a:endParaRPr/>
          </a:p>
          <a:p>
            <a:pPr indent="-330200" lvl="0" marL="457200" rtl="0" algn="l">
              <a:lnSpc>
                <a:spcPct val="130000"/>
              </a:lnSpc>
              <a:spcBef>
                <a:spcPts val="0"/>
              </a:spcBef>
              <a:spcAft>
                <a:spcPts val="0"/>
              </a:spcAft>
              <a:buSzPts val="1600"/>
              <a:buChar char="●"/>
            </a:pPr>
            <a:r>
              <a:rPr lang="en-GB"/>
              <a:t>Applying Learning- Balanced leisure activities (Unit 2)</a:t>
            </a:r>
            <a:endParaRPr/>
          </a:p>
          <a:p>
            <a:pPr indent="0" lvl="0" marL="457200" rtl="0" algn="l">
              <a:lnSpc>
                <a:spcPct val="130000"/>
              </a:lnSpc>
              <a:spcBef>
                <a:spcPts val="0"/>
              </a:spcBef>
              <a:spcAft>
                <a:spcPts val="0"/>
              </a:spcAft>
              <a:buNone/>
            </a:pPr>
            <a:r>
              <a:t/>
            </a:r>
            <a:endParaRPr/>
          </a:p>
          <a:p>
            <a:pPr indent="0" lvl="0" marL="0" rtl="0" algn="l">
              <a:lnSpc>
                <a:spcPct val="130000"/>
              </a:lnSpc>
              <a:spcBef>
                <a:spcPts val="0"/>
              </a:spcBef>
              <a:spcAft>
                <a:spcPts val="0"/>
              </a:spcAft>
              <a:buNone/>
            </a:pPr>
            <a:r>
              <a:rPr lang="en-GB"/>
              <a:t>Communication and Language:</a:t>
            </a:r>
            <a:endParaRPr/>
          </a:p>
          <a:p>
            <a:pPr indent="-330200" lvl="0" marL="457200" rtl="0" algn="l">
              <a:lnSpc>
                <a:spcPct val="130000"/>
              </a:lnSpc>
              <a:spcBef>
                <a:spcPts val="0"/>
              </a:spcBef>
              <a:spcAft>
                <a:spcPts val="0"/>
              </a:spcAft>
              <a:buSzPts val="1600"/>
              <a:buChar char="●"/>
            </a:pPr>
            <a:r>
              <a:rPr lang="en-GB"/>
              <a:t>Building Understanding/Applying Learning- Our World (Unit 5)</a:t>
            </a:r>
            <a:endParaRPr/>
          </a:p>
        </p:txBody>
      </p:sp>
      <p:sp>
        <p:nvSpPr>
          <p:cNvPr id="284" name="Google Shape;284;p3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0"/>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References</a:t>
            </a:r>
            <a:endParaRPr>
              <a:solidFill>
                <a:schemeClr val="dk2"/>
              </a:solidFill>
            </a:endParaRPr>
          </a:p>
        </p:txBody>
      </p:sp>
      <p:sp>
        <p:nvSpPr>
          <p:cNvPr id="290" name="Google Shape;290;p40"/>
          <p:cNvSpPr txBox="1"/>
          <p:nvPr>
            <p:ph idx="1" type="body"/>
          </p:nvPr>
        </p:nvSpPr>
        <p:spPr>
          <a:xfrm>
            <a:off x="458975" y="1438150"/>
            <a:ext cx="8226000" cy="298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100"/>
              <a:t>Slide 8- </a:t>
            </a:r>
            <a:r>
              <a:rPr lang="en-GB" sz="1100">
                <a:solidFill>
                  <a:srgbClr val="000000"/>
                </a:solidFill>
              </a:rPr>
              <a:t>Mirror, </a:t>
            </a:r>
            <a:r>
              <a:rPr lang="en-GB" sz="1100">
                <a:solidFill>
                  <a:srgbClr val="454545"/>
                </a:solidFill>
              </a:rPr>
              <a:t>George Hodan, Publicdomainpictures</a:t>
            </a:r>
            <a:r>
              <a:rPr lang="en-GB" sz="1100">
                <a:solidFill>
                  <a:srgbClr val="000000"/>
                </a:solidFill>
              </a:rPr>
              <a:t> /  Sad Woman, Pxfuel / Child Crying, Pxfuel / Upset Man, Pxfuel</a:t>
            </a:r>
            <a:endParaRPr sz="1100">
              <a:solidFill>
                <a:srgbClr val="000000"/>
              </a:solidFill>
            </a:endParaRPr>
          </a:p>
          <a:p>
            <a:pPr indent="0" lvl="0" marL="0" rtl="0" algn="l">
              <a:spcBef>
                <a:spcPts val="0"/>
              </a:spcBef>
              <a:spcAft>
                <a:spcPts val="0"/>
              </a:spcAft>
              <a:buNone/>
            </a:pPr>
            <a:r>
              <a:t/>
            </a:r>
            <a:endParaRPr sz="1100"/>
          </a:p>
          <a:p>
            <a:pPr indent="0" lvl="0" marL="0" rtl="0" algn="l">
              <a:spcBef>
                <a:spcPts val="0"/>
              </a:spcBef>
              <a:spcAft>
                <a:spcPts val="0"/>
              </a:spcAft>
              <a:buNone/>
            </a:pPr>
            <a:r>
              <a:rPr lang="en-GB" sz="1100"/>
              <a:t>Slide 9- </a:t>
            </a:r>
            <a:r>
              <a:rPr lang="en-GB" sz="1100">
                <a:solidFill>
                  <a:srgbClr val="000000"/>
                </a:solidFill>
              </a:rPr>
              <a:t>Bored Girl, Pikist / Tired Woman, Andrea Piacquadio, Pexels / Woman sleeping, Andrea Piacquadio, Pexels</a:t>
            </a:r>
            <a:endParaRPr sz="1100">
              <a:solidFill>
                <a:srgbClr val="000000"/>
              </a:solidFill>
            </a:endParaRPr>
          </a:p>
          <a:p>
            <a:pPr indent="0" lvl="0" marL="0" rtl="0" algn="l">
              <a:spcBef>
                <a:spcPts val="0"/>
              </a:spcBef>
              <a:spcAft>
                <a:spcPts val="0"/>
              </a:spcAft>
              <a:buNone/>
            </a:pPr>
            <a:r>
              <a:t/>
            </a:r>
            <a:endParaRPr sz="1100"/>
          </a:p>
          <a:p>
            <a:pPr indent="0" lvl="0" marL="0" rtl="0" algn="l">
              <a:spcBef>
                <a:spcPts val="0"/>
              </a:spcBef>
              <a:spcAft>
                <a:spcPts val="0"/>
              </a:spcAft>
              <a:buNone/>
            </a:pPr>
            <a:r>
              <a:rPr lang="en-GB" sz="1100"/>
              <a:t>Slide 10- </a:t>
            </a:r>
            <a:r>
              <a:rPr lang="en-GB" sz="1100">
                <a:solidFill>
                  <a:srgbClr val="000000"/>
                </a:solidFill>
              </a:rPr>
              <a:t>Man, DMCA, Pxfuel / Happy Child, DMCA, Pikist / Happy Family, DMCA, Pikist</a:t>
            </a:r>
            <a:endParaRPr sz="1100">
              <a:solidFill>
                <a:srgbClr val="000000"/>
              </a:solidFill>
            </a:endParaRPr>
          </a:p>
          <a:p>
            <a:pPr indent="0" lvl="0" marL="0" rtl="0" algn="l">
              <a:spcBef>
                <a:spcPts val="0"/>
              </a:spcBef>
              <a:spcAft>
                <a:spcPts val="0"/>
              </a:spcAft>
              <a:buNone/>
            </a:pPr>
            <a:r>
              <a:t/>
            </a:r>
            <a:endParaRPr sz="1100"/>
          </a:p>
          <a:p>
            <a:pPr indent="0" lvl="0" marL="0" rtl="0" algn="l">
              <a:spcBef>
                <a:spcPts val="0"/>
              </a:spcBef>
              <a:spcAft>
                <a:spcPts val="0"/>
              </a:spcAft>
              <a:buNone/>
            </a:pPr>
            <a:r>
              <a:rPr lang="en-GB" sz="1100"/>
              <a:t>Slide 11- </a:t>
            </a:r>
            <a:r>
              <a:rPr lang="en-GB" sz="1100">
                <a:solidFill>
                  <a:srgbClr val="000000"/>
                </a:solidFill>
              </a:rPr>
              <a:t>Excited Woman, RobinHiggins, Pixabay / Thumbs up, Public Domain, Pxhere / Boy, DMCA, Pikist</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GB" sz="1100"/>
              <a:t>Slide 12- Nathan Cowley, Pexels, Man / </a:t>
            </a:r>
            <a:r>
              <a:rPr lang="en-GB" sz="1100">
                <a:solidFill>
                  <a:srgbClr val="000000"/>
                </a:solidFill>
              </a:rPr>
              <a:t>Man, DMCA, Pxfuel / Woman, Linsenhajhaj, Wikimedia Commons / Man, DMCA, Pikist / Boy, DMCA, Pikist</a:t>
            </a:r>
            <a:endParaRPr sz="1100">
              <a:solidFill>
                <a:srgbClr val="000000"/>
              </a:solidFill>
            </a:endParaRPr>
          </a:p>
          <a:p>
            <a:pPr indent="0" lvl="0" marL="0" rtl="0" algn="l">
              <a:spcBef>
                <a:spcPts val="0"/>
              </a:spcBef>
              <a:spcAft>
                <a:spcPts val="0"/>
              </a:spcAft>
              <a:buNone/>
            </a:pPr>
            <a:r>
              <a:t/>
            </a:r>
            <a:endParaRPr sz="1000">
              <a:solidFill>
                <a:srgbClr val="000000"/>
              </a:solidFill>
            </a:endParaRPr>
          </a:p>
          <a:p>
            <a:pPr indent="0" lvl="0" marL="0" rtl="0" algn="l">
              <a:spcBef>
                <a:spcPts val="0"/>
              </a:spcBef>
              <a:spcAft>
                <a:spcPts val="0"/>
              </a:spcAft>
              <a:buNone/>
            </a:pPr>
            <a:r>
              <a:rPr lang="en-GB" sz="1000">
                <a:solidFill>
                  <a:srgbClr val="000000"/>
                </a:solidFill>
              </a:rPr>
              <a:t> </a:t>
            </a:r>
            <a:endParaRPr sz="1000">
              <a:solidFill>
                <a:srgbClr val="000000"/>
              </a:solidFill>
            </a:endParaRPr>
          </a:p>
          <a:p>
            <a:pPr indent="0" lvl="0" marL="0" rtl="0" algn="l">
              <a:spcBef>
                <a:spcPts val="0"/>
              </a:spcBef>
              <a:spcAft>
                <a:spcPts val="0"/>
              </a:spcAft>
              <a:buNone/>
            </a:pPr>
            <a:r>
              <a:t/>
            </a:r>
            <a:endParaRPr sz="1000">
              <a:solidFill>
                <a:srgbClr val="000000"/>
              </a:solidFill>
            </a:endParaRPr>
          </a:p>
          <a:p>
            <a:pPr indent="0" lvl="0" marL="0" rtl="0" algn="l">
              <a:spcBef>
                <a:spcPts val="0"/>
              </a:spcBef>
              <a:spcAft>
                <a:spcPts val="0"/>
              </a:spcAft>
              <a:buNone/>
            </a:pPr>
            <a:r>
              <a:t/>
            </a:r>
            <a:endParaRPr b="1" sz="900">
              <a:highlight>
                <a:schemeClr val="lt1"/>
              </a:highlight>
              <a:latin typeface="Roboto"/>
              <a:ea typeface="Roboto"/>
              <a:cs typeface="Roboto"/>
              <a:sym typeface="Roboto"/>
            </a:endParaRPr>
          </a:p>
          <a:p>
            <a:pPr indent="0" lvl="0" marL="0" rtl="0" algn="l">
              <a:spcBef>
                <a:spcPts val="0"/>
              </a:spcBef>
              <a:spcAft>
                <a:spcPts val="0"/>
              </a:spcAft>
              <a:buNone/>
            </a:pPr>
            <a:r>
              <a:t/>
            </a:r>
            <a:endParaRPr/>
          </a:p>
        </p:txBody>
      </p:sp>
      <p:sp>
        <p:nvSpPr>
          <p:cNvPr id="291" name="Google Shape;291;p40"/>
          <p:cNvSpPr txBox="1"/>
          <p:nvPr/>
        </p:nvSpPr>
        <p:spPr>
          <a:xfrm>
            <a:off x="0" y="4845550"/>
            <a:ext cx="2426400" cy="4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00">
              <a:latin typeface="Montserrat"/>
              <a:ea typeface="Montserrat"/>
              <a:cs typeface="Montserrat"/>
              <a:sym typeface="Montserrat"/>
            </a:endParaRPr>
          </a:p>
        </p:txBody>
      </p:sp>
      <p:sp>
        <p:nvSpPr>
          <p:cNvPr id="292" name="Google Shape;292;p40"/>
          <p:cNvSpPr txBox="1"/>
          <p:nvPr/>
        </p:nvSpPr>
        <p:spPr>
          <a:xfrm>
            <a:off x="2499950" y="4856325"/>
            <a:ext cx="12558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293" name="Google Shape;293;p40"/>
          <p:cNvSpPr txBox="1"/>
          <p:nvPr/>
        </p:nvSpPr>
        <p:spPr>
          <a:xfrm>
            <a:off x="4249600" y="4888125"/>
            <a:ext cx="1186800" cy="19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294" name="Google Shape;294;p40"/>
          <p:cNvSpPr txBox="1"/>
          <p:nvPr/>
        </p:nvSpPr>
        <p:spPr>
          <a:xfrm>
            <a:off x="5887700" y="4898775"/>
            <a:ext cx="2553900" cy="1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295" name="Google Shape;295;p40"/>
          <p:cNvSpPr txBox="1"/>
          <p:nvPr/>
        </p:nvSpPr>
        <p:spPr>
          <a:xfrm>
            <a:off x="163175" y="4824250"/>
            <a:ext cx="1425900" cy="3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296" name="Google Shape;296;p40"/>
          <p:cNvSpPr txBox="1"/>
          <p:nvPr/>
        </p:nvSpPr>
        <p:spPr>
          <a:xfrm>
            <a:off x="2163825" y="4781675"/>
            <a:ext cx="2790600" cy="3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Montserrat"/>
              <a:ea typeface="Montserrat"/>
              <a:cs typeface="Montserrat"/>
              <a:sym typeface="Montserrat"/>
            </a:endParaRPr>
          </a:p>
        </p:txBody>
      </p:sp>
      <p:sp>
        <p:nvSpPr>
          <p:cNvPr id="297" name="Google Shape;297;p40"/>
          <p:cNvSpPr txBox="1"/>
          <p:nvPr/>
        </p:nvSpPr>
        <p:spPr>
          <a:xfrm>
            <a:off x="120600" y="4923575"/>
            <a:ext cx="23199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298" name="Google Shape;298;p40"/>
          <p:cNvSpPr txBox="1"/>
          <p:nvPr/>
        </p:nvSpPr>
        <p:spPr>
          <a:xfrm>
            <a:off x="2738475" y="4845525"/>
            <a:ext cx="30222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299" name="Google Shape;299;p40"/>
          <p:cNvSpPr txBox="1"/>
          <p:nvPr/>
        </p:nvSpPr>
        <p:spPr>
          <a:xfrm>
            <a:off x="5292475" y="4838425"/>
            <a:ext cx="30222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00" name="Google Shape;300;p40"/>
          <p:cNvSpPr txBox="1"/>
          <p:nvPr/>
        </p:nvSpPr>
        <p:spPr>
          <a:xfrm>
            <a:off x="163175" y="4732025"/>
            <a:ext cx="2745600" cy="3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01" name="Google Shape;301;p40"/>
          <p:cNvSpPr txBox="1"/>
          <p:nvPr/>
        </p:nvSpPr>
        <p:spPr>
          <a:xfrm>
            <a:off x="3228000" y="4802975"/>
            <a:ext cx="25326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302" name="Google Shape;302;p40"/>
          <p:cNvSpPr txBox="1"/>
          <p:nvPr/>
        </p:nvSpPr>
        <p:spPr>
          <a:xfrm>
            <a:off x="6165100" y="4767425"/>
            <a:ext cx="2681700" cy="3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303" name="Google Shape;303;p40"/>
          <p:cNvSpPr txBox="1"/>
          <p:nvPr/>
        </p:nvSpPr>
        <p:spPr>
          <a:xfrm>
            <a:off x="141900" y="4696550"/>
            <a:ext cx="2553900" cy="3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04" name="Google Shape;304;p40"/>
          <p:cNvSpPr txBox="1"/>
          <p:nvPr/>
        </p:nvSpPr>
        <p:spPr>
          <a:xfrm>
            <a:off x="1834750" y="4760400"/>
            <a:ext cx="2724300" cy="3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05" name="Google Shape;305;p40"/>
          <p:cNvSpPr txBox="1"/>
          <p:nvPr/>
        </p:nvSpPr>
        <p:spPr>
          <a:xfrm>
            <a:off x="3249275" y="4845600"/>
            <a:ext cx="3043500" cy="2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06" name="Google Shape;306;p40"/>
          <p:cNvSpPr txBox="1"/>
          <p:nvPr/>
        </p:nvSpPr>
        <p:spPr>
          <a:xfrm>
            <a:off x="6207675" y="4792675"/>
            <a:ext cx="2024100" cy="48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07" name="Google Shape;307;p40"/>
          <p:cNvSpPr txBox="1"/>
          <p:nvPr/>
        </p:nvSpPr>
        <p:spPr>
          <a:xfrm>
            <a:off x="7591450" y="4760400"/>
            <a:ext cx="14628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3"/>
          <p:cNvSpPr txBox="1"/>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600">
                <a:solidFill>
                  <a:srgbClr val="434343"/>
                </a:solidFill>
                <a:latin typeface="Montserrat"/>
                <a:ea typeface="Montserrat"/>
                <a:cs typeface="Montserrat"/>
                <a:sym typeface="Montserrat"/>
              </a:rPr>
              <a:t>Unit 2- Personal Care</a:t>
            </a:r>
            <a:endParaRPr b="1" sz="1600">
              <a:solidFill>
                <a:srgbClr val="434343"/>
              </a:solidFill>
              <a:latin typeface="Montserrat"/>
              <a:ea typeface="Montserrat"/>
              <a:cs typeface="Montserrat"/>
              <a:sym typeface="Montserrat"/>
            </a:endParaRPr>
          </a:p>
        </p:txBody>
      </p:sp>
      <p:sp>
        <p:nvSpPr>
          <p:cNvPr id="113" name="Google Shape;113;p23"/>
          <p:cNvSpPr txBox="1"/>
          <p:nvPr/>
        </p:nvSpPr>
        <p:spPr>
          <a:xfrm>
            <a:off x="458975" y="599950"/>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1- Five a day</a:t>
            </a:r>
            <a:endParaRPr sz="1600">
              <a:solidFill>
                <a:schemeClr val="dk2"/>
              </a:solidFill>
              <a:latin typeface="Montserrat SemiBold"/>
              <a:ea typeface="Montserrat SemiBold"/>
              <a:cs typeface="Montserrat SemiBold"/>
              <a:sym typeface="Montserrat SemiBold"/>
            </a:endParaRPr>
          </a:p>
        </p:txBody>
      </p:sp>
      <p:sp>
        <p:nvSpPr>
          <p:cNvPr id="114" name="Google Shape;114;p23"/>
          <p:cNvSpPr txBox="1"/>
          <p:nvPr/>
        </p:nvSpPr>
        <p:spPr>
          <a:xfrm>
            <a:off x="458975" y="11556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Making a healthy smoothie using five fruit and vegetables.</a:t>
            </a:r>
            <a:endParaRPr sz="1600">
              <a:solidFill>
                <a:srgbClr val="434343"/>
              </a:solidFill>
              <a:latin typeface="Montserrat"/>
              <a:ea typeface="Montserrat"/>
              <a:cs typeface="Montserrat"/>
              <a:sym typeface="Montserrat"/>
            </a:endParaRPr>
          </a:p>
        </p:txBody>
      </p:sp>
      <p:sp>
        <p:nvSpPr>
          <p:cNvPr id="115" name="Google Shape;115;p23"/>
          <p:cNvSpPr txBox="1"/>
          <p:nvPr/>
        </p:nvSpPr>
        <p:spPr>
          <a:xfrm>
            <a:off x="4734000" y="447450"/>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2- Morning hygiene routine</a:t>
            </a:r>
            <a:endParaRPr sz="1600">
              <a:solidFill>
                <a:schemeClr val="dk2"/>
              </a:solidFill>
              <a:latin typeface="Montserrat SemiBold"/>
              <a:ea typeface="Montserrat SemiBold"/>
              <a:cs typeface="Montserrat SemiBold"/>
              <a:sym typeface="Montserrat SemiBold"/>
            </a:endParaRPr>
          </a:p>
        </p:txBody>
      </p:sp>
      <p:sp>
        <p:nvSpPr>
          <p:cNvPr id="116" name="Google Shape;116;p23"/>
          <p:cNvSpPr txBox="1"/>
          <p:nvPr/>
        </p:nvSpPr>
        <p:spPr>
          <a:xfrm>
            <a:off x="4734000" y="11556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Identifying morning hygiene activities and creating a routine.</a:t>
            </a:r>
            <a:endParaRPr sz="1600">
              <a:solidFill>
                <a:srgbClr val="434343"/>
              </a:solidFill>
              <a:latin typeface="Montserrat"/>
              <a:ea typeface="Montserrat"/>
              <a:cs typeface="Montserrat"/>
              <a:sym typeface="Montserrat"/>
            </a:endParaRPr>
          </a:p>
        </p:txBody>
      </p:sp>
      <p:sp>
        <p:nvSpPr>
          <p:cNvPr id="117" name="Google Shape;117;p23"/>
          <p:cNvSpPr txBox="1"/>
          <p:nvPr/>
        </p:nvSpPr>
        <p:spPr>
          <a:xfrm>
            <a:off x="458975" y="1885575"/>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3- Turn taking</a:t>
            </a:r>
            <a:endParaRPr sz="1600">
              <a:solidFill>
                <a:schemeClr val="dk2"/>
              </a:solidFill>
              <a:latin typeface="Montserrat SemiBold"/>
              <a:ea typeface="Montserrat SemiBold"/>
              <a:cs typeface="Montserrat SemiBold"/>
              <a:sym typeface="Montserrat SemiBold"/>
            </a:endParaRPr>
          </a:p>
        </p:txBody>
      </p:sp>
      <p:sp>
        <p:nvSpPr>
          <p:cNvPr id="118" name="Google Shape;118;p23"/>
          <p:cNvSpPr txBox="1"/>
          <p:nvPr/>
        </p:nvSpPr>
        <p:spPr>
          <a:xfrm>
            <a:off x="458975" y="25175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Games and activity suggestions to encourage turn-taking. </a:t>
            </a:r>
            <a:endParaRPr sz="1600">
              <a:solidFill>
                <a:srgbClr val="434343"/>
              </a:solidFill>
              <a:latin typeface="Montserrat"/>
              <a:ea typeface="Montserrat"/>
              <a:cs typeface="Montserrat"/>
              <a:sym typeface="Montserrat"/>
            </a:endParaRPr>
          </a:p>
        </p:txBody>
      </p:sp>
      <p:sp>
        <p:nvSpPr>
          <p:cNvPr id="119" name="Google Shape;119;p23"/>
          <p:cNvSpPr txBox="1"/>
          <p:nvPr/>
        </p:nvSpPr>
        <p:spPr>
          <a:xfrm>
            <a:off x="4734000" y="1885575"/>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4- Fine/gross motor circuit</a:t>
            </a:r>
            <a:endParaRPr sz="1600">
              <a:solidFill>
                <a:schemeClr val="dk2"/>
              </a:solidFill>
              <a:latin typeface="Montserrat SemiBold"/>
              <a:ea typeface="Montserrat SemiBold"/>
              <a:cs typeface="Montserrat SemiBold"/>
              <a:sym typeface="Montserrat SemiBold"/>
            </a:endParaRPr>
          </a:p>
        </p:txBody>
      </p:sp>
      <p:sp>
        <p:nvSpPr>
          <p:cNvPr id="120" name="Google Shape;120;p23"/>
          <p:cNvSpPr txBox="1"/>
          <p:nvPr/>
        </p:nvSpPr>
        <p:spPr>
          <a:xfrm>
            <a:off x="4734000" y="25937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Activity suggestions to encourage development of fine and gross motor skills</a:t>
            </a:r>
            <a:endParaRPr sz="1600">
              <a:solidFill>
                <a:srgbClr val="434343"/>
              </a:solidFill>
              <a:latin typeface="Montserrat"/>
              <a:ea typeface="Montserrat"/>
              <a:cs typeface="Montserrat"/>
              <a:sym typeface="Montserrat"/>
            </a:endParaRPr>
          </a:p>
        </p:txBody>
      </p:sp>
      <p:sp>
        <p:nvSpPr>
          <p:cNvPr id="121" name="Google Shape;121;p23"/>
          <p:cNvSpPr txBox="1"/>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sz="800">
                <a:solidFill>
                  <a:schemeClr val="dk2"/>
                </a:solidFill>
                <a:latin typeface="Montserrat Medium"/>
                <a:ea typeface="Montserrat Medium"/>
                <a:cs typeface="Montserrat Medium"/>
                <a:sym typeface="Montserrat Medium"/>
              </a:rPr>
              <a:t>‹#›</a:t>
            </a:fld>
            <a:endParaRPr sz="800">
              <a:solidFill>
                <a:schemeClr val="dk2"/>
              </a:solidFill>
              <a:latin typeface="Montserrat Medium"/>
              <a:ea typeface="Montserrat Medium"/>
              <a:cs typeface="Montserrat Medium"/>
              <a:sym typeface="Montserrat Medium"/>
            </a:endParaRPr>
          </a:p>
        </p:txBody>
      </p:sp>
      <p:sp>
        <p:nvSpPr>
          <p:cNvPr id="122" name="Google Shape;122;p23"/>
          <p:cNvSpPr txBox="1"/>
          <p:nvPr/>
        </p:nvSpPr>
        <p:spPr>
          <a:xfrm>
            <a:off x="458975" y="3257000"/>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5- Managing emotions</a:t>
            </a:r>
            <a:endParaRPr sz="1600">
              <a:solidFill>
                <a:schemeClr val="dk2"/>
              </a:solidFill>
              <a:latin typeface="Montserrat SemiBold"/>
              <a:ea typeface="Montserrat SemiBold"/>
              <a:cs typeface="Montserrat SemiBold"/>
              <a:sym typeface="Montserrat SemiBold"/>
            </a:endParaRPr>
          </a:p>
        </p:txBody>
      </p:sp>
      <p:sp>
        <p:nvSpPr>
          <p:cNvPr id="123" name="Google Shape;123;p23"/>
          <p:cNvSpPr txBox="1"/>
          <p:nvPr/>
        </p:nvSpPr>
        <p:spPr>
          <a:xfrm>
            <a:off x="458975" y="38891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Recognising familiar emotions and identifying strategies to manage these.</a:t>
            </a:r>
            <a:endParaRPr sz="1600">
              <a:solidFill>
                <a:srgbClr val="434343"/>
              </a:solidFill>
              <a:latin typeface="Montserrat"/>
              <a:ea typeface="Montserrat"/>
              <a:cs typeface="Montserrat"/>
              <a:sym typeface="Montserrat"/>
            </a:endParaRPr>
          </a:p>
        </p:txBody>
      </p:sp>
      <p:sp>
        <p:nvSpPr>
          <p:cNvPr id="124" name="Google Shape;124;p23"/>
          <p:cNvSpPr txBox="1"/>
          <p:nvPr/>
        </p:nvSpPr>
        <p:spPr>
          <a:xfrm>
            <a:off x="4734000" y="3638175"/>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6- How to relax</a:t>
            </a:r>
            <a:endParaRPr sz="1600">
              <a:solidFill>
                <a:schemeClr val="dk2"/>
              </a:solidFill>
              <a:latin typeface="Montserrat SemiBold"/>
              <a:ea typeface="Montserrat SemiBold"/>
              <a:cs typeface="Montserrat SemiBold"/>
              <a:sym typeface="Montserrat SemiBold"/>
            </a:endParaRPr>
          </a:p>
        </p:txBody>
      </p:sp>
      <p:sp>
        <p:nvSpPr>
          <p:cNvPr id="125" name="Google Shape;125;p23"/>
          <p:cNvSpPr txBox="1"/>
          <p:nvPr/>
        </p:nvSpPr>
        <p:spPr>
          <a:xfrm>
            <a:off x="4734000" y="41177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Activity suggestions to learn how to relax and self regulate. </a:t>
            </a:r>
            <a:endParaRPr sz="1600">
              <a:solidFill>
                <a:srgbClr val="434343"/>
              </a:solidFill>
              <a:latin typeface="Montserrat"/>
              <a:ea typeface="Montserrat"/>
              <a:cs typeface="Montserrat"/>
              <a:sym typeface="Montserrat"/>
            </a:endParaRPr>
          </a:p>
        </p:txBody>
      </p:sp>
      <p:sp>
        <p:nvSpPr>
          <p:cNvPr id="126" name="Google Shape;126;p23"/>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32" name="Google Shape;132;p2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Managing emotions</a:t>
            </a:r>
            <a:endParaRPr>
              <a:solidFill>
                <a:schemeClr val="dk2"/>
              </a:solidFill>
            </a:endParaRPr>
          </a:p>
        </p:txBody>
      </p:sp>
      <p:sp>
        <p:nvSpPr>
          <p:cNvPr id="133" name="Google Shape;133;p24"/>
          <p:cNvSpPr txBox="1"/>
          <p:nvPr>
            <p:ph idx="1" type="body"/>
          </p:nvPr>
        </p:nvSpPr>
        <p:spPr>
          <a:xfrm>
            <a:off x="458975" y="1057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Learning Intention: To label common emotions and explore self regulations strategies</a:t>
            </a:r>
            <a:endParaRPr/>
          </a:p>
          <a:p>
            <a:pPr indent="-330200" lvl="0" marL="457200" rtl="0" algn="l">
              <a:lnSpc>
                <a:spcPct val="130000"/>
              </a:lnSpc>
              <a:spcBef>
                <a:spcPts val="0"/>
              </a:spcBef>
              <a:spcAft>
                <a:spcPts val="0"/>
              </a:spcAft>
              <a:buSzPts val="1600"/>
              <a:buAutoNum type="arabicPeriod"/>
            </a:pPr>
            <a:r>
              <a:rPr lang="en-GB"/>
              <a:t>Label common emotions.</a:t>
            </a:r>
            <a:endParaRPr/>
          </a:p>
          <a:p>
            <a:pPr indent="-330200" lvl="0" marL="457200" rtl="0" algn="l">
              <a:lnSpc>
                <a:spcPct val="130000"/>
              </a:lnSpc>
              <a:spcBef>
                <a:spcPts val="0"/>
              </a:spcBef>
              <a:spcAft>
                <a:spcPts val="0"/>
              </a:spcAft>
              <a:buSzPts val="1600"/>
              <a:buAutoNum type="arabicPeriod"/>
            </a:pPr>
            <a:r>
              <a:rPr lang="en-GB"/>
              <a:t>Use a mirror to model facial expressions and explore how the face changes depending on the emotion. </a:t>
            </a:r>
            <a:endParaRPr/>
          </a:p>
          <a:p>
            <a:pPr indent="-330200" lvl="0" marL="457200" rtl="0" algn="l">
              <a:lnSpc>
                <a:spcPct val="130000"/>
              </a:lnSpc>
              <a:spcBef>
                <a:spcPts val="0"/>
              </a:spcBef>
              <a:spcAft>
                <a:spcPts val="0"/>
              </a:spcAft>
              <a:buSzPts val="1600"/>
              <a:buAutoNum type="arabicPeriod"/>
            </a:pPr>
            <a:r>
              <a:rPr lang="en-GB"/>
              <a:t>Identify different strategies that can help us when we are feeling different ways. </a:t>
            </a:r>
            <a:endParaRPr/>
          </a:p>
          <a:p>
            <a:pPr indent="-330200" lvl="0" marL="457200" rtl="0" algn="l">
              <a:lnSpc>
                <a:spcPct val="130000"/>
              </a:lnSpc>
              <a:spcBef>
                <a:spcPts val="0"/>
              </a:spcBef>
              <a:spcAft>
                <a:spcPts val="0"/>
              </a:spcAft>
              <a:buSzPts val="1600"/>
              <a:buAutoNum type="arabicPeriod"/>
            </a:pPr>
            <a:r>
              <a:rPr lang="en-GB"/>
              <a:t>Create help cards for emotions which are tricky to manage. E.g. when you are feeling angry it may be hard to remember what strategies help.</a:t>
            </a:r>
            <a:endParaRPr/>
          </a:p>
          <a:p>
            <a:pPr indent="0" lvl="0" marL="457200" rtl="0" algn="l">
              <a:lnSpc>
                <a:spcPct val="130000"/>
              </a:lnSpc>
              <a:spcBef>
                <a:spcPts val="0"/>
              </a:spcBef>
              <a:spcAft>
                <a:spcPts val="0"/>
              </a:spcAft>
              <a:buNone/>
            </a:pPr>
            <a:r>
              <a:t/>
            </a:r>
            <a:endParaRPr/>
          </a:p>
          <a:p>
            <a:pPr indent="0" lvl="0" marL="0" rtl="0" algn="l">
              <a:lnSpc>
                <a:spcPct val="130000"/>
              </a:lnSpc>
              <a:spcBef>
                <a:spcPts val="0"/>
              </a:spcBef>
              <a:spcAft>
                <a:spcPts val="0"/>
              </a:spcAft>
              <a:buSzPts val="1600"/>
              <a:buNone/>
            </a:pPr>
            <a:r>
              <a:rPr lang="en-GB"/>
              <a:t>Resources- mirror, paper and pens</a:t>
            </a:r>
            <a:endParaRPr/>
          </a:p>
        </p:txBody>
      </p:sp>
      <p:sp>
        <p:nvSpPr>
          <p:cNvPr id="134" name="Google Shape;134;p2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Lesson Activity Stages</a:t>
            </a:r>
            <a:endParaRPr>
              <a:solidFill>
                <a:schemeClr val="dk2"/>
              </a:solidFill>
            </a:endParaRPr>
          </a:p>
        </p:txBody>
      </p:sp>
      <p:sp>
        <p:nvSpPr>
          <p:cNvPr id="140" name="Google Shape;140;p25"/>
          <p:cNvSpPr txBox="1"/>
          <p:nvPr>
            <p:ph idx="1" type="body"/>
          </p:nvPr>
        </p:nvSpPr>
        <p:spPr>
          <a:xfrm>
            <a:off x="458975" y="1438150"/>
            <a:ext cx="3891600" cy="3189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t/>
            </a:r>
            <a:endParaRPr sz="1900"/>
          </a:p>
          <a:p>
            <a:pPr indent="-342900" lvl="0" marL="457200" rtl="0" algn="l">
              <a:lnSpc>
                <a:spcPct val="130000"/>
              </a:lnSpc>
              <a:spcBef>
                <a:spcPts val="0"/>
              </a:spcBef>
              <a:spcAft>
                <a:spcPts val="0"/>
              </a:spcAft>
              <a:buSzPts val="1800"/>
              <a:buAutoNum type="arabicPeriod"/>
            </a:pPr>
            <a:r>
              <a:rPr lang="en-GB" sz="1800"/>
              <a:t>Label emotions and feelings</a:t>
            </a:r>
            <a:endParaRPr sz="1800"/>
          </a:p>
          <a:p>
            <a:pPr indent="0" lvl="0" marL="914400" rtl="0" algn="l">
              <a:lnSpc>
                <a:spcPct val="130000"/>
              </a:lnSpc>
              <a:spcBef>
                <a:spcPts val="0"/>
              </a:spcBef>
              <a:spcAft>
                <a:spcPts val="0"/>
              </a:spcAft>
              <a:buNone/>
            </a:pPr>
            <a:r>
              <a:t/>
            </a:r>
            <a:endParaRPr sz="1800"/>
          </a:p>
          <a:p>
            <a:pPr indent="-342900" lvl="0" marL="457200" rtl="0" algn="l">
              <a:lnSpc>
                <a:spcPct val="130000"/>
              </a:lnSpc>
              <a:spcBef>
                <a:spcPts val="0"/>
              </a:spcBef>
              <a:spcAft>
                <a:spcPts val="0"/>
              </a:spcAft>
              <a:buSzPts val="1800"/>
              <a:buAutoNum type="arabicPeriod"/>
            </a:pPr>
            <a:r>
              <a:rPr lang="en-GB" sz="1800"/>
              <a:t>Copy the emotions</a:t>
            </a:r>
            <a:endParaRPr sz="1800"/>
          </a:p>
          <a:p>
            <a:pPr indent="0" lvl="0" marL="914400" rtl="0" algn="l">
              <a:lnSpc>
                <a:spcPct val="130000"/>
              </a:lnSpc>
              <a:spcBef>
                <a:spcPts val="0"/>
              </a:spcBef>
              <a:spcAft>
                <a:spcPts val="0"/>
              </a:spcAft>
              <a:buNone/>
            </a:pPr>
            <a:r>
              <a:t/>
            </a:r>
            <a:endParaRPr sz="1800"/>
          </a:p>
          <a:p>
            <a:pPr indent="-342900" lvl="0" marL="457200" rtl="0" algn="l">
              <a:lnSpc>
                <a:spcPct val="130000"/>
              </a:lnSpc>
              <a:spcBef>
                <a:spcPts val="0"/>
              </a:spcBef>
              <a:spcAft>
                <a:spcPts val="0"/>
              </a:spcAft>
              <a:buSzPts val="1800"/>
              <a:buAutoNum type="arabicPeriod"/>
            </a:pPr>
            <a:r>
              <a:rPr lang="en-GB" sz="1800"/>
              <a:t>How to manage our emotions</a:t>
            </a:r>
            <a:endParaRPr sz="1800"/>
          </a:p>
          <a:p>
            <a:pPr indent="0" lvl="0" marL="0" rtl="0" algn="l">
              <a:lnSpc>
                <a:spcPct val="130000"/>
              </a:lnSpc>
              <a:spcBef>
                <a:spcPts val="1000"/>
              </a:spcBef>
              <a:spcAft>
                <a:spcPts val="0"/>
              </a:spcAft>
              <a:buSzPts val="1600"/>
              <a:buNone/>
            </a:pPr>
            <a:r>
              <a:t/>
            </a:r>
            <a:endParaRPr sz="1200">
              <a:highlight>
                <a:srgbClr val="FFFF00"/>
              </a:highlight>
            </a:endParaRPr>
          </a:p>
          <a:p>
            <a:pPr indent="0" lvl="0" marL="0" rtl="0" algn="l">
              <a:lnSpc>
                <a:spcPct val="130000"/>
              </a:lnSpc>
              <a:spcBef>
                <a:spcPts val="1000"/>
              </a:spcBef>
              <a:spcAft>
                <a:spcPts val="0"/>
              </a:spcAft>
              <a:buSzPts val="1600"/>
              <a:buNone/>
            </a:pPr>
            <a:r>
              <a:t/>
            </a:r>
            <a:endParaRPr/>
          </a:p>
          <a:p>
            <a:pPr indent="0" lvl="0" marL="0" rtl="0" algn="l">
              <a:lnSpc>
                <a:spcPct val="130000"/>
              </a:lnSpc>
              <a:spcBef>
                <a:spcPts val="1000"/>
              </a:spcBef>
              <a:spcAft>
                <a:spcPts val="1000"/>
              </a:spcAft>
              <a:buSzPts val="1600"/>
              <a:buNone/>
            </a:pPr>
            <a:r>
              <a:t/>
            </a:r>
            <a:endParaRPr/>
          </a:p>
        </p:txBody>
      </p:sp>
      <p:sp>
        <p:nvSpPr>
          <p:cNvPr id="141" name="Google Shape;141;p2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Recognising emotions</a:t>
            </a:r>
            <a:endParaRPr>
              <a:solidFill>
                <a:schemeClr val="dk2"/>
              </a:solidFill>
            </a:endParaRPr>
          </a:p>
        </p:txBody>
      </p:sp>
      <p:pic>
        <p:nvPicPr>
          <p:cNvPr id="147" name="Google Shape;147;p26"/>
          <p:cNvPicPr preferRelativeResize="0"/>
          <p:nvPr/>
        </p:nvPicPr>
        <p:blipFill rotWithShape="1">
          <a:blip r:embed="rId3">
            <a:alphaModFix/>
          </a:blip>
          <a:srcRect b="0" l="3836" r="0" t="0"/>
          <a:stretch/>
        </p:blipFill>
        <p:spPr>
          <a:xfrm>
            <a:off x="91675" y="2986750"/>
            <a:ext cx="8293899" cy="1207025"/>
          </a:xfrm>
          <a:prstGeom prst="rect">
            <a:avLst/>
          </a:prstGeom>
          <a:noFill/>
          <a:ln>
            <a:noFill/>
          </a:ln>
        </p:spPr>
      </p:pic>
      <p:sp>
        <p:nvSpPr>
          <p:cNvPr id="148" name="Google Shape;148;p26"/>
          <p:cNvSpPr txBox="1"/>
          <p:nvPr/>
        </p:nvSpPr>
        <p:spPr>
          <a:xfrm>
            <a:off x="-4425" y="2344325"/>
            <a:ext cx="1564800" cy="379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dk2"/>
                </a:solidFill>
                <a:latin typeface="Montserrat"/>
                <a:ea typeface="Montserrat"/>
                <a:cs typeface="Montserrat"/>
                <a:sym typeface="Montserrat"/>
              </a:rPr>
              <a:t>SAD/UPSET</a:t>
            </a:r>
            <a:endParaRPr b="1" sz="1600">
              <a:solidFill>
                <a:schemeClr val="dk2"/>
              </a:solidFill>
              <a:latin typeface="Montserrat"/>
              <a:ea typeface="Montserrat"/>
              <a:cs typeface="Montserrat"/>
              <a:sym typeface="Montserrat"/>
            </a:endParaRPr>
          </a:p>
        </p:txBody>
      </p:sp>
      <p:sp>
        <p:nvSpPr>
          <p:cNvPr id="149" name="Google Shape;149;p26"/>
          <p:cNvSpPr txBox="1"/>
          <p:nvPr/>
        </p:nvSpPr>
        <p:spPr>
          <a:xfrm>
            <a:off x="1719975" y="2344325"/>
            <a:ext cx="1651200" cy="379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chemeClr val="dk2"/>
                </a:solidFill>
                <a:latin typeface="Montserrat"/>
                <a:ea typeface="Montserrat"/>
                <a:cs typeface="Montserrat"/>
                <a:sym typeface="Montserrat"/>
              </a:rPr>
              <a:t>TIRED/BORED</a:t>
            </a:r>
            <a:endParaRPr b="1" sz="1500">
              <a:solidFill>
                <a:schemeClr val="dk2"/>
              </a:solidFill>
              <a:latin typeface="Montserrat"/>
              <a:ea typeface="Montserrat"/>
              <a:cs typeface="Montserrat"/>
              <a:sym typeface="Montserrat"/>
            </a:endParaRPr>
          </a:p>
        </p:txBody>
      </p:sp>
      <p:sp>
        <p:nvSpPr>
          <p:cNvPr id="150" name="Google Shape;150;p26"/>
          <p:cNvSpPr txBox="1"/>
          <p:nvPr/>
        </p:nvSpPr>
        <p:spPr>
          <a:xfrm>
            <a:off x="3449238" y="2344325"/>
            <a:ext cx="1564800" cy="379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chemeClr val="dk2"/>
                </a:solidFill>
                <a:latin typeface="Montserrat"/>
                <a:ea typeface="Montserrat"/>
                <a:cs typeface="Montserrat"/>
                <a:sym typeface="Montserrat"/>
              </a:rPr>
              <a:t>CALM/HAPPY</a:t>
            </a:r>
            <a:endParaRPr b="1" sz="1500">
              <a:solidFill>
                <a:schemeClr val="dk2"/>
              </a:solidFill>
              <a:latin typeface="Montserrat"/>
              <a:ea typeface="Montserrat"/>
              <a:cs typeface="Montserrat"/>
              <a:sym typeface="Montserrat"/>
            </a:endParaRPr>
          </a:p>
        </p:txBody>
      </p:sp>
      <p:sp>
        <p:nvSpPr>
          <p:cNvPr id="151" name="Google Shape;151;p26"/>
          <p:cNvSpPr txBox="1"/>
          <p:nvPr/>
        </p:nvSpPr>
        <p:spPr>
          <a:xfrm>
            <a:off x="5183475" y="2344325"/>
            <a:ext cx="1392600" cy="340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dk2"/>
                </a:solidFill>
                <a:latin typeface="Montserrat"/>
                <a:ea typeface="Montserrat"/>
                <a:cs typeface="Montserrat"/>
                <a:sym typeface="Montserrat"/>
              </a:rPr>
              <a:t>  EXCITED</a:t>
            </a:r>
            <a:endParaRPr b="1" sz="1600">
              <a:solidFill>
                <a:schemeClr val="dk2"/>
              </a:solidFill>
              <a:latin typeface="Montserrat"/>
              <a:ea typeface="Montserrat"/>
              <a:cs typeface="Montserrat"/>
              <a:sym typeface="Montserrat"/>
            </a:endParaRPr>
          </a:p>
        </p:txBody>
      </p:sp>
      <p:sp>
        <p:nvSpPr>
          <p:cNvPr id="152" name="Google Shape;152;p26"/>
          <p:cNvSpPr txBox="1"/>
          <p:nvPr/>
        </p:nvSpPr>
        <p:spPr>
          <a:xfrm>
            <a:off x="6688850" y="2344325"/>
            <a:ext cx="2455200" cy="6210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dk2"/>
                </a:solidFill>
                <a:latin typeface="Montserrat"/>
                <a:ea typeface="Montserrat"/>
                <a:cs typeface="Montserrat"/>
                <a:sym typeface="Montserrat"/>
              </a:rPr>
              <a:t>FRUSTRATED/ANGRY</a:t>
            </a:r>
            <a:endParaRPr b="1" sz="1600">
              <a:solidFill>
                <a:schemeClr val="dk2"/>
              </a:solidFill>
              <a:latin typeface="Montserrat"/>
              <a:ea typeface="Montserrat"/>
              <a:cs typeface="Montserrat"/>
              <a:sym typeface="Montserrat"/>
            </a:endParaRPr>
          </a:p>
        </p:txBody>
      </p:sp>
      <p:sp>
        <p:nvSpPr>
          <p:cNvPr id="153" name="Google Shape;153;p26"/>
          <p:cNvSpPr txBox="1"/>
          <p:nvPr/>
        </p:nvSpPr>
        <p:spPr>
          <a:xfrm>
            <a:off x="0" y="756650"/>
            <a:ext cx="9144000" cy="8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These are familiar emotions. Can you label them? Point to each emoji and ask your learner if they can label the emotion or feeling. You could you symbols or colours to support understanding. Label each one.</a:t>
            </a:r>
            <a:endParaRPr sz="1600">
              <a:latin typeface="Montserrat"/>
              <a:ea typeface="Montserrat"/>
              <a:cs typeface="Montserrat"/>
              <a:sym typeface="Montserrat"/>
            </a:endParaRPr>
          </a:p>
        </p:txBody>
      </p:sp>
      <p:sp>
        <p:nvSpPr>
          <p:cNvPr id="154" name="Google Shape;154;p26"/>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155" name="Google Shape;155;p26"/>
          <p:cNvSpPr/>
          <p:nvPr/>
        </p:nvSpPr>
        <p:spPr>
          <a:xfrm>
            <a:off x="15475" y="2698334"/>
            <a:ext cx="1564800" cy="2670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6"/>
          <p:cNvSpPr/>
          <p:nvPr/>
        </p:nvSpPr>
        <p:spPr>
          <a:xfrm>
            <a:off x="6745500" y="2684525"/>
            <a:ext cx="2249400" cy="3021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
          <p:cNvSpPr/>
          <p:nvPr/>
        </p:nvSpPr>
        <p:spPr>
          <a:xfrm>
            <a:off x="5183475" y="2690702"/>
            <a:ext cx="1392600" cy="2670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p:nvPr/>
        </p:nvSpPr>
        <p:spPr>
          <a:xfrm>
            <a:off x="3453025" y="2698333"/>
            <a:ext cx="1564800" cy="267000"/>
          </a:xfrm>
          <a:prstGeom prst="rect">
            <a:avLst/>
          </a:prstGeom>
          <a:solidFill>
            <a:srgbClr val="458D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p:nvPr/>
        </p:nvSpPr>
        <p:spPr>
          <a:xfrm>
            <a:off x="1719975" y="2698336"/>
            <a:ext cx="1564800" cy="267000"/>
          </a:xfrm>
          <a:prstGeom prst="rect">
            <a:avLst/>
          </a:pr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7"/>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Task</a:t>
            </a:r>
            <a:endParaRPr>
              <a:solidFill>
                <a:schemeClr val="dk2"/>
              </a:solidFill>
            </a:endParaRPr>
          </a:p>
        </p:txBody>
      </p:sp>
      <p:sp>
        <p:nvSpPr>
          <p:cNvPr id="165" name="Google Shape;165;p27"/>
          <p:cNvSpPr txBox="1"/>
          <p:nvPr>
            <p:ph idx="12" type="sldNum"/>
          </p:nvPr>
        </p:nvSpPr>
        <p:spPr>
          <a:xfrm>
            <a:off x="382771" y="49457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166" name="Google Shape;166;p27"/>
          <p:cNvSpPr txBox="1"/>
          <p:nvPr/>
        </p:nvSpPr>
        <p:spPr>
          <a:xfrm>
            <a:off x="125" y="747650"/>
            <a:ext cx="9144000" cy="40086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a:latin typeface="Montserrat"/>
                <a:ea typeface="Montserrat"/>
                <a:cs typeface="Montserrat"/>
                <a:sym typeface="Montserrat"/>
              </a:rPr>
              <a:t>This task is to be used with the following 4 pages.</a:t>
            </a:r>
            <a:endParaRPr>
              <a:latin typeface="Montserrat"/>
              <a:ea typeface="Montserrat"/>
              <a:cs typeface="Montserrat"/>
              <a:sym typeface="Montserrat"/>
            </a:endParaRPr>
          </a:p>
          <a:p>
            <a:pPr indent="0" lvl="0" marL="0" rtl="0" algn="l">
              <a:lnSpc>
                <a:spcPct val="130000"/>
              </a:lnSpc>
              <a:spcBef>
                <a:spcPts val="0"/>
              </a:spcBef>
              <a:spcAft>
                <a:spcPts val="0"/>
              </a:spcAft>
              <a:buNone/>
            </a:pPr>
            <a:r>
              <a:t/>
            </a:r>
            <a:endParaRPr>
              <a:latin typeface="Montserrat"/>
              <a:ea typeface="Montserrat"/>
              <a:cs typeface="Montserrat"/>
              <a:sym typeface="Montserrat"/>
            </a:endParaRPr>
          </a:p>
          <a:p>
            <a:pPr indent="0" lvl="0" marL="0" rtl="0" algn="l">
              <a:lnSpc>
                <a:spcPct val="130000"/>
              </a:lnSpc>
              <a:spcBef>
                <a:spcPts val="0"/>
              </a:spcBef>
              <a:spcAft>
                <a:spcPts val="0"/>
              </a:spcAft>
              <a:buNone/>
            </a:pPr>
            <a:r>
              <a:rPr lang="en-GB">
                <a:latin typeface="Montserrat"/>
                <a:ea typeface="Montserrat"/>
                <a:cs typeface="Montserrat"/>
                <a:sym typeface="Montserrat"/>
              </a:rPr>
              <a:t>Use a mirror to copy the facial expressions of someone with each emotion. </a:t>
            </a:r>
            <a:endParaRPr>
              <a:latin typeface="Montserrat"/>
              <a:ea typeface="Montserrat"/>
              <a:cs typeface="Montserrat"/>
              <a:sym typeface="Montserrat"/>
            </a:endParaRPr>
          </a:p>
          <a:p>
            <a:pPr indent="0" lvl="0" marL="0" rtl="0" algn="l">
              <a:lnSpc>
                <a:spcPct val="130000"/>
              </a:lnSpc>
              <a:spcBef>
                <a:spcPts val="0"/>
              </a:spcBef>
              <a:spcAft>
                <a:spcPts val="0"/>
              </a:spcAft>
              <a:buNone/>
            </a:pPr>
            <a:r>
              <a:rPr lang="en-GB">
                <a:latin typeface="Montserrat"/>
                <a:ea typeface="Montserrat"/>
                <a:cs typeface="Montserrat"/>
                <a:sym typeface="Montserrat"/>
              </a:rPr>
              <a:t>Talk about how our face changes when we feel the same emotion. </a:t>
            </a:r>
            <a:endParaRPr>
              <a:latin typeface="Montserrat"/>
              <a:ea typeface="Montserrat"/>
              <a:cs typeface="Montserrat"/>
              <a:sym typeface="Montserrat"/>
            </a:endParaRPr>
          </a:p>
          <a:p>
            <a:pPr indent="0" lvl="0" marL="0" rtl="0" algn="l">
              <a:lnSpc>
                <a:spcPct val="130000"/>
              </a:lnSpc>
              <a:spcBef>
                <a:spcPts val="0"/>
              </a:spcBef>
              <a:spcAft>
                <a:spcPts val="0"/>
              </a:spcAft>
              <a:buNone/>
            </a:pPr>
            <a:r>
              <a:rPr lang="en-GB">
                <a:latin typeface="Montserrat"/>
                <a:ea typeface="Montserrat"/>
                <a:cs typeface="Montserrat"/>
                <a:sym typeface="Montserrat"/>
              </a:rPr>
              <a:t>E.g. Talk about a furrowed brow and tears and an upturned mouth when you are sad / upset. </a:t>
            </a:r>
            <a:endParaRPr>
              <a:latin typeface="Montserrat"/>
              <a:ea typeface="Montserrat"/>
              <a:cs typeface="Montserrat"/>
              <a:sym typeface="Montserrat"/>
            </a:endParaRPr>
          </a:p>
          <a:p>
            <a:pPr indent="0" lvl="0" marL="0" rtl="0" algn="l">
              <a:lnSpc>
                <a:spcPct val="130000"/>
              </a:lnSpc>
              <a:spcBef>
                <a:spcPts val="0"/>
              </a:spcBef>
              <a:spcAft>
                <a:spcPts val="0"/>
              </a:spcAft>
              <a:buNone/>
            </a:pPr>
            <a:r>
              <a:rPr lang="en-GB">
                <a:latin typeface="Montserrat"/>
                <a:ea typeface="Montserrat"/>
                <a:cs typeface="Montserrat"/>
                <a:sym typeface="Montserrat"/>
              </a:rPr>
              <a:t>Talk about yawning, closed eyes and using hands to hold our head up when we are tired / bored;</a:t>
            </a:r>
            <a:endParaRPr>
              <a:latin typeface="Montserrat"/>
              <a:ea typeface="Montserrat"/>
              <a:cs typeface="Montserrat"/>
              <a:sym typeface="Montserrat"/>
            </a:endParaRPr>
          </a:p>
          <a:p>
            <a:pPr indent="0" lvl="0" marL="0" rtl="0" algn="l">
              <a:lnSpc>
                <a:spcPct val="130000"/>
              </a:lnSpc>
              <a:spcBef>
                <a:spcPts val="0"/>
              </a:spcBef>
              <a:spcAft>
                <a:spcPts val="0"/>
              </a:spcAft>
              <a:buNone/>
            </a:pPr>
            <a:r>
              <a:rPr lang="en-GB">
                <a:latin typeface="Montserrat"/>
                <a:ea typeface="Montserrat"/>
                <a:cs typeface="Montserrat"/>
                <a:sym typeface="Montserrat"/>
              </a:rPr>
              <a:t>mouths turning into a smile and open eyes when we are happy;</a:t>
            </a:r>
            <a:endParaRPr>
              <a:latin typeface="Montserrat"/>
              <a:ea typeface="Montserrat"/>
              <a:cs typeface="Montserrat"/>
              <a:sym typeface="Montserrat"/>
            </a:endParaRPr>
          </a:p>
          <a:p>
            <a:pPr indent="0" lvl="0" marL="0" rtl="0" algn="l">
              <a:lnSpc>
                <a:spcPct val="130000"/>
              </a:lnSpc>
              <a:spcBef>
                <a:spcPts val="0"/>
              </a:spcBef>
              <a:spcAft>
                <a:spcPts val="0"/>
              </a:spcAft>
              <a:buNone/>
            </a:pPr>
            <a:r>
              <a:rPr lang="en-GB">
                <a:latin typeface="Montserrat"/>
                <a:ea typeface="Montserrat"/>
                <a:cs typeface="Montserrat"/>
                <a:sym typeface="Montserrat"/>
              </a:rPr>
              <a:t>open mouths, clenched mouths, open eyes, raised eyebrows and moving our hands when we are excited; and</a:t>
            </a:r>
            <a:endParaRPr>
              <a:latin typeface="Montserrat"/>
              <a:ea typeface="Montserrat"/>
              <a:cs typeface="Montserrat"/>
              <a:sym typeface="Montserrat"/>
            </a:endParaRPr>
          </a:p>
          <a:p>
            <a:pPr indent="0" lvl="0" marL="0" rtl="0" algn="l">
              <a:lnSpc>
                <a:spcPct val="130000"/>
              </a:lnSpc>
              <a:spcBef>
                <a:spcPts val="0"/>
              </a:spcBef>
              <a:spcAft>
                <a:spcPts val="0"/>
              </a:spcAft>
              <a:buNone/>
            </a:pPr>
            <a:r>
              <a:rPr lang="en-GB">
                <a:latin typeface="Montserrat"/>
                <a:ea typeface="Montserrat"/>
                <a:cs typeface="Montserrat"/>
                <a:sym typeface="Montserrat"/>
              </a:rPr>
              <a:t>Having furrowed brow, a scrunched up face, an open mouth showing teeth and closed fists when we express anger.</a:t>
            </a:r>
            <a:endParaRPr>
              <a:latin typeface="Montserrat"/>
              <a:ea typeface="Montserrat"/>
              <a:cs typeface="Montserrat"/>
              <a:sym typeface="Montserrat"/>
            </a:endParaRPr>
          </a:p>
          <a:p>
            <a:pPr indent="0" lvl="0" marL="0" rtl="0" algn="l">
              <a:lnSpc>
                <a:spcPct val="130000"/>
              </a:lnSpc>
              <a:spcBef>
                <a:spcPts val="0"/>
              </a:spcBef>
              <a:spcAft>
                <a:spcPts val="0"/>
              </a:spcAft>
              <a:buNone/>
            </a:pPr>
            <a:r>
              <a:t/>
            </a:r>
            <a:endParaRPr>
              <a:latin typeface="Montserrat"/>
              <a:ea typeface="Montserrat"/>
              <a:cs typeface="Montserrat"/>
              <a:sym typeface="Montserrat"/>
            </a:endParaRPr>
          </a:p>
          <a:p>
            <a:pPr indent="0" lvl="0" marL="0" rtl="0" algn="l">
              <a:lnSpc>
                <a:spcPct val="130000"/>
              </a:lnSpc>
              <a:spcBef>
                <a:spcPts val="0"/>
              </a:spcBef>
              <a:spcAft>
                <a:spcPts val="0"/>
              </a:spcAft>
              <a:buNone/>
            </a:pPr>
            <a:r>
              <a:rPr lang="en-GB">
                <a:latin typeface="Montserrat"/>
                <a:ea typeface="Montserrat"/>
                <a:cs typeface="Montserrat"/>
                <a:sym typeface="Montserrat"/>
              </a:rPr>
              <a:t>You could also take photos of yours and your learner’s face after practising with the mirror. </a:t>
            </a:r>
            <a:endParaRPr>
              <a:latin typeface="Montserrat"/>
              <a:ea typeface="Montserrat"/>
              <a:cs typeface="Montserrat"/>
              <a:sym typeface="Montserrat"/>
            </a:endParaRPr>
          </a:p>
          <a:p>
            <a:pPr indent="0" lvl="0" marL="0" rtl="0" algn="l">
              <a:lnSpc>
                <a:spcPct val="130000"/>
              </a:lnSpc>
              <a:spcBef>
                <a:spcPts val="0"/>
              </a:spcBef>
              <a:spcAft>
                <a:spcPts val="0"/>
              </a:spcAft>
              <a:buNone/>
            </a:pPr>
            <a:r>
              <a:rPr lang="en-GB">
                <a:latin typeface="Montserrat"/>
                <a:ea typeface="Montserrat"/>
                <a:cs typeface="Montserrat"/>
                <a:sym typeface="Montserrat"/>
              </a:rPr>
              <a:t>To extend the activity you could ask or give an example of a time when you each have felt each emotion. </a:t>
            </a:r>
            <a:endParaRPr>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Feeling sad or upset</a:t>
            </a:r>
            <a:endParaRPr>
              <a:solidFill>
                <a:schemeClr val="dk2"/>
              </a:solidFill>
            </a:endParaRPr>
          </a:p>
        </p:txBody>
      </p:sp>
      <p:pic>
        <p:nvPicPr>
          <p:cNvPr id="172" name="Google Shape;172;p28"/>
          <p:cNvPicPr preferRelativeResize="0"/>
          <p:nvPr/>
        </p:nvPicPr>
        <p:blipFill>
          <a:blip r:embed="rId3">
            <a:alphaModFix/>
          </a:blip>
          <a:stretch>
            <a:fillRect/>
          </a:stretch>
        </p:blipFill>
        <p:spPr>
          <a:xfrm>
            <a:off x="7933926" y="0"/>
            <a:ext cx="1021474" cy="1543051"/>
          </a:xfrm>
          <a:prstGeom prst="rect">
            <a:avLst/>
          </a:prstGeom>
          <a:noFill/>
          <a:ln>
            <a:noFill/>
          </a:ln>
        </p:spPr>
      </p:pic>
      <p:pic>
        <p:nvPicPr>
          <p:cNvPr id="173" name="Google Shape;173;p28"/>
          <p:cNvPicPr preferRelativeResize="0"/>
          <p:nvPr/>
        </p:nvPicPr>
        <p:blipFill rotWithShape="1">
          <a:blip r:embed="rId4">
            <a:alphaModFix/>
          </a:blip>
          <a:srcRect b="0" l="12599" r="11181" t="0"/>
          <a:stretch/>
        </p:blipFill>
        <p:spPr>
          <a:xfrm>
            <a:off x="3094225" y="1583600"/>
            <a:ext cx="2829549" cy="2504801"/>
          </a:xfrm>
          <a:prstGeom prst="rect">
            <a:avLst/>
          </a:prstGeom>
          <a:noFill/>
          <a:ln>
            <a:noFill/>
          </a:ln>
        </p:spPr>
      </p:pic>
      <p:pic>
        <p:nvPicPr>
          <p:cNvPr id="174" name="Google Shape;174;p28"/>
          <p:cNvPicPr preferRelativeResize="0"/>
          <p:nvPr/>
        </p:nvPicPr>
        <p:blipFill rotWithShape="1">
          <a:blip r:embed="rId5">
            <a:alphaModFix/>
          </a:blip>
          <a:srcRect b="0" l="18240" r="9832" t="0"/>
          <a:stretch/>
        </p:blipFill>
        <p:spPr>
          <a:xfrm>
            <a:off x="6071100" y="1583600"/>
            <a:ext cx="2927729" cy="2504800"/>
          </a:xfrm>
          <a:prstGeom prst="rect">
            <a:avLst/>
          </a:prstGeom>
          <a:noFill/>
          <a:ln>
            <a:noFill/>
          </a:ln>
        </p:spPr>
      </p:pic>
      <p:pic>
        <p:nvPicPr>
          <p:cNvPr id="175" name="Google Shape;175;p28"/>
          <p:cNvPicPr preferRelativeResize="0"/>
          <p:nvPr/>
        </p:nvPicPr>
        <p:blipFill rotWithShape="1">
          <a:blip r:embed="rId6">
            <a:alphaModFix/>
          </a:blip>
          <a:srcRect b="20445" l="20724" r="23682" t="0"/>
          <a:stretch/>
        </p:blipFill>
        <p:spPr>
          <a:xfrm>
            <a:off x="257450" y="1552313"/>
            <a:ext cx="2689450" cy="2567375"/>
          </a:xfrm>
          <a:prstGeom prst="rect">
            <a:avLst/>
          </a:prstGeom>
          <a:noFill/>
          <a:ln>
            <a:noFill/>
          </a:ln>
        </p:spPr>
      </p:pic>
      <p:sp>
        <p:nvSpPr>
          <p:cNvPr id="176" name="Google Shape;176;p28"/>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rgbClr val="666666"/>
                </a:solidFill>
              </a:rPr>
              <a:t>‹#›</a:t>
            </a:fld>
            <a:endParaRPr>
              <a:solidFill>
                <a:srgbClr val="666666"/>
              </a:solidFill>
            </a:endParaRPr>
          </a:p>
        </p:txBody>
      </p:sp>
      <p:sp>
        <p:nvSpPr>
          <p:cNvPr id="177" name="Google Shape;177;p28"/>
          <p:cNvSpPr txBox="1"/>
          <p:nvPr/>
        </p:nvSpPr>
        <p:spPr>
          <a:xfrm>
            <a:off x="0" y="899025"/>
            <a:ext cx="7700700" cy="21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Use a mirror to copy the facial expressions</a:t>
            </a:r>
            <a:endParaRPr sz="160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Feeling tired or bored </a:t>
            </a:r>
            <a:endParaRPr>
              <a:solidFill>
                <a:schemeClr val="dk2"/>
              </a:solidFill>
            </a:endParaRPr>
          </a:p>
        </p:txBody>
      </p:sp>
      <p:pic>
        <p:nvPicPr>
          <p:cNvPr id="183" name="Google Shape;183;p29"/>
          <p:cNvPicPr preferRelativeResize="0"/>
          <p:nvPr/>
        </p:nvPicPr>
        <p:blipFill>
          <a:blip r:embed="rId3">
            <a:alphaModFix/>
          </a:blip>
          <a:stretch>
            <a:fillRect/>
          </a:stretch>
        </p:blipFill>
        <p:spPr>
          <a:xfrm>
            <a:off x="7933926" y="0"/>
            <a:ext cx="1021474" cy="1543051"/>
          </a:xfrm>
          <a:prstGeom prst="rect">
            <a:avLst/>
          </a:prstGeom>
          <a:noFill/>
          <a:ln>
            <a:noFill/>
          </a:ln>
        </p:spPr>
      </p:pic>
      <p:pic>
        <p:nvPicPr>
          <p:cNvPr id="184" name="Google Shape;184;p29"/>
          <p:cNvPicPr preferRelativeResize="0"/>
          <p:nvPr/>
        </p:nvPicPr>
        <p:blipFill rotWithShape="1">
          <a:blip r:embed="rId4">
            <a:alphaModFix/>
          </a:blip>
          <a:srcRect b="10844" l="25288" r="27416" t="18458"/>
          <a:stretch/>
        </p:blipFill>
        <p:spPr>
          <a:xfrm>
            <a:off x="3391851" y="1744125"/>
            <a:ext cx="2362641" cy="2354374"/>
          </a:xfrm>
          <a:prstGeom prst="rect">
            <a:avLst/>
          </a:prstGeom>
          <a:noFill/>
          <a:ln>
            <a:noFill/>
          </a:ln>
        </p:spPr>
      </p:pic>
      <p:pic>
        <p:nvPicPr>
          <p:cNvPr id="185" name="Google Shape;185;p29"/>
          <p:cNvPicPr preferRelativeResize="0"/>
          <p:nvPr/>
        </p:nvPicPr>
        <p:blipFill rotWithShape="1">
          <a:blip r:embed="rId5">
            <a:alphaModFix/>
          </a:blip>
          <a:srcRect b="4861" l="9766" r="16908" t="1645"/>
          <a:stretch/>
        </p:blipFill>
        <p:spPr>
          <a:xfrm>
            <a:off x="350100" y="1729078"/>
            <a:ext cx="2790575" cy="2369425"/>
          </a:xfrm>
          <a:prstGeom prst="rect">
            <a:avLst/>
          </a:prstGeom>
          <a:noFill/>
          <a:ln>
            <a:noFill/>
          </a:ln>
        </p:spPr>
      </p:pic>
      <p:sp>
        <p:nvSpPr>
          <p:cNvPr id="186" name="Google Shape;186;p29"/>
          <p:cNvSpPr txBox="1"/>
          <p:nvPr/>
        </p:nvSpPr>
        <p:spPr>
          <a:xfrm>
            <a:off x="5249925" y="4661075"/>
            <a:ext cx="3256500" cy="3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187" name="Google Shape;187;p29"/>
          <p:cNvPicPr preferRelativeResize="0"/>
          <p:nvPr/>
        </p:nvPicPr>
        <p:blipFill rotWithShape="1">
          <a:blip r:embed="rId6">
            <a:alphaModFix/>
          </a:blip>
          <a:srcRect b="0" l="13615" r="11780" t="0"/>
          <a:stretch/>
        </p:blipFill>
        <p:spPr>
          <a:xfrm>
            <a:off x="6019779" y="1744125"/>
            <a:ext cx="2634770" cy="2354378"/>
          </a:xfrm>
          <a:prstGeom prst="rect">
            <a:avLst/>
          </a:prstGeom>
          <a:noFill/>
          <a:ln>
            <a:noFill/>
          </a:ln>
        </p:spPr>
      </p:pic>
      <p:sp>
        <p:nvSpPr>
          <p:cNvPr id="188" name="Google Shape;188;p29"/>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189" name="Google Shape;189;p29"/>
          <p:cNvSpPr txBox="1"/>
          <p:nvPr/>
        </p:nvSpPr>
        <p:spPr>
          <a:xfrm>
            <a:off x="0" y="899025"/>
            <a:ext cx="7700700" cy="21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Use a mirror to copy the facial expressions</a:t>
            </a:r>
            <a:endParaRPr sz="16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Feeling calm or happy</a:t>
            </a:r>
            <a:endParaRPr>
              <a:solidFill>
                <a:schemeClr val="dk2"/>
              </a:solidFill>
            </a:endParaRPr>
          </a:p>
        </p:txBody>
      </p:sp>
      <p:pic>
        <p:nvPicPr>
          <p:cNvPr id="195" name="Google Shape;195;p30"/>
          <p:cNvPicPr preferRelativeResize="0"/>
          <p:nvPr/>
        </p:nvPicPr>
        <p:blipFill>
          <a:blip r:embed="rId3">
            <a:alphaModFix/>
          </a:blip>
          <a:stretch>
            <a:fillRect/>
          </a:stretch>
        </p:blipFill>
        <p:spPr>
          <a:xfrm>
            <a:off x="7933926" y="0"/>
            <a:ext cx="1021474" cy="1543051"/>
          </a:xfrm>
          <a:prstGeom prst="rect">
            <a:avLst/>
          </a:prstGeom>
          <a:noFill/>
          <a:ln>
            <a:noFill/>
          </a:ln>
        </p:spPr>
      </p:pic>
      <p:pic>
        <p:nvPicPr>
          <p:cNvPr id="196" name="Google Shape;196;p30"/>
          <p:cNvPicPr preferRelativeResize="0"/>
          <p:nvPr/>
        </p:nvPicPr>
        <p:blipFill rotWithShape="1">
          <a:blip r:embed="rId4">
            <a:alphaModFix/>
          </a:blip>
          <a:srcRect b="0" l="44757" r="0" t="0"/>
          <a:stretch/>
        </p:blipFill>
        <p:spPr>
          <a:xfrm>
            <a:off x="292125" y="1619250"/>
            <a:ext cx="2164551" cy="2368234"/>
          </a:xfrm>
          <a:prstGeom prst="rect">
            <a:avLst/>
          </a:prstGeom>
          <a:noFill/>
          <a:ln>
            <a:noFill/>
          </a:ln>
        </p:spPr>
      </p:pic>
      <p:pic>
        <p:nvPicPr>
          <p:cNvPr id="197" name="Google Shape;197;p30"/>
          <p:cNvPicPr preferRelativeResize="0"/>
          <p:nvPr/>
        </p:nvPicPr>
        <p:blipFill rotWithShape="1">
          <a:blip r:embed="rId5">
            <a:alphaModFix/>
          </a:blip>
          <a:srcRect b="15110" l="18325" r="6935" t="0"/>
          <a:stretch/>
        </p:blipFill>
        <p:spPr>
          <a:xfrm>
            <a:off x="2823397" y="1619250"/>
            <a:ext cx="3132140" cy="2368225"/>
          </a:xfrm>
          <a:prstGeom prst="rect">
            <a:avLst/>
          </a:prstGeom>
          <a:noFill/>
          <a:ln>
            <a:noFill/>
          </a:ln>
        </p:spPr>
      </p:pic>
      <p:pic>
        <p:nvPicPr>
          <p:cNvPr id="198" name="Google Shape;198;p30"/>
          <p:cNvPicPr preferRelativeResize="0"/>
          <p:nvPr/>
        </p:nvPicPr>
        <p:blipFill rotWithShape="1">
          <a:blip r:embed="rId6">
            <a:alphaModFix/>
          </a:blip>
          <a:srcRect b="0" l="11928" r="19082" t="0"/>
          <a:stretch/>
        </p:blipFill>
        <p:spPr>
          <a:xfrm>
            <a:off x="6231900" y="1619250"/>
            <a:ext cx="2453326" cy="2368225"/>
          </a:xfrm>
          <a:prstGeom prst="rect">
            <a:avLst/>
          </a:prstGeom>
          <a:noFill/>
          <a:ln>
            <a:noFill/>
          </a:ln>
        </p:spPr>
      </p:pic>
      <p:sp>
        <p:nvSpPr>
          <p:cNvPr id="199" name="Google Shape;199;p30"/>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200" name="Google Shape;200;p30"/>
          <p:cNvSpPr txBox="1"/>
          <p:nvPr/>
        </p:nvSpPr>
        <p:spPr>
          <a:xfrm>
            <a:off x="0" y="899025"/>
            <a:ext cx="7700700" cy="21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Use a mirror to copy the facial expressions</a:t>
            </a:r>
            <a:endParaRPr sz="16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ak National Academy v2">
  <a:themeElements>
    <a:clrScheme name="Simple Light">
      <a:dk1>
        <a:srgbClr val="0000FF"/>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