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71038A-71DE-48BA-95AF-85E3DEED6908}">
  <a:tblStyle styleId="{A171038A-71DE-48BA-95AF-85E3DEED69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334865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334865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3348652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3348652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ea9200be1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ea9200be1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33486520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33486520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d33486520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d33486520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371732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d371732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33486520_0_6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d33486520_0_6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33486520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33486520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d33486520_0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d33486520_0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Accusative Plural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1326288" y="189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2402225"/>
                <a:gridCol w="3142125"/>
                <a:gridCol w="2887175"/>
                <a:gridCol w="3326025"/>
                <a:gridCol w="3229875"/>
              </a:tblGrid>
              <a:tr h="160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1st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(feminine)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2nd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(masculine)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Singular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--- (-is)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-um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1326288" y="584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2402225"/>
                <a:gridCol w="3142125"/>
                <a:gridCol w="2887175"/>
                <a:gridCol w="3326025"/>
                <a:gridCol w="3229875"/>
              </a:tblGrid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Plural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5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Accusative Plural</a:t>
            </a:r>
            <a:endParaRPr b="1" sz="5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2" name="Google Shape;92;p15"/>
          <p:cNvGraphicFramePr/>
          <p:nvPr/>
        </p:nvGraphicFramePr>
        <p:xfrm>
          <a:off x="1326275" y="692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2402225"/>
                <a:gridCol w="3142125"/>
                <a:gridCol w="2887175"/>
                <a:gridCol w="3326025"/>
                <a:gridCol w="3229875"/>
              </a:tblGrid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-as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-os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b="1"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962650" y="1385450"/>
            <a:ext cx="15211800" cy="18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i) W</a:t>
            </a: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rite whether each noun is singular or plural and nominative or accusative. ii) Translate.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917925" y="3991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6876750"/>
                <a:gridCol w="679965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amicus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filium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filios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feminam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urbem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urbes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puellae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villas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cibum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6"/>
          <p:cNvSpPr txBox="1"/>
          <p:nvPr/>
        </p:nvSpPr>
        <p:spPr>
          <a:xfrm>
            <a:off x="962650" y="3252150"/>
            <a:ext cx="13676400" cy="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e.g. </a:t>
            </a:r>
            <a:r>
              <a:rPr i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amici </a:t>
            </a:r>
            <a:r>
              <a:rPr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plural nominative, friend</a:t>
            </a: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917950" y="427450"/>
            <a:ext cx="133950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Main Task 1</a:t>
            </a:r>
            <a:endParaRPr b="1" sz="7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8" name="Google Shape;108;p1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09" name="Google Shape;109;p1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filius canes habet.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feminae urbem intrant.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matres amicas vident.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pueros rogamus.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horti magni sunt.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 intrat. iuvenes salutat.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116" name="Google Shape;116;p18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filius et puellae filiam et pueros salutant.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this especially tricky sentence.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8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936800" y="1476425"/>
            <a:ext cx="16433100" cy="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Correct your answers.</a:t>
            </a:r>
            <a:endParaRPr sz="4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917950" y="427450"/>
            <a:ext cx="133950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Main Task 1: Review</a:t>
            </a:r>
            <a:endParaRPr b="1" sz="7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5" name="Google Shape;135;p20"/>
          <p:cNvGraphicFramePr/>
          <p:nvPr/>
        </p:nvGraphicFramePr>
        <p:xfrm>
          <a:off x="936800" y="242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8262900"/>
                <a:gridCol w="817025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amicus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 nom, friend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filium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sing acc, son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filios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 acc, son</a:t>
                      </a: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sing nom, girl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feminam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 acc, woman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urbem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 acc, city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urbes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pl nom </a:t>
                      </a: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 acc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citie</a:t>
                      </a: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puellae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 nom, girl</a:t>
                      </a: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villas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 acc, house</a:t>
                      </a: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cibum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 acc, food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3" name="Google Shape;143;p21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filius canes habet.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son has dogs.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feminae urbem intrant.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women enter the city.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matres amicas vident.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mothers see the friends.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pueros rogamus.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ask the boys.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horti magni sunt.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gardens are big.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 intrat. iuvenes salutat.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old man enters. He greets the young men.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2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51" name="Google Shape;151;p22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{A171038A-71DE-48BA-95AF-85E3DEED6908}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filius et puellae filiam et pueros salutant.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son and girls greet the daughter and boys.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