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93B047-37A7-46F8-AEF7-87EBD1BF5442}">
  <a:tblStyle styleId="{6393B047-37A7-46F8-AEF7-87EBD1BF544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44db673_1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g8c444db673_1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d6a29b73f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g8d6a29b73f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8d6a29b73f_0_10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○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chemeClr val="dk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8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ctrTitle"/>
          </p:nvPr>
        </p:nvSpPr>
        <p:spPr>
          <a:xfrm>
            <a:off x="459000" y="13714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WHAT IS IMAMATE?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B3241"/>
                </a:solidFill>
              </a:rPr>
              <a:t>RELIGIOUS EDUCATION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68" name="Google Shape;68;p15"/>
          <p:cNvSpPr txBox="1"/>
          <p:nvPr>
            <p:ph idx="2" type="subTitle"/>
          </p:nvPr>
        </p:nvSpPr>
        <p:spPr>
          <a:xfrm>
            <a:off x="458975" y="4070250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B3241"/>
                </a:solidFill>
              </a:rPr>
              <a:t>MR LATIF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0" y="0"/>
            <a:ext cx="91440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900" lIns="83825" spcFirstLastPara="1" rIns="83825" wrap="square" tIns="4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b="1" lang="en-GB" sz="2000"/>
              <a:t>RESOURCE SHEET 1 - How might Shi</a:t>
            </a:r>
            <a:r>
              <a:rPr lang="en-GB" sz="2000"/>
              <a:t>’</a:t>
            </a:r>
            <a:r>
              <a:rPr b="1" lang="en-GB" sz="2000"/>
              <a:t>a Muslims use these verses to support the concept of Imamah?</a:t>
            </a:r>
            <a:endParaRPr b="1" sz="2000"/>
          </a:p>
        </p:txBody>
      </p:sp>
      <p:graphicFrame>
        <p:nvGraphicFramePr>
          <p:cNvPr id="75" name="Google Shape;75;p16"/>
          <p:cNvGraphicFramePr/>
          <p:nvPr/>
        </p:nvGraphicFramePr>
        <p:xfrm>
          <a:off x="107504" y="73554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{6393B047-37A7-46F8-AEF7-87EBD1BF5442}</a:tableStyleId>
              </a:tblPr>
              <a:tblGrid>
                <a:gridCol w="4118625"/>
                <a:gridCol w="4841175"/>
              </a:tblGrid>
              <a:tr h="628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Evidence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can it support Imama</a:t>
                      </a:r>
                      <a:r>
                        <a:rPr b="1" lang="en-GB" sz="140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</a:t>
                      </a:r>
                      <a:r>
                        <a:rPr b="1" lang="en-GB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endParaRPr sz="11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other information can you extract?</a:t>
                      </a:r>
                      <a:endParaRPr b="1" sz="14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/>
                </a:tc>
              </a:tr>
              <a:tr h="1764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200" u="none" cap="none" strike="noStrike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“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And [mention, O Muhammad], when your Lord said to the angels, "Indeed, I will make upon the earth a successive authority." They said, "Will You place upon it one who causes corruption therein and sheds blood, while we declare Your praise and sanctify You?" Allah said, "Indeed, I know that which you do not know." (Qur’an 2:30 translation from Sahih International)</a:t>
                      </a:r>
                      <a:endParaRPr sz="1200">
                        <a:solidFill>
                          <a:srgbClr val="000000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/>
                </a:tc>
              </a:tr>
              <a:tr h="1205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“Allah intends only to remove from you the impurity [of sin], O people of the [Prophet's] household, and to purify you with [extensive] purification.” </a:t>
                      </a:r>
                      <a:r>
                        <a:rPr i="0" lang="en-GB" sz="1200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(Qur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’</a:t>
                      </a:r>
                      <a:r>
                        <a:rPr i="0" lang="en-GB" sz="1200">
                          <a:solidFill>
                            <a:srgbClr val="000000"/>
                          </a:solidFill>
                          <a:latin typeface="Montserrat SemiBold"/>
                          <a:ea typeface="Montserrat SemiBold"/>
                          <a:cs typeface="Montserrat SemiBold"/>
                          <a:sym typeface="Montserrat SemiBold"/>
                        </a:rPr>
                        <a:t>an 33:33 translation from Sahih International)</a:t>
                      </a:r>
                      <a:endParaRPr i="1" sz="1200">
                        <a:solidFill>
                          <a:srgbClr val="000000"/>
                        </a:solidFill>
                        <a:latin typeface="Montserrat SemiBold"/>
                        <a:ea typeface="Montserrat SemiBold"/>
                        <a:cs typeface="Montserrat SemiBold"/>
                        <a:sym typeface="Montserrat SemiBold"/>
                      </a:endParaRPr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  <p:sp>
        <p:nvSpPr>
          <p:cNvPr id="76" name="Google Shape;76;p16"/>
          <p:cNvSpPr txBox="1"/>
          <p:nvPr/>
        </p:nvSpPr>
        <p:spPr>
          <a:xfrm>
            <a:off x="107500" y="4483875"/>
            <a:ext cx="8226000" cy="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1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