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3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10287000" cx="18288000"/>
  <p:notesSz cx="6858000" cy="9144000"/>
  <p:embeddedFontLst>
    <p:embeddedFont>
      <p:font typeface="Montserrat SemiBold"/>
      <p:regular r:id="rId13"/>
      <p:bold r:id="rId14"/>
      <p:italic r:id="rId15"/>
      <p:boldItalic r:id="rId16"/>
    </p:embeddedFont>
    <p:embeddedFont>
      <p:font typeface="Montserrat"/>
      <p:regular r:id="rId17"/>
      <p:bold r:id="rId18"/>
      <p:italic r:id="rId19"/>
      <p:boldItalic r:id="rId20"/>
    </p:embeddedFont>
    <p:embeddedFont>
      <p:font typeface="Montserrat Medium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8D7FB530-BC4C-487D-8D23-B0178F51D819}">
  <a:tblStyle styleId="{8D7FB530-BC4C-487D-8D23-B0178F51D819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boldItalic.fntdata"/><Relationship Id="rId11" Type="http://schemas.openxmlformats.org/officeDocument/2006/relationships/slide" Target="slides/slide6.xml"/><Relationship Id="rId22" Type="http://schemas.openxmlformats.org/officeDocument/2006/relationships/font" Target="fonts/MontserratMedium-bold.fntdata"/><Relationship Id="rId10" Type="http://schemas.openxmlformats.org/officeDocument/2006/relationships/slide" Target="slides/slide5.xml"/><Relationship Id="rId21" Type="http://schemas.openxmlformats.org/officeDocument/2006/relationships/font" Target="fonts/MontserratMedium-regular.fntdata"/><Relationship Id="rId13" Type="http://schemas.openxmlformats.org/officeDocument/2006/relationships/font" Target="fonts/MontserratSemiBold-regular.fntdata"/><Relationship Id="rId24" Type="http://schemas.openxmlformats.org/officeDocument/2006/relationships/font" Target="fonts/MontserratMedium-boldItalic.fntdata"/><Relationship Id="rId12" Type="http://schemas.openxmlformats.org/officeDocument/2006/relationships/slide" Target="slides/slide7.xml"/><Relationship Id="rId23" Type="http://schemas.openxmlformats.org/officeDocument/2006/relationships/font" Target="fonts/MontserratMedium-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SemiBold-italic.fntdata"/><Relationship Id="rId14" Type="http://schemas.openxmlformats.org/officeDocument/2006/relationships/font" Target="fonts/MontserratSemiBold-bold.fntdata"/><Relationship Id="rId17" Type="http://schemas.openxmlformats.org/officeDocument/2006/relationships/font" Target="fonts/Montserrat-regular.fntdata"/><Relationship Id="rId16" Type="http://schemas.openxmlformats.org/officeDocument/2006/relationships/font" Target="fonts/MontserratSemiBold-bold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-italic.fntdata"/><Relationship Id="rId6" Type="http://schemas.openxmlformats.org/officeDocument/2006/relationships/slide" Target="slides/slide1.xml"/><Relationship Id="rId18" Type="http://schemas.openxmlformats.org/officeDocument/2006/relationships/font" Target="fonts/Montserrat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35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36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37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4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42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4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8" name="Google Shape;178;p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158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/>
              <a:t>Note: </a:t>
            </a:r>
            <a:endParaRPr/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-GB"/>
              <a:t>A answers in pink </a:t>
            </a:r>
            <a:endParaRPr/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-GB"/>
              <a:t>B answer in purple</a:t>
            </a:r>
            <a:endParaRPr/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-GB"/>
              <a:t>C answer in blue</a:t>
            </a:r>
            <a:endParaRPr/>
          </a:p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44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1" cy="37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1" cy="15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rgbClr val="000000"/>
                </a:solidFill>
              </a:defRPr>
            </a:lvl2pPr>
            <a:lvl3pPr lvl="2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3pPr>
            <a:lvl4pPr lvl="3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4pPr>
            <a:lvl5pPr lvl="4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400"/>
              <a:buNone/>
              <a:defRPr>
                <a:solidFill>
                  <a:srgbClr val="000000"/>
                </a:solidFill>
              </a:defRPr>
            </a:lvl5pPr>
            <a:lvl6pPr lvl="5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400"/>
              <a:buNone/>
              <a:defRPr>
                <a:solidFill>
                  <a:srgbClr val="000000"/>
                </a:solidFill>
              </a:defRPr>
            </a:lvl6pPr>
            <a:lvl7pPr lvl="6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000"/>
              <a:buNone/>
              <a:defRPr>
                <a:solidFill>
                  <a:srgbClr val="000000"/>
                </a:solidFill>
              </a:defRPr>
            </a:lvl7pPr>
            <a:lvl8pPr lvl="7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000"/>
              <a:buNone/>
              <a:defRPr>
                <a:solidFill>
                  <a:srgbClr val="000000"/>
                </a:solidFill>
              </a:defRPr>
            </a:lvl8pPr>
            <a:lvl9pPr lvl="8" algn="l">
              <a:lnSpc>
                <a:spcPct val="130000"/>
              </a:lnSpc>
              <a:spcBef>
                <a:spcPts val="2000"/>
              </a:spcBef>
              <a:spcAft>
                <a:spcPts val="2000"/>
              </a:spcAft>
              <a:buSzPts val="1600"/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1" name="Google Shape;51;p1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12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400"/>
              <a:buChar char="–"/>
              <a:defRPr sz="2400"/>
            </a:lvl5pPr>
            <a:lvl6pPr indent="-3810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6pPr>
            <a:lvl7pPr indent="-3556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55" name="Google Shape;55;p12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400"/>
              <a:buChar char="–"/>
              <a:defRPr sz="2400"/>
            </a:lvl5pPr>
            <a:lvl6pPr indent="-3810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6pPr>
            <a:lvl7pPr indent="-3556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56" name="Google Shape;56;p12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57" name="Google Shape;57;p12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60" name="Google Shape;60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61" name="Google Shape;61;p13"/>
          <p:cNvSpPr txBox="1"/>
          <p:nvPr>
            <p:ph idx="1" type="body"/>
          </p:nvPr>
        </p:nvSpPr>
        <p:spPr>
          <a:xfrm>
            <a:off x="906400" y="2857850"/>
            <a:ext cx="16463400" cy="810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62" name="Google Shape;62;p13"/>
          <p:cNvSpPr txBox="1"/>
          <p:nvPr>
            <p:ph idx="2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63" name="Google Shape;63;p13"/>
          <p:cNvSpPr txBox="1"/>
          <p:nvPr>
            <p:ph idx="3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381000" lvl="4" marL="22860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81000" lvl="6" marL="32004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64" name="Google Shape;64;p13"/>
          <p:cNvSpPr txBox="1"/>
          <p:nvPr>
            <p:ph idx="4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65" name="Google Shape;65;p13"/>
          <p:cNvSpPr txBox="1"/>
          <p:nvPr>
            <p:ph idx="5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381000" lvl="4" marL="22860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81000" lvl="6" marL="32004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66" name="Google Shape;66;p13"/>
          <p:cNvSpPr txBox="1"/>
          <p:nvPr>
            <p:ph idx="6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67" name="Google Shape;67;p13"/>
          <p:cNvSpPr txBox="1"/>
          <p:nvPr>
            <p:ph idx="7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381000" lvl="4" marL="22860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81000" lvl="6" marL="32004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70" name="Google Shape;70;p14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71" name="Google Shape;71;p14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2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72" name="Google Shape;72;p14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73" name="Google Shape;73;p14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74" name="Google Shape;74;p14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75" name="Google Shape;75;p14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2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76" name="Google Shape;76;p14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2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dk1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Montserrat SemiBold"/>
              <a:buNone/>
              <a:defRPr b="0" i="1" sz="72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80" name="Google Shape;80;p15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SzPts val="3200"/>
              <a:buNone/>
              <a:defRPr sz="2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2000"/>
              </a:spcBef>
              <a:spcAft>
                <a:spcPts val="2000"/>
              </a:spcAft>
              <a:buSzPts val="1600"/>
              <a:buNone/>
              <a:defRPr/>
            </a:lvl9pPr>
          </a:lstStyle>
          <a:p/>
        </p:txBody>
      </p:sp>
      <p:pic>
        <p:nvPicPr>
          <p:cNvPr id="81" name="Google Shape;81;p15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6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TryThis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/>
        </p:nvSpPr>
        <p:spPr>
          <a:xfrm>
            <a:off x="830857" y="770705"/>
            <a:ext cx="3625029" cy="891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Try this</a:t>
            </a:r>
            <a:endParaRPr/>
          </a:p>
        </p:txBody>
      </p:sp>
      <p:sp>
        <p:nvSpPr>
          <p:cNvPr id="18" name="Google Shape;18;p3"/>
          <p:cNvSpPr txBox="1"/>
          <p:nvPr/>
        </p:nvSpPr>
        <p:spPr>
          <a:xfrm>
            <a:off x="830857" y="9487267"/>
            <a:ext cx="812800" cy="383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6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6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Connec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/>
          <p:nvPr/>
        </p:nvSpPr>
        <p:spPr>
          <a:xfrm>
            <a:off x="830857" y="770705"/>
            <a:ext cx="3625029" cy="891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Connect</a:t>
            </a:r>
            <a:endParaRPr/>
          </a:p>
        </p:txBody>
      </p:sp>
      <p:sp>
        <p:nvSpPr>
          <p:cNvPr id="21" name="Google Shape;21;p4"/>
          <p:cNvSpPr txBox="1"/>
          <p:nvPr/>
        </p:nvSpPr>
        <p:spPr>
          <a:xfrm>
            <a:off x="830857" y="9487267"/>
            <a:ext cx="812800" cy="383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6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6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Independent task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/>
          <p:nvPr/>
        </p:nvSpPr>
        <p:spPr>
          <a:xfrm>
            <a:off x="830857" y="770705"/>
            <a:ext cx="6502400" cy="891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Independent task</a:t>
            </a:r>
            <a:endParaRPr/>
          </a:p>
        </p:txBody>
      </p:sp>
      <p:sp>
        <p:nvSpPr>
          <p:cNvPr id="24" name="Google Shape;24;p5"/>
          <p:cNvSpPr txBox="1"/>
          <p:nvPr/>
        </p:nvSpPr>
        <p:spPr>
          <a:xfrm>
            <a:off x="830857" y="9487267"/>
            <a:ext cx="812800" cy="383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6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6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Explore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/>
        </p:nvSpPr>
        <p:spPr>
          <a:xfrm>
            <a:off x="830857" y="770705"/>
            <a:ext cx="6502400" cy="891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Explore</a:t>
            </a:r>
            <a:endParaRPr/>
          </a:p>
        </p:txBody>
      </p:sp>
      <p:sp>
        <p:nvSpPr>
          <p:cNvPr id="27" name="Google Shape;27;p6"/>
          <p:cNvSpPr txBox="1"/>
          <p:nvPr/>
        </p:nvSpPr>
        <p:spPr>
          <a:xfrm>
            <a:off x="830857" y="9487267"/>
            <a:ext cx="812800" cy="383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6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6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8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2" name="Google Shape;32;p8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400"/>
              <a:buChar char="–"/>
              <a:defRPr sz="2400"/>
            </a:lvl5pPr>
            <a:lvl6pPr indent="-3810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6pPr>
            <a:lvl7pPr indent="-3556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33" name="Google Shape;33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9"/>
          <p:cNvSpPr txBox="1"/>
          <p:nvPr>
            <p:ph type="title"/>
          </p:nvPr>
        </p:nvSpPr>
        <p:spPr>
          <a:xfrm>
            <a:off x="917950" y="2876300"/>
            <a:ext cx="16452001" cy="637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Montserrat SemiBold"/>
              <a:buNone/>
              <a:defRPr b="0" sz="6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/>
        </p:txBody>
      </p:sp>
      <p:sp>
        <p:nvSpPr>
          <p:cNvPr id="36" name="Google Shape;36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37" name="Google Shape;37;p9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0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0" name="Google Shape;40;p10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41" name="Google Shape;41;p10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42" name="Google Shape;42;p10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43" name="Google Shape;43;p10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44" name="Google Shape;44;p10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45" name="Google Shape;45;p10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46" name="Google Shape;46;p10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47" name="Google Shape;47;p10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Montserrat"/>
              <a:buNone/>
              <a:defRPr b="1" i="0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876300"/>
            <a:ext cx="16452001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81000" lvl="4" marL="22860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b="0" i="0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81000" lvl="5" marL="27432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b="0" i="0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55600" lvl="6" marL="32004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b="0" i="0" sz="2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55600" lvl="7" marL="36576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b="0" i="0" sz="2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30200" lvl="8" marL="4114800" marR="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0.png"/><Relationship Id="rId4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Relationship Id="rId4" Type="http://schemas.openxmlformats.org/officeDocument/2006/relationships/image" Target="../media/image4.png"/><Relationship Id="rId5" Type="http://schemas.openxmlformats.org/officeDocument/2006/relationships/image" Target="../media/image7.png"/><Relationship Id="rId6" Type="http://schemas.openxmlformats.org/officeDocument/2006/relationships/image" Target="../media/image1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8.png"/><Relationship Id="rId4" Type="http://schemas.openxmlformats.org/officeDocument/2006/relationships/image" Target="../media/image9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2.png"/><Relationship Id="rId4" Type="http://schemas.openxmlformats.org/officeDocument/2006/relationships/image" Target="../media/image1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7"/>
          <p:cNvSpPr txBox="1"/>
          <p:nvPr>
            <p:ph idx="4294967295" type="ctrTitle"/>
          </p:nvPr>
        </p:nvSpPr>
        <p:spPr>
          <a:xfrm>
            <a:off x="917950" y="2876300"/>
            <a:ext cx="16452001" cy="37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</a:pPr>
            <a:r>
              <a:rPr lang="en-GB" sz="6000">
                <a:solidFill>
                  <a:schemeClr val="dk2"/>
                </a:solidFill>
              </a:rPr>
              <a:t>Further triangles</a:t>
            </a:r>
            <a:br>
              <a:rPr lang="en-GB" sz="6000">
                <a:solidFill>
                  <a:schemeClr val="dk2"/>
                </a:solidFill>
              </a:rPr>
            </a:br>
            <a:r>
              <a:rPr lang="en-GB" sz="6000">
                <a:solidFill>
                  <a:schemeClr val="dk2"/>
                </a:solidFill>
              </a:rPr>
              <a:t>Lesson 8 of 8</a:t>
            </a:r>
            <a:endParaRPr sz="6000"/>
          </a:p>
        </p:txBody>
      </p:sp>
      <p:sp>
        <p:nvSpPr>
          <p:cNvPr id="89" name="Google Shape;89;p17"/>
          <p:cNvSpPr txBox="1"/>
          <p:nvPr>
            <p:ph idx="4294967295" type="subTitle"/>
          </p:nvPr>
        </p:nvSpPr>
        <p:spPr>
          <a:xfrm>
            <a:off x="917950" y="890050"/>
            <a:ext cx="16452001" cy="15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GB">
                <a:solidFill>
                  <a:srgbClr val="4B3241"/>
                </a:solidFill>
              </a:rPr>
              <a:t>Mathematics</a:t>
            </a:r>
            <a:endParaRPr/>
          </a:p>
        </p:txBody>
      </p:sp>
      <p:sp>
        <p:nvSpPr>
          <p:cNvPr id="90" name="Google Shape;90;p17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-431800" lvl="0" marL="4572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None/>
            </a:pPr>
            <a:r>
              <a:rPr lang="en-GB">
                <a:solidFill>
                  <a:schemeClr val="dk2"/>
                </a:solidFill>
              </a:rPr>
              <a:t>Miss Kidd-Rossiter</a:t>
            </a:r>
            <a:endParaRPr/>
          </a:p>
        </p:txBody>
      </p:sp>
      <p:sp>
        <p:nvSpPr>
          <p:cNvPr id="91" name="Google Shape;91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8"/>
          <p:cNvSpPr/>
          <p:nvPr/>
        </p:nvSpPr>
        <p:spPr>
          <a:xfrm>
            <a:off x="11778477" y="3488930"/>
            <a:ext cx="3453123" cy="1749666"/>
          </a:xfrm>
          <a:prstGeom prst="wedgeRoundRectCallout">
            <a:avLst>
              <a:gd fmla="val 57924" name="adj1"/>
              <a:gd fmla="val 38956" name="adj2"/>
              <a:gd fmla="val 16667" name="adj3"/>
            </a:avLst>
          </a:prstGeom>
          <a:solidFill>
            <a:schemeClr val="lt1"/>
          </a:solidFill>
          <a:ln cap="flat" cmpd="sng" w="12700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No, I don’t think their areas can be the same!</a:t>
            </a:r>
            <a:endParaRPr sz="2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7" name="Google Shape;97;p18"/>
          <p:cNvSpPr txBox="1"/>
          <p:nvPr/>
        </p:nvSpPr>
        <p:spPr>
          <a:xfrm>
            <a:off x="886024" y="1843416"/>
            <a:ext cx="14586426" cy="13336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Xavier and Yasmin are finding the area of the nested triangles below.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b="0" i="0" lang="en-GB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Who do you agree with? Explain your answer.  </a:t>
            </a:r>
            <a:endParaRPr b="0" i="0" sz="32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8" name="Google Shape;98;p18"/>
          <p:cNvSpPr/>
          <p:nvPr/>
        </p:nvSpPr>
        <p:spPr>
          <a:xfrm>
            <a:off x="3360067" y="3634501"/>
            <a:ext cx="3457183" cy="1749667"/>
          </a:xfrm>
          <a:prstGeom prst="wedgeRoundRectCallout">
            <a:avLst>
              <a:gd fmla="val -68687" name="adj1"/>
              <a:gd fmla="val 39458" name="adj2"/>
              <a:gd fmla="val 16667" name="adj3"/>
            </a:avLst>
          </a:prstGeom>
          <a:solidFill>
            <a:schemeClr val="lt1"/>
          </a:solidFill>
          <a:ln cap="flat" cmpd="sng" w="12700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 think that the area</a:t>
            </a:r>
            <a:r>
              <a:rPr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s</a:t>
            </a: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of the two triangles are the same. </a:t>
            </a:r>
            <a:endParaRPr>
              <a:solidFill>
                <a:schemeClr val="dk2"/>
              </a:solidFill>
            </a:endParaRPr>
          </a:p>
        </p:txBody>
      </p:sp>
      <p:grpSp>
        <p:nvGrpSpPr>
          <p:cNvPr id="99" name="Google Shape;99;p18"/>
          <p:cNvGrpSpPr/>
          <p:nvPr/>
        </p:nvGrpSpPr>
        <p:grpSpPr>
          <a:xfrm>
            <a:off x="6167491" y="3488930"/>
            <a:ext cx="6716448" cy="5600737"/>
            <a:chOff x="2090577" y="1706285"/>
            <a:chExt cx="5044306" cy="3840469"/>
          </a:xfrm>
        </p:grpSpPr>
        <p:sp>
          <p:nvSpPr>
            <p:cNvPr id="100" name="Google Shape;100;p18"/>
            <p:cNvSpPr txBox="1"/>
            <p:nvPr/>
          </p:nvSpPr>
          <p:spPr>
            <a:xfrm>
              <a:off x="3295177" y="5023534"/>
              <a:ext cx="1212191" cy="523220"/>
            </a:xfrm>
            <a:prstGeom prst="rect">
              <a:avLst/>
            </a:prstGeom>
            <a:blipFill rotWithShape="1">
              <a:blip r:embed="rId3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latin typeface="Arial"/>
                  <a:ea typeface="Arial"/>
                  <a:cs typeface="Arial"/>
                  <a:sym typeface="Arial"/>
                </a:rPr>
                <a:t> </a:t>
              </a:r>
              <a:endParaRPr/>
            </a:p>
          </p:txBody>
        </p:sp>
        <p:sp>
          <p:nvSpPr>
            <p:cNvPr id="101" name="Google Shape;101;p18"/>
            <p:cNvSpPr/>
            <p:nvPr/>
          </p:nvSpPr>
          <p:spPr>
            <a:xfrm>
              <a:off x="5622388" y="4609746"/>
              <a:ext cx="171756" cy="174565"/>
            </a:xfrm>
            <a:prstGeom prst="rect">
              <a:avLst/>
            </a:prstGeom>
            <a:noFill/>
            <a:ln cap="flat" cmpd="sng" w="19050">
              <a:solidFill>
                <a:schemeClr val="dk2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02" name="Google Shape;102;p18"/>
            <p:cNvCxnSpPr/>
            <p:nvPr/>
          </p:nvCxnSpPr>
          <p:spPr>
            <a:xfrm flipH="1" rot="10800000">
              <a:off x="2165235" y="4784311"/>
              <a:ext cx="4969648" cy="13281"/>
            </a:xfrm>
            <a:prstGeom prst="straightConnector1">
              <a:avLst/>
            </a:prstGeom>
            <a:noFill/>
            <a:ln cap="flat" cmpd="sng" w="28575">
              <a:solidFill>
                <a:schemeClr val="dk2"/>
              </a:solidFill>
              <a:prstDash val="dash"/>
              <a:round/>
              <a:headEnd len="sm" w="sm" type="none"/>
              <a:tailEnd len="sm" w="sm" type="none"/>
            </a:ln>
          </p:spPr>
        </p:cxnSp>
        <p:sp>
          <p:nvSpPr>
            <p:cNvPr id="103" name="Google Shape;103;p18"/>
            <p:cNvSpPr txBox="1"/>
            <p:nvPr/>
          </p:nvSpPr>
          <p:spPr>
            <a:xfrm>
              <a:off x="5518504" y="2941445"/>
              <a:ext cx="1013419" cy="523220"/>
            </a:xfrm>
            <a:prstGeom prst="rect">
              <a:avLst/>
            </a:prstGeom>
            <a:blipFill rotWithShape="1">
              <a:blip r:embed="rId4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latin typeface="Arial"/>
                  <a:ea typeface="Arial"/>
                  <a:cs typeface="Arial"/>
                  <a:sym typeface="Arial"/>
                </a:rPr>
                <a:t> </a:t>
              </a:r>
              <a:endParaRPr/>
            </a:p>
          </p:txBody>
        </p:sp>
        <p:grpSp>
          <p:nvGrpSpPr>
            <p:cNvPr id="104" name="Google Shape;104;p18"/>
            <p:cNvGrpSpPr/>
            <p:nvPr/>
          </p:nvGrpSpPr>
          <p:grpSpPr>
            <a:xfrm>
              <a:off x="2090577" y="1706285"/>
              <a:ext cx="3534123" cy="3273465"/>
              <a:chOff x="2397144" y="1705303"/>
              <a:chExt cx="3534123" cy="3273465"/>
            </a:xfrm>
          </p:grpSpPr>
          <p:sp>
            <p:nvSpPr>
              <p:cNvPr id="105" name="Google Shape;105;p18"/>
              <p:cNvSpPr/>
              <p:nvPr/>
            </p:nvSpPr>
            <p:spPr>
              <a:xfrm>
                <a:off x="2397144" y="1705303"/>
                <a:ext cx="3457183" cy="3081403"/>
              </a:xfrm>
              <a:prstGeom prst="triangle">
                <a:avLst>
                  <a:gd fmla="val 80072" name="adj"/>
                </a:avLst>
              </a:prstGeom>
              <a:solidFill>
                <a:srgbClr val="FFFFFF"/>
              </a:solidFill>
              <a:ln cap="flat" cmpd="sng" w="2540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106" name="Google Shape;106;p18"/>
              <p:cNvCxnSpPr>
                <a:stCxn id="105" idx="0"/>
              </p:cNvCxnSpPr>
              <p:nvPr/>
            </p:nvCxnSpPr>
            <p:spPr>
              <a:xfrm flipH="1">
                <a:off x="4125879" y="1705303"/>
                <a:ext cx="1039500" cy="30813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  <p:cxnSp>
            <p:nvCxnSpPr>
              <p:cNvPr id="107" name="Google Shape;107;p18"/>
              <p:cNvCxnSpPr/>
              <p:nvPr/>
            </p:nvCxnSpPr>
            <p:spPr>
              <a:xfrm>
                <a:off x="3320830" y="4699024"/>
                <a:ext cx="0" cy="175364"/>
              </a:xfrm>
              <a:prstGeom prst="straightConnector1">
                <a:avLst/>
              </a:prstGeom>
              <a:noFill/>
              <a:ln cap="flat" cmpd="sng" w="5715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  <p:cxnSp>
            <p:nvCxnSpPr>
              <p:cNvPr id="108" name="Google Shape;108;p18"/>
              <p:cNvCxnSpPr/>
              <p:nvPr/>
            </p:nvCxnSpPr>
            <p:spPr>
              <a:xfrm>
                <a:off x="2397144" y="4978768"/>
                <a:ext cx="3457183" cy="0"/>
              </a:xfrm>
              <a:prstGeom prst="straightConnector1">
                <a:avLst/>
              </a:prstGeom>
              <a:noFill/>
              <a:ln cap="flat" cmpd="sng" w="38100">
                <a:solidFill>
                  <a:schemeClr val="dk2"/>
                </a:solidFill>
                <a:prstDash val="dash"/>
                <a:round/>
                <a:headEnd len="med" w="med" type="triangle"/>
                <a:tailEnd len="med" w="med" type="triangle"/>
              </a:ln>
            </p:spPr>
          </p:cxnSp>
          <p:cxnSp>
            <p:nvCxnSpPr>
              <p:cNvPr id="109" name="Google Shape;109;p18"/>
              <p:cNvCxnSpPr/>
              <p:nvPr/>
            </p:nvCxnSpPr>
            <p:spPr>
              <a:xfrm>
                <a:off x="5931267" y="1731015"/>
                <a:ext cx="0" cy="3080204"/>
              </a:xfrm>
              <a:prstGeom prst="straightConnector1">
                <a:avLst/>
              </a:prstGeom>
              <a:noFill/>
              <a:ln cap="flat" cmpd="sng" w="38100">
                <a:solidFill>
                  <a:schemeClr val="dk2"/>
                </a:solidFill>
                <a:prstDash val="dash"/>
                <a:round/>
                <a:headEnd len="med" w="med" type="triangle"/>
                <a:tailEnd len="med" w="med" type="triangle"/>
              </a:ln>
            </p:spPr>
          </p:cxnSp>
          <p:sp>
            <p:nvSpPr>
              <p:cNvPr id="110" name="Google Shape;110;p18"/>
              <p:cNvSpPr/>
              <p:nvPr/>
            </p:nvSpPr>
            <p:spPr>
              <a:xfrm>
                <a:off x="4131919" y="1746780"/>
                <a:ext cx="1728000" cy="3043027"/>
              </a:xfrm>
              <a:prstGeom prst="triangle">
                <a:avLst>
                  <a:gd fmla="val 59641" name="adj"/>
                </a:avLst>
              </a:prstGeom>
              <a:solidFill>
                <a:srgbClr val="D9D9D9"/>
              </a:solidFill>
              <a:ln cap="flat" cmpd="sng" w="2540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i="0" lang="en-GB" sz="20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 </a:t>
                </a:r>
                <a:endParaRPr/>
              </a:p>
            </p:txBody>
          </p:sp>
          <p:cxnSp>
            <p:nvCxnSpPr>
              <p:cNvPr id="111" name="Google Shape;111;p18"/>
              <p:cNvCxnSpPr/>
              <p:nvPr/>
            </p:nvCxnSpPr>
            <p:spPr>
              <a:xfrm>
                <a:off x="4951301" y="4699024"/>
                <a:ext cx="0" cy="175364"/>
              </a:xfrm>
              <a:prstGeom prst="straightConnector1">
                <a:avLst/>
              </a:prstGeom>
              <a:noFill/>
              <a:ln cap="flat" cmpd="sng" w="5715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</p:grpSp>
      </p:grpSp>
      <p:sp>
        <p:nvSpPr>
          <p:cNvPr id="112" name="Google Shape;112;p18"/>
          <p:cNvSpPr txBox="1"/>
          <p:nvPr/>
        </p:nvSpPr>
        <p:spPr>
          <a:xfrm>
            <a:off x="1115450" y="5007175"/>
            <a:ext cx="1809600" cy="133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Xavier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3" name="Google Shape;113;p18"/>
          <p:cNvSpPr txBox="1"/>
          <p:nvPr/>
        </p:nvSpPr>
        <p:spPr>
          <a:xfrm>
            <a:off x="15472450" y="5007175"/>
            <a:ext cx="1809600" cy="133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Yasmin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9"/>
          <p:cNvSpPr txBox="1"/>
          <p:nvPr/>
        </p:nvSpPr>
        <p:spPr>
          <a:xfrm>
            <a:off x="946832" y="6444477"/>
            <a:ext cx="14204123" cy="23288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What’s the same and what’s different about the two triangles?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Explain why the areas of the triangles are equal.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Imagine sliding point A along the dashed line to a point you can no longer see. Is the area of this triangle the same?</a:t>
            </a:r>
            <a:endParaRPr/>
          </a:p>
        </p:txBody>
      </p:sp>
      <p:grpSp>
        <p:nvGrpSpPr>
          <p:cNvPr id="119" name="Google Shape;119;p19"/>
          <p:cNvGrpSpPr/>
          <p:nvPr/>
        </p:nvGrpSpPr>
        <p:grpSpPr>
          <a:xfrm>
            <a:off x="3673800" y="2745876"/>
            <a:ext cx="10940399" cy="3596400"/>
            <a:chOff x="1280647" y="1381357"/>
            <a:chExt cx="7292898" cy="2397468"/>
          </a:xfrm>
        </p:grpSpPr>
        <p:grpSp>
          <p:nvGrpSpPr>
            <p:cNvPr id="120" name="Google Shape;120;p19"/>
            <p:cNvGrpSpPr/>
            <p:nvPr/>
          </p:nvGrpSpPr>
          <p:grpSpPr>
            <a:xfrm>
              <a:off x="1280647" y="1674961"/>
              <a:ext cx="7292898" cy="2103864"/>
              <a:chOff x="995248" y="1572326"/>
              <a:chExt cx="7292898" cy="2103864"/>
            </a:xfrm>
          </p:grpSpPr>
          <p:cxnSp>
            <p:nvCxnSpPr>
              <p:cNvPr id="121" name="Google Shape;121;p19"/>
              <p:cNvCxnSpPr/>
              <p:nvPr/>
            </p:nvCxnSpPr>
            <p:spPr>
              <a:xfrm rot="10800000">
                <a:off x="995248" y="1572326"/>
                <a:ext cx="7292898" cy="802888"/>
              </a:xfrm>
              <a:prstGeom prst="straightConnector1">
                <a:avLst/>
              </a:prstGeom>
              <a:noFill/>
              <a:ln cap="flat" cmpd="sng" w="28575">
                <a:solidFill>
                  <a:schemeClr val="dk2"/>
                </a:solidFill>
                <a:prstDash val="dash"/>
                <a:round/>
                <a:headEnd len="sm" w="sm" type="none"/>
                <a:tailEnd len="sm" w="sm" type="none"/>
              </a:ln>
            </p:spPr>
          </p:cxnSp>
          <p:cxnSp>
            <p:nvCxnSpPr>
              <p:cNvPr id="122" name="Google Shape;122;p19"/>
              <p:cNvCxnSpPr/>
              <p:nvPr/>
            </p:nvCxnSpPr>
            <p:spPr>
              <a:xfrm rot="10800000">
                <a:off x="995248" y="2873302"/>
                <a:ext cx="7292898" cy="802888"/>
              </a:xfrm>
              <a:prstGeom prst="straightConnector1">
                <a:avLst/>
              </a:prstGeom>
              <a:noFill/>
              <a:ln cap="flat" cmpd="sng" w="2857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  <p:sp>
            <p:nvSpPr>
              <p:cNvPr id="123" name="Google Shape;123;p19"/>
              <p:cNvSpPr/>
              <p:nvPr/>
            </p:nvSpPr>
            <p:spPr>
              <a:xfrm>
                <a:off x="2132673" y="1694987"/>
                <a:ext cx="3155795" cy="1650380"/>
              </a:xfrm>
              <a:custGeom>
                <a:rect b="b" l="l" r="r" t="t"/>
                <a:pathLst>
                  <a:path extrusionOk="0" h="1650380" w="3155795">
                    <a:moveTo>
                      <a:pt x="0" y="0"/>
                    </a:moveTo>
                    <a:lnTo>
                      <a:pt x="3155795" y="1650380"/>
                    </a:lnTo>
                    <a:lnTo>
                      <a:pt x="1315844" y="14608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lt2"/>
              </a:solidFill>
              <a:ln cap="flat" cmpd="sng" w="2540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4" name="Google Shape;124;p19"/>
              <p:cNvSpPr/>
              <p:nvPr/>
            </p:nvSpPr>
            <p:spPr>
              <a:xfrm>
                <a:off x="3437365" y="2118733"/>
                <a:ext cx="2453269" cy="1226634"/>
              </a:xfrm>
              <a:custGeom>
                <a:rect b="b" l="l" r="r" t="t"/>
                <a:pathLst>
                  <a:path extrusionOk="0" h="1226634" w="2453269">
                    <a:moveTo>
                      <a:pt x="0" y="1025912"/>
                    </a:moveTo>
                    <a:lnTo>
                      <a:pt x="1828800" y="1226634"/>
                    </a:lnTo>
                    <a:lnTo>
                      <a:pt x="2453269" y="0"/>
                    </a:lnTo>
                    <a:lnTo>
                      <a:pt x="0" y="1025912"/>
                    </a:lnTo>
                    <a:close/>
                  </a:path>
                </a:pathLst>
              </a:custGeom>
              <a:solidFill>
                <a:schemeClr val="lt2"/>
              </a:solidFill>
              <a:ln cap="flat" cmpd="sng" w="2540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125" name="Google Shape;125;p19"/>
              <p:cNvCxnSpPr>
                <a:stCxn id="124" idx="1"/>
              </p:cNvCxnSpPr>
              <p:nvPr/>
            </p:nvCxnSpPr>
            <p:spPr>
              <a:xfrm rot="10800000">
                <a:off x="4229065" y="2787667"/>
                <a:ext cx="1037100" cy="557700"/>
              </a:xfrm>
              <a:prstGeom prst="straightConnector1">
                <a:avLst/>
              </a:prstGeom>
              <a:noFill/>
              <a:ln cap="flat" cmpd="sng" w="28575">
                <a:solidFill>
                  <a:schemeClr val="dk2"/>
                </a:solidFill>
                <a:prstDash val="dash"/>
                <a:round/>
                <a:headEnd len="sm" w="sm" type="none"/>
                <a:tailEnd len="sm" w="sm" type="none"/>
              </a:ln>
            </p:spPr>
          </p:cxnSp>
          <p:sp>
            <p:nvSpPr>
              <p:cNvPr id="126" name="Google Shape;126;p19"/>
              <p:cNvSpPr/>
              <p:nvPr/>
            </p:nvSpPr>
            <p:spPr>
              <a:xfrm>
                <a:off x="5843483" y="2082043"/>
                <a:ext cx="72000" cy="72000"/>
              </a:xfrm>
              <a:prstGeom prst="ellipse">
                <a:avLst/>
              </a:prstGeom>
              <a:solidFill>
                <a:schemeClr val="dk1"/>
              </a:solidFill>
              <a:ln cap="flat" cmpd="sng" w="25400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7" name="Google Shape;127;p19"/>
              <p:cNvSpPr/>
              <p:nvPr/>
            </p:nvSpPr>
            <p:spPr>
              <a:xfrm>
                <a:off x="2107824" y="1658296"/>
                <a:ext cx="72000" cy="72000"/>
              </a:xfrm>
              <a:prstGeom prst="ellipse">
                <a:avLst/>
              </a:prstGeom>
              <a:solidFill>
                <a:schemeClr val="dk1"/>
              </a:solidFill>
              <a:ln cap="flat" cmpd="sng" w="25400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28" name="Google Shape;128;p19"/>
            <p:cNvSpPr txBox="1"/>
            <p:nvPr/>
          </p:nvSpPr>
          <p:spPr>
            <a:xfrm>
              <a:off x="5965668" y="1796931"/>
              <a:ext cx="470428" cy="348794"/>
            </a:xfrm>
            <a:prstGeom prst="rect">
              <a:avLst/>
            </a:prstGeom>
            <a:blipFill rotWithShape="1">
              <a:blip r:embed="rId3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latin typeface="Arial"/>
                  <a:ea typeface="Arial"/>
                  <a:cs typeface="Arial"/>
                  <a:sym typeface="Arial"/>
                </a:rPr>
                <a:t> </a:t>
              </a:r>
              <a:endParaRPr/>
            </a:p>
          </p:txBody>
        </p:sp>
        <p:sp>
          <p:nvSpPr>
            <p:cNvPr id="129" name="Google Shape;129;p19"/>
            <p:cNvSpPr txBox="1"/>
            <p:nvPr/>
          </p:nvSpPr>
          <p:spPr>
            <a:xfrm>
              <a:off x="2170434" y="1381357"/>
              <a:ext cx="470428" cy="348794"/>
            </a:xfrm>
            <a:prstGeom prst="rect">
              <a:avLst/>
            </a:prstGeom>
            <a:blipFill rotWithShape="1">
              <a:blip r:embed="rId4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latin typeface="Arial"/>
                  <a:ea typeface="Arial"/>
                  <a:cs typeface="Arial"/>
                  <a:sym typeface="Arial"/>
                </a:rPr>
                <a:t> </a:t>
              </a:r>
              <a:endParaRPr/>
            </a:p>
          </p:txBody>
        </p:sp>
      </p:grpSp>
      <p:sp>
        <p:nvSpPr>
          <p:cNvPr id="130" name="Google Shape;130;p19"/>
          <p:cNvSpPr txBox="1"/>
          <p:nvPr/>
        </p:nvSpPr>
        <p:spPr>
          <a:xfrm>
            <a:off x="939253" y="1829648"/>
            <a:ext cx="9643987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Two parallel lines are used to construct two triangles.</a:t>
            </a:r>
            <a:endParaRPr/>
          </a:p>
        </p:txBody>
      </p:sp>
      <p:sp>
        <p:nvSpPr>
          <p:cNvPr id="131" name="Google Shape;131;p19"/>
          <p:cNvSpPr/>
          <p:nvPr/>
        </p:nvSpPr>
        <p:spPr>
          <a:xfrm rot="415130">
            <a:off x="4768050" y="5086459"/>
            <a:ext cx="186562" cy="186562"/>
          </a:xfrm>
          <a:prstGeom prst="rect">
            <a:avLst/>
          </a:prstGeom>
          <a:noFill/>
          <a:ln cap="flat" cmpd="sng" w="28575">
            <a:solidFill>
              <a:schemeClr val="dk2"/>
            </a:solidFill>
            <a:prstDash val="dot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2" name="Google Shape;132;p19"/>
          <p:cNvCxnSpPr/>
          <p:nvPr/>
        </p:nvCxnSpPr>
        <p:spPr>
          <a:xfrm flipH="1">
            <a:off x="4755067" y="3328134"/>
            <a:ext cx="226102" cy="1908708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stealth"/>
            <a:tailEnd len="med" w="med" type="stealth"/>
          </a:ln>
        </p:spPr>
      </p:cxnSp>
      <p:cxnSp>
        <p:nvCxnSpPr>
          <p:cNvPr id="133" name="Google Shape;133;p19"/>
          <p:cNvCxnSpPr/>
          <p:nvPr/>
        </p:nvCxnSpPr>
        <p:spPr>
          <a:xfrm flipH="1">
            <a:off x="11407718" y="4058846"/>
            <a:ext cx="174833" cy="1948254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stealth"/>
            <a:tailEnd len="med" w="med" type="stealth"/>
          </a:ln>
        </p:spPr>
      </p:cxnSp>
      <p:sp>
        <p:nvSpPr>
          <p:cNvPr id="134" name="Google Shape;134;p19"/>
          <p:cNvSpPr/>
          <p:nvPr/>
        </p:nvSpPr>
        <p:spPr>
          <a:xfrm rot="415130">
            <a:off x="11418277" y="5809981"/>
            <a:ext cx="186562" cy="186562"/>
          </a:xfrm>
          <a:prstGeom prst="rect">
            <a:avLst/>
          </a:prstGeom>
          <a:noFill/>
          <a:ln cap="flat" cmpd="sng" w="28575">
            <a:solidFill>
              <a:schemeClr val="dk2"/>
            </a:solidFill>
            <a:prstDash val="dot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19"/>
          <p:cNvSpPr txBox="1"/>
          <p:nvPr/>
        </p:nvSpPr>
        <p:spPr>
          <a:xfrm>
            <a:off x="4433434" y="3882641"/>
            <a:ext cx="485709" cy="523220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136" name="Google Shape;136;p19"/>
          <p:cNvSpPr txBox="1"/>
          <p:nvPr/>
        </p:nvSpPr>
        <p:spPr>
          <a:xfrm>
            <a:off x="11470535" y="4740024"/>
            <a:ext cx="464871" cy="523220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0"/>
          <p:cNvSpPr txBox="1"/>
          <p:nvPr/>
        </p:nvSpPr>
        <p:spPr>
          <a:xfrm>
            <a:off x="869795" y="2154414"/>
            <a:ext cx="14095141" cy="6309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1463" lvl="0" marL="27146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AutoNum type="arabicPeriod"/>
            </a:pPr>
            <a:r>
              <a:rPr b="0" i="0" lang="en-GB" sz="35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Work out the area of triangles A and B in this diagram.</a:t>
            </a:r>
            <a:endParaRPr/>
          </a:p>
        </p:txBody>
      </p:sp>
      <p:grpSp>
        <p:nvGrpSpPr>
          <p:cNvPr id="142" name="Google Shape;142;p20"/>
          <p:cNvGrpSpPr/>
          <p:nvPr/>
        </p:nvGrpSpPr>
        <p:grpSpPr>
          <a:xfrm>
            <a:off x="10086844" y="3926759"/>
            <a:ext cx="6952555" cy="3574885"/>
            <a:chOff x="5468294" y="1581224"/>
            <a:chExt cx="2212428" cy="888261"/>
          </a:xfrm>
        </p:grpSpPr>
        <p:sp>
          <p:nvSpPr>
            <p:cNvPr id="143" name="Google Shape;143;p20"/>
            <p:cNvSpPr txBox="1"/>
            <p:nvPr/>
          </p:nvSpPr>
          <p:spPr>
            <a:xfrm>
              <a:off x="6240052" y="2339479"/>
              <a:ext cx="385741" cy="130006"/>
            </a:xfrm>
            <a:prstGeom prst="rect">
              <a:avLst/>
            </a:prstGeom>
            <a:blipFill rotWithShape="1">
              <a:blip r:embed="rId3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latin typeface="Arial"/>
                  <a:ea typeface="Arial"/>
                  <a:cs typeface="Arial"/>
                  <a:sym typeface="Arial"/>
                </a:rPr>
                <a:t> </a:t>
              </a:r>
              <a:endParaRPr/>
            </a:p>
          </p:txBody>
        </p:sp>
        <p:sp>
          <p:nvSpPr>
            <p:cNvPr id="144" name="Google Shape;144;p20"/>
            <p:cNvSpPr/>
            <p:nvPr/>
          </p:nvSpPr>
          <p:spPr>
            <a:xfrm>
              <a:off x="7343744" y="2181497"/>
              <a:ext cx="116258" cy="118159"/>
            </a:xfrm>
            <a:prstGeom prst="rect">
              <a:avLst/>
            </a:prstGeom>
            <a:noFill/>
            <a:ln cap="flat" cmpd="sng" w="28575">
              <a:solidFill>
                <a:schemeClr val="dk2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45" name="Google Shape;145;p20"/>
            <p:cNvCxnSpPr/>
            <p:nvPr/>
          </p:nvCxnSpPr>
          <p:spPr>
            <a:xfrm flipH="1" rot="10800000">
              <a:off x="6008116" y="2299656"/>
              <a:ext cx="1672606" cy="5178"/>
            </a:xfrm>
            <a:prstGeom prst="straightConnector1">
              <a:avLst/>
            </a:prstGeom>
            <a:noFill/>
            <a:ln cap="flat" cmpd="sng" w="38100">
              <a:solidFill>
                <a:schemeClr val="dk2"/>
              </a:solidFill>
              <a:prstDash val="dash"/>
              <a:round/>
              <a:headEnd len="sm" w="sm" type="none"/>
              <a:tailEnd len="sm" w="sm" type="none"/>
            </a:ln>
          </p:spPr>
        </p:cxnSp>
        <p:sp>
          <p:nvSpPr>
            <p:cNvPr id="146" name="Google Shape;146;p20"/>
            <p:cNvSpPr txBox="1"/>
            <p:nvPr/>
          </p:nvSpPr>
          <p:spPr>
            <a:xfrm>
              <a:off x="7341526" y="1872021"/>
              <a:ext cx="322488" cy="130006"/>
            </a:xfrm>
            <a:prstGeom prst="rect">
              <a:avLst/>
            </a:prstGeom>
            <a:blipFill rotWithShape="1">
              <a:blip r:embed="rId4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latin typeface="Arial"/>
                  <a:ea typeface="Arial"/>
                  <a:cs typeface="Arial"/>
                  <a:sym typeface="Arial"/>
                </a:rPr>
                <a:t> </a:t>
              </a:r>
              <a:endParaRPr/>
            </a:p>
          </p:txBody>
        </p:sp>
        <p:sp>
          <p:nvSpPr>
            <p:cNvPr id="147" name="Google Shape;147;p20"/>
            <p:cNvSpPr/>
            <p:nvPr/>
          </p:nvSpPr>
          <p:spPr>
            <a:xfrm>
              <a:off x="5468294" y="1581224"/>
              <a:ext cx="1858482" cy="719749"/>
            </a:xfrm>
            <a:prstGeom prst="triangle">
              <a:avLst>
                <a:gd fmla="val 80072" name="adj"/>
              </a:avLst>
            </a:prstGeom>
            <a:noFill/>
            <a:ln cap="flat" cmpd="sng" w="254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6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cxnSp>
          <p:nvCxnSpPr>
            <p:cNvPr id="148" name="Google Shape;148;p20"/>
            <p:cNvCxnSpPr>
              <a:stCxn id="147" idx="0"/>
            </p:cNvCxnSpPr>
            <p:nvPr/>
          </p:nvCxnSpPr>
          <p:spPr>
            <a:xfrm flipH="1">
              <a:off x="6652818" y="1581224"/>
              <a:ext cx="303600" cy="7197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49" name="Google Shape;149;p20"/>
            <p:cNvCxnSpPr/>
            <p:nvPr/>
          </p:nvCxnSpPr>
          <p:spPr>
            <a:xfrm flipH="1">
              <a:off x="6015001" y="2278393"/>
              <a:ext cx="4464" cy="59879"/>
            </a:xfrm>
            <a:prstGeom prst="straightConnector1">
              <a:avLst/>
            </a:prstGeom>
            <a:noFill/>
            <a:ln cap="flat" cmpd="sng" w="762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50" name="Google Shape;150;p20"/>
            <p:cNvCxnSpPr/>
            <p:nvPr/>
          </p:nvCxnSpPr>
          <p:spPr>
            <a:xfrm>
              <a:off x="5468294" y="2338272"/>
              <a:ext cx="1860661" cy="0"/>
            </a:xfrm>
            <a:prstGeom prst="straightConnector1">
              <a:avLst/>
            </a:prstGeom>
            <a:noFill/>
            <a:ln cap="flat" cmpd="sng" w="38100">
              <a:solidFill>
                <a:schemeClr val="dk2"/>
              </a:solidFill>
              <a:prstDash val="dash"/>
              <a:round/>
              <a:headEnd len="med" w="med" type="triangle"/>
              <a:tailEnd len="med" w="med" type="triangle"/>
            </a:ln>
          </p:spPr>
        </p:cxnSp>
        <p:cxnSp>
          <p:nvCxnSpPr>
            <p:cNvPr id="151" name="Google Shape;151;p20"/>
            <p:cNvCxnSpPr/>
            <p:nvPr/>
          </p:nvCxnSpPr>
          <p:spPr>
            <a:xfrm>
              <a:off x="7343705" y="1581224"/>
              <a:ext cx="0" cy="729304"/>
            </a:xfrm>
            <a:prstGeom prst="straightConnector1">
              <a:avLst/>
            </a:prstGeom>
            <a:noFill/>
            <a:ln cap="flat" cmpd="sng" w="38100">
              <a:solidFill>
                <a:schemeClr val="dk2"/>
              </a:solidFill>
              <a:prstDash val="dash"/>
              <a:round/>
              <a:headEnd len="med" w="med" type="triangle"/>
              <a:tailEnd len="med" w="med" type="triangle"/>
            </a:ln>
          </p:spPr>
        </p:cxnSp>
        <p:sp>
          <p:nvSpPr>
            <p:cNvPr id="152" name="Google Shape;152;p20"/>
            <p:cNvSpPr/>
            <p:nvPr/>
          </p:nvSpPr>
          <p:spPr>
            <a:xfrm>
              <a:off x="6400033" y="1591395"/>
              <a:ext cx="928922" cy="710785"/>
            </a:xfrm>
            <a:prstGeom prst="triangle">
              <a:avLst>
                <a:gd fmla="val 59641" name="adj"/>
              </a:avLst>
            </a:prstGeom>
            <a:solidFill>
              <a:srgbClr val="FFFFFF"/>
            </a:solidFill>
            <a:ln cap="flat" cmpd="sng" w="254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6000" u="none" cap="none" strike="noStrike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rPr>
                <a:t> </a:t>
              </a:r>
              <a:endParaRPr/>
            </a:p>
          </p:txBody>
        </p:sp>
        <p:cxnSp>
          <p:nvCxnSpPr>
            <p:cNvPr id="153" name="Google Shape;153;p20"/>
            <p:cNvCxnSpPr/>
            <p:nvPr/>
          </p:nvCxnSpPr>
          <p:spPr>
            <a:xfrm>
              <a:off x="6889826" y="2266790"/>
              <a:ext cx="0" cy="68365"/>
            </a:xfrm>
            <a:prstGeom prst="straightConnector1">
              <a:avLst/>
            </a:prstGeom>
            <a:noFill/>
            <a:ln cap="flat" cmpd="sng" w="762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154" name="Google Shape;154;p20"/>
          <p:cNvSpPr txBox="1"/>
          <p:nvPr/>
        </p:nvSpPr>
        <p:spPr>
          <a:xfrm>
            <a:off x="14283114" y="4850876"/>
            <a:ext cx="953814" cy="10156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60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B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20"/>
          <p:cNvSpPr txBox="1"/>
          <p:nvPr/>
        </p:nvSpPr>
        <p:spPr>
          <a:xfrm>
            <a:off x="12244148" y="5620319"/>
            <a:ext cx="802888" cy="10156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b="0" i="0" lang="en-GB" sz="60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A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1"/>
          <p:cNvSpPr txBox="1"/>
          <p:nvPr/>
        </p:nvSpPr>
        <p:spPr>
          <a:xfrm>
            <a:off x="869796" y="2127290"/>
            <a:ext cx="13515278" cy="3016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1463" lvl="0" marL="27146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AutoNum type="arabicPeriod" startAt="2"/>
            </a:pPr>
            <a:r>
              <a:rPr b="0" i="0" lang="en-GB" sz="35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Triangle C is partly on top of triangle D.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b="0" i="0" lang="en-GB" sz="35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They have the same base.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b="0" i="0" lang="en-GB" sz="35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The two lines are parallel.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b="0" i="0" lang="en-GB" sz="35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Work out the area of each triangle.</a:t>
            </a:r>
            <a:endParaRPr/>
          </a:p>
        </p:txBody>
      </p:sp>
      <p:grpSp>
        <p:nvGrpSpPr>
          <p:cNvPr id="161" name="Google Shape;161;p21"/>
          <p:cNvGrpSpPr/>
          <p:nvPr/>
        </p:nvGrpSpPr>
        <p:grpSpPr>
          <a:xfrm rot="-1413549">
            <a:off x="5764585" y="1040602"/>
            <a:ext cx="11511123" cy="10584662"/>
            <a:chOff x="1538142" y="252609"/>
            <a:chExt cx="5026326" cy="4617302"/>
          </a:xfrm>
        </p:grpSpPr>
        <p:cxnSp>
          <p:nvCxnSpPr>
            <p:cNvPr id="162" name="Google Shape;162;p21"/>
            <p:cNvCxnSpPr/>
            <p:nvPr/>
          </p:nvCxnSpPr>
          <p:spPr>
            <a:xfrm flipH="1" rot="1413549">
              <a:off x="1636808" y="1155128"/>
              <a:ext cx="4828994" cy="1500738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dash"/>
              <a:round/>
              <a:headEnd len="sm" w="sm" type="none"/>
              <a:tailEnd len="sm" w="sm" type="none"/>
            </a:ln>
          </p:spPr>
        </p:cxnSp>
        <p:cxnSp>
          <p:nvCxnSpPr>
            <p:cNvPr id="163" name="Google Shape;163;p21"/>
            <p:cNvCxnSpPr/>
            <p:nvPr/>
          </p:nvCxnSpPr>
          <p:spPr>
            <a:xfrm flipH="1" rot="1413549">
              <a:off x="1682197" y="2466843"/>
              <a:ext cx="4759526" cy="1515028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64" name="Google Shape;164;p21"/>
            <p:cNvSpPr/>
            <p:nvPr/>
          </p:nvSpPr>
          <p:spPr>
            <a:xfrm rot="-4803">
              <a:off x="2163173" y="1708274"/>
              <a:ext cx="3155795" cy="1650380"/>
            </a:xfrm>
            <a:custGeom>
              <a:rect b="b" l="l" r="r" t="t"/>
              <a:pathLst>
                <a:path extrusionOk="0" h="1650380" w="3155795">
                  <a:moveTo>
                    <a:pt x="0" y="0"/>
                  </a:moveTo>
                  <a:lnTo>
                    <a:pt x="3155795" y="1650380"/>
                  </a:lnTo>
                  <a:lnTo>
                    <a:pt x="1315844" y="1460810"/>
                  </a:lnTo>
                  <a:lnTo>
                    <a:pt x="0" y="0"/>
                  </a:lnTo>
                  <a:close/>
                </a:path>
              </a:pathLst>
            </a:custGeom>
            <a:noFill/>
            <a:ln cap="flat" cmpd="sng" w="254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5" name="Google Shape;165;p21"/>
            <p:cNvSpPr/>
            <p:nvPr/>
          </p:nvSpPr>
          <p:spPr>
            <a:xfrm rot="-42270">
              <a:off x="3486781" y="2131081"/>
              <a:ext cx="2453269" cy="1226633"/>
            </a:xfrm>
            <a:custGeom>
              <a:rect b="b" l="l" r="r" t="t"/>
              <a:pathLst>
                <a:path extrusionOk="0" h="1226634" w="2453269">
                  <a:moveTo>
                    <a:pt x="0" y="1025912"/>
                  </a:moveTo>
                  <a:lnTo>
                    <a:pt x="1828800" y="1226634"/>
                  </a:lnTo>
                  <a:lnTo>
                    <a:pt x="2453269" y="0"/>
                  </a:lnTo>
                  <a:lnTo>
                    <a:pt x="0" y="1025912"/>
                  </a:lnTo>
                  <a:close/>
                </a:path>
              </a:pathLst>
            </a:custGeom>
            <a:solidFill>
              <a:srgbClr val="FFFFFF"/>
            </a:solidFill>
            <a:ln cap="flat" cmpd="sng" w="254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66" name="Google Shape;166;p21"/>
            <p:cNvCxnSpPr>
              <a:stCxn id="165" idx="1"/>
            </p:cNvCxnSpPr>
            <p:nvPr/>
          </p:nvCxnSpPr>
          <p:spPr>
            <a:xfrm rot="-9387768">
              <a:off x="4178506" y="3053754"/>
              <a:ext cx="1206478" cy="58302"/>
            </a:xfrm>
            <a:prstGeom prst="straightConnector1">
              <a:avLst/>
            </a:prstGeom>
            <a:noFill/>
            <a:ln cap="flat" cmpd="sng" w="38100">
              <a:solidFill>
                <a:schemeClr val="dk2"/>
              </a:solidFill>
              <a:prstDash val="dash"/>
              <a:round/>
              <a:headEnd len="sm" w="sm" type="none"/>
              <a:tailEnd len="sm" w="sm" type="none"/>
            </a:ln>
          </p:spPr>
        </p:cxnSp>
        <p:sp>
          <p:nvSpPr>
            <p:cNvPr id="167" name="Google Shape;167;p21"/>
            <p:cNvSpPr/>
            <p:nvPr/>
          </p:nvSpPr>
          <p:spPr>
            <a:xfrm>
              <a:off x="5921153" y="2085463"/>
              <a:ext cx="72000" cy="72000"/>
            </a:xfrm>
            <a:prstGeom prst="ellipse">
              <a:avLst/>
            </a:prstGeom>
            <a:solidFill>
              <a:schemeClr val="dk1"/>
            </a:solidFill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8" name="Google Shape;168;p21"/>
            <p:cNvSpPr/>
            <p:nvPr/>
          </p:nvSpPr>
          <p:spPr>
            <a:xfrm>
              <a:off x="2107824" y="1658296"/>
              <a:ext cx="72000" cy="72000"/>
            </a:xfrm>
            <a:prstGeom prst="ellipse">
              <a:avLst/>
            </a:prstGeom>
            <a:solidFill>
              <a:schemeClr val="dk1"/>
            </a:solidFill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9" name="Google Shape;169;p21"/>
          <p:cNvSpPr txBox="1"/>
          <p:nvPr/>
        </p:nvSpPr>
        <p:spPr>
          <a:xfrm>
            <a:off x="12744763" y="7575214"/>
            <a:ext cx="1366080" cy="584775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cxnSp>
        <p:nvCxnSpPr>
          <p:cNvPr id="170" name="Google Shape;170;p21"/>
          <p:cNvCxnSpPr/>
          <p:nvPr/>
        </p:nvCxnSpPr>
        <p:spPr>
          <a:xfrm flipH="1" rot="10800000">
            <a:off x="10924052" y="6971327"/>
            <a:ext cx="3988290" cy="1230163"/>
          </a:xfrm>
          <a:prstGeom prst="straightConnector1">
            <a:avLst/>
          </a:prstGeom>
          <a:noFill/>
          <a:ln cap="flat" cmpd="sng" w="57150">
            <a:solidFill>
              <a:schemeClr val="dk2"/>
            </a:solidFill>
            <a:prstDash val="dash"/>
            <a:round/>
            <a:headEnd len="med" w="med" type="triangle"/>
            <a:tailEnd len="med" w="med" type="triangle"/>
          </a:ln>
        </p:spPr>
      </p:cxnSp>
      <p:sp>
        <p:nvSpPr>
          <p:cNvPr id="171" name="Google Shape;171;p21"/>
          <p:cNvSpPr txBox="1"/>
          <p:nvPr/>
        </p:nvSpPr>
        <p:spPr>
          <a:xfrm>
            <a:off x="15626759" y="4584044"/>
            <a:ext cx="1342034" cy="584775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cxnSp>
        <p:nvCxnSpPr>
          <p:cNvPr id="172" name="Google Shape;172;p21"/>
          <p:cNvCxnSpPr/>
          <p:nvPr/>
        </p:nvCxnSpPr>
        <p:spPr>
          <a:xfrm rot="10800000">
            <a:off x="15111961" y="3714710"/>
            <a:ext cx="1029598" cy="2651108"/>
          </a:xfrm>
          <a:prstGeom prst="straightConnector1">
            <a:avLst/>
          </a:prstGeom>
          <a:noFill/>
          <a:ln cap="flat" cmpd="sng" w="57150">
            <a:solidFill>
              <a:schemeClr val="dk2"/>
            </a:solidFill>
            <a:prstDash val="dash"/>
            <a:round/>
            <a:headEnd len="med" w="med" type="triangle"/>
            <a:tailEnd len="med" w="med" type="triangle"/>
          </a:ln>
        </p:spPr>
      </p:cxnSp>
      <p:sp>
        <p:nvSpPr>
          <p:cNvPr id="173" name="Google Shape;173;p21"/>
          <p:cNvSpPr/>
          <p:nvPr/>
        </p:nvSpPr>
        <p:spPr>
          <a:xfrm rot="-1072566">
            <a:off x="16094146" y="5923615"/>
            <a:ext cx="450000" cy="450000"/>
          </a:xfrm>
          <a:prstGeom prst="rect">
            <a:avLst/>
          </a:prstGeom>
          <a:noFill/>
          <a:ln cap="flat" cmpd="sng" w="38100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p21"/>
          <p:cNvSpPr txBox="1"/>
          <p:nvPr/>
        </p:nvSpPr>
        <p:spPr>
          <a:xfrm>
            <a:off x="13728531" y="5301540"/>
            <a:ext cx="953814" cy="10156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60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C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Google Shape;175;p21"/>
          <p:cNvSpPr txBox="1"/>
          <p:nvPr/>
        </p:nvSpPr>
        <p:spPr>
          <a:xfrm>
            <a:off x="10056970" y="6559551"/>
            <a:ext cx="802888" cy="10156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b="0" i="0" lang="en-GB" sz="60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D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2"/>
          <p:cNvSpPr txBox="1"/>
          <p:nvPr/>
        </p:nvSpPr>
        <p:spPr>
          <a:xfrm>
            <a:off x="869794" y="2206373"/>
            <a:ext cx="9656957" cy="43499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1463" lvl="0" marL="27146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AutoNum type="arabicPeriod" startAt="3"/>
            </a:pPr>
            <a:r>
              <a:rPr b="0" i="0" lang="en-GB" sz="35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Work out the area of the triangle.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b="0" i="0" lang="en-GB" sz="35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Draw a different triangle with the same base as this triangle but:</a:t>
            </a:r>
            <a:endParaRPr/>
          </a:p>
          <a:p>
            <a:pPr indent="-514350" lvl="1" marL="51435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AutoNum type="alphaLcPeriod"/>
            </a:pPr>
            <a:r>
              <a:rPr b="0" i="0" lang="en-GB" sz="35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the same area;</a:t>
            </a:r>
            <a:endParaRPr/>
          </a:p>
          <a:p>
            <a:pPr indent="-514350" lvl="1" marL="51435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AutoNum type="alphaLcPeriod"/>
            </a:pPr>
            <a:r>
              <a:rPr b="0" i="0" lang="en-GB" sz="35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 larger perimeter;</a:t>
            </a:r>
            <a:endParaRPr/>
          </a:p>
          <a:p>
            <a:pPr indent="-514350" lvl="1" marL="51435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AutoNum type="alphaLcPeriod"/>
            </a:pPr>
            <a:r>
              <a:rPr b="0" i="0" lang="en-GB" sz="35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 smaller area.</a:t>
            </a:r>
            <a:endParaRPr/>
          </a:p>
        </p:txBody>
      </p:sp>
      <p:graphicFrame>
        <p:nvGraphicFramePr>
          <p:cNvPr id="181" name="Google Shape;181;p22"/>
          <p:cNvGraphicFramePr/>
          <p:nvPr/>
        </p:nvGraphicFramePr>
        <p:xfrm>
          <a:off x="11385267" y="3421474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{8D7FB530-BC4C-487D-8D23-B0178F51D819}</a:tableStyleId>
              </a:tblPr>
              <a:tblGrid>
                <a:gridCol w="900000"/>
                <a:gridCol w="900000"/>
                <a:gridCol w="900000"/>
                <a:gridCol w="900000"/>
                <a:gridCol w="900000"/>
                <a:gridCol w="900000"/>
                <a:gridCol w="900000"/>
              </a:tblGrid>
              <a:tr h="900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24850" marB="24850" marR="49725" marL="49725">
                    <a:lnL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24850" marB="24850" marR="49725" marL="49725">
                    <a:lnL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24850" marB="24850" marR="49725" marL="49725">
                    <a:lnL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24850" marB="24850" marR="49725" marL="49725">
                    <a:lnL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24850" marB="24850" marR="49725" marL="49725">
                    <a:lnL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24850" marB="24850" marR="49725" marL="49725">
                    <a:lnL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24850" marB="24850" marR="49725" marL="49725">
                    <a:lnL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24850" marB="24850" marR="49725" marL="49725">
                    <a:lnL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24850" marB="24850" marR="49725" marL="49725">
                    <a:lnL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24850" marB="24850" marR="49725" marL="49725">
                    <a:lnL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24850" marB="24850" marR="49725" marL="49725">
                    <a:lnL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24850" marB="24850" marR="49725" marL="49725">
                    <a:lnL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24850" marB="24850" marR="49725" marL="49725">
                    <a:lnL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24850" marB="24850" marR="49725" marL="49725">
                    <a:lnL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24850" marB="24850" marR="49725" marL="49725">
                    <a:lnL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24850" marB="24850" marR="49725" marL="49725">
                    <a:lnL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24850" marB="24850" marR="49725" marL="49725">
                    <a:lnL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24850" marB="24850" marR="49725" marL="49725">
                    <a:lnL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24850" marB="24850" marR="49725" marL="49725">
                    <a:lnL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24850" marB="24850" marR="49725" marL="49725">
                    <a:lnL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24850" marB="24850" marR="49725" marL="49725">
                    <a:lnL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24850" marB="24850" marR="49725" marL="49725">
                    <a:lnL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24850" marB="24850" marR="49725" marL="49725">
                    <a:lnL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24850" marB="24850" marR="49725" marL="49725">
                    <a:lnL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24850" marB="24850" marR="49725" marL="49725">
                    <a:lnL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24850" marB="24850" marR="49725" marL="49725">
                    <a:lnL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24850" marB="24850" marR="49725" marL="49725">
                    <a:lnL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24850" marB="24850" marR="49725" marL="49725">
                    <a:lnL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24850" marB="24850" marR="49725" marL="49725">
                    <a:lnL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24850" marB="24850" marR="49725" marL="49725">
                    <a:lnL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24850" marB="24850" marR="49725" marL="49725">
                    <a:lnL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24850" marB="24850" marR="49725" marL="49725">
                    <a:lnL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24850" marB="24850" marR="49725" marL="49725">
                    <a:lnL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24850" marB="24850" marR="49725" marL="49725">
                    <a:lnL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24850" marB="24850" marR="49725" marL="49725">
                    <a:lnL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24850" marB="24850" marR="49725" marL="49725">
                    <a:lnL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24850" marB="24850" marR="49725" marL="49725">
                    <a:lnL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24850" marB="24850" marR="49725" marL="49725">
                    <a:lnL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24850" marB="24850" marR="49725" marL="49725">
                    <a:lnL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24850" marB="24850" marR="49725" marL="49725">
                    <a:lnL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24850" marB="24850" marR="49725" marL="49725">
                    <a:lnL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24850" marB="24850" marR="49725" marL="49725">
                    <a:lnL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sp>
        <p:nvSpPr>
          <p:cNvPr id="182" name="Google Shape;182;p22"/>
          <p:cNvSpPr/>
          <p:nvPr/>
        </p:nvSpPr>
        <p:spPr>
          <a:xfrm>
            <a:off x="13184225" y="3421474"/>
            <a:ext cx="3564906" cy="2689394"/>
          </a:xfrm>
          <a:custGeom>
            <a:rect b="b" l="l" r="r" t="t"/>
            <a:pathLst>
              <a:path extrusionOk="0" h="1181100" w="1571625">
                <a:moveTo>
                  <a:pt x="0" y="1171575"/>
                </a:moveTo>
                <a:lnTo>
                  <a:pt x="400050" y="0"/>
                </a:lnTo>
                <a:lnTo>
                  <a:pt x="1571625" y="1181100"/>
                </a:lnTo>
                <a:lnTo>
                  <a:pt x="0" y="1171575"/>
                </a:lnTo>
                <a:close/>
              </a:path>
            </a:pathLst>
          </a:custGeom>
          <a:noFill/>
          <a:ln cap="flat" cmpd="sng" w="571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3"/>
          <p:cNvSpPr/>
          <p:nvPr/>
        </p:nvSpPr>
        <p:spPr>
          <a:xfrm>
            <a:off x="3389718" y="3649237"/>
            <a:ext cx="5400000" cy="36000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5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For any triangle there is another with the same area but with a greater perimeter.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88" name="Google Shape;188;p23"/>
          <p:cNvSpPr/>
          <p:nvPr/>
        </p:nvSpPr>
        <p:spPr>
          <a:xfrm>
            <a:off x="9498284" y="3649237"/>
            <a:ext cx="5400000" cy="36000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5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For any triangle there is another with the same perimeter but with a smaller area.</a:t>
            </a:r>
            <a:endParaRPr b="0" i="0" sz="35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89" name="Google Shape;189;p23"/>
          <p:cNvSpPr txBox="1"/>
          <p:nvPr/>
        </p:nvSpPr>
        <p:spPr>
          <a:xfrm>
            <a:off x="869794" y="1895707"/>
            <a:ext cx="13849814" cy="15704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Are these statements </a:t>
            </a:r>
            <a:r>
              <a:rPr b="1" i="0" lang="en-GB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always</a:t>
            </a:r>
            <a:r>
              <a:rPr b="0" i="0" lang="en-GB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true, </a:t>
            </a:r>
            <a:r>
              <a:rPr b="1" i="0" lang="en-GB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sometimes</a:t>
            </a:r>
            <a:r>
              <a:rPr b="0" i="0" lang="en-GB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true or </a:t>
            </a:r>
            <a:r>
              <a:rPr b="1" i="0" lang="en-GB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never</a:t>
            </a:r>
            <a:r>
              <a:rPr b="0" i="0" lang="en-GB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true?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b="0" i="0" lang="en-GB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Can you draw some examples for each?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