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5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5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1e5a703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1e5a703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b9e373c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eb9e373c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Magnets </a:t>
            </a:r>
            <a:r>
              <a:rPr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</a:t>
            </a: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attract</a:t>
            </a:r>
            <a:r>
              <a:rPr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repel</a:t>
            </a:r>
            <a:r>
              <a:rPr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other </a:t>
            </a: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magnets</a:t>
            </a:r>
            <a:r>
              <a:rPr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Each magnet has </a:t>
            </a: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poles</a:t>
            </a:r>
            <a:r>
              <a:rPr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The </a:t>
            </a: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north pole</a:t>
            </a:r>
            <a:r>
              <a:rPr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the </a:t>
            </a:r>
            <a:r>
              <a:rPr b="1" lang="en-GB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south pole. (this is where the force of the magnet is strongest)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2ffa8ba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2ffa8ba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 before task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eb9e373c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eb9e373c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 before task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B3241"/>
                </a:solidFill>
              </a:rPr>
              <a:t>Physics - Key Stage 3</a:t>
            </a:r>
            <a:endParaRPr b="0" sz="36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B3241"/>
                </a:solidFill>
              </a:rPr>
              <a:t>Electricity and Magnetism</a:t>
            </a:r>
            <a:endParaRPr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Magnetic Forces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(Downloadable student document)</a:t>
            </a:r>
            <a:endParaRPr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Humphries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Independent Task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918000" y="2870875"/>
            <a:ext cx="97341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Complete the sentences.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/>
              <a:t> </a:t>
            </a:r>
            <a:r>
              <a:rPr lang="en-GB" sz="3500"/>
              <a:t>This pair of  magnets will ___________.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This pair of magnets will ____________.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This pair of magnets will ____________.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5800"/>
              <a:t>                </a:t>
            </a:r>
            <a:r>
              <a:rPr lang="en-GB" sz="7200"/>
              <a:t>       </a:t>
            </a:r>
            <a:endParaRPr sz="7200">
              <a:solidFill>
                <a:schemeClr val="accent4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8199275" y="7606625"/>
            <a:ext cx="4531500" cy="15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2" name="Google Shape;92;p15"/>
          <p:cNvGrpSpPr/>
          <p:nvPr/>
        </p:nvGrpSpPr>
        <p:grpSpPr>
          <a:xfrm>
            <a:off x="10499516" y="3610590"/>
            <a:ext cx="6285757" cy="608616"/>
            <a:chOff x="2832600" y="7238275"/>
            <a:chExt cx="13057243" cy="1264525"/>
          </a:xfrm>
        </p:grpSpPr>
        <p:sp>
          <p:nvSpPr>
            <p:cNvPr id="93" name="Google Shape;93;p15"/>
            <p:cNvSpPr/>
            <p:nvPr/>
          </p:nvSpPr>
          <p:spPr>
            <a:xfrm>
              <a:off x="5216700" y="7260500"/>
              <a:ext cx="2384100" cy="1242300"/>
            </a:xfrm>
            <a:prstGeom prst="rect">
              <a:avLst/>
            </a:prstGeom>
            <a:solidFill>
              <a:srgbClr val="FFFFFF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</a:t>
              </a:r>
              <a:endPara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832600" y="7260500"/>
              <a:ext cx="2384100" cy="1242300"/>
            </a:xfrm>
            <a:prstGeom prst="rect">
              <a:avLst/>
            </a:prstGeom>
            <a:solidFill>
              <a:srgbClr val="EFEFEF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 sz="3600">
                <a:solidFill>
                  <a:srgbClr val="434343"/>
                </a:solidFill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3505743" y="7238275"/>
              <a:ext cx="2384100" cy="1242300"/>
            </a:xfrm>
            <a:prstGeom prst="rect">
              <a:avLst/>
            </a:prstGeom>
            <a:solidFill>
              <a:srgbClr val="FFFFFF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</a:t>
              </a:r>
              <a:endPara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1121643" y="7238275"/>
              <a:ext cx="2384100" cy="1242300"/>
            </a:xfrm>
            <a:prstGeom prst="rect">
              <a:avLst/>
            </a:prstGeom>
            <a:solidFill>
              <a:srgbClr val="EFEFEF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 sz="3600">
                <a:solidFill>
                  <a:srgbClr val="434343"/>
                </a:solidFill>
              </a:endParaRPr>
            </a:p>
          </p:txBody>
        </p:sp>
      </p:grpSp>
      <p:grpSp>
        <p:nvGrpSpPr>
          <p:cNvPr id="97" name="Google Shape;97;p15"/>
          <p:cNvGrpSpPr/>
          <p:nvPr/>
        </p:nvGrpSpPr>
        <p:grpSpPr>
          <a:xfrm rot="10800000">
            <a:off x="10499422" y="5619319"/>
            <a:ext cx="2295506" cy="597900"/>
            <a:chOff x="10499516" y="5619300"/>
            <a:chExt cx="2295506" cy="597900"/>
          </a:xfrm>
        </p:grpSpPr>
        <p:sp>
          <p:nvSpPr>
            <p:cNvPr id="98" name="Google Shape;98;p15"/>
            <p:cNvSpPr/>
            <p:nvPr/>
          </p:nvSpPr>
          <p:spPr>
            <a:xfrm>
              <a:off x="11647222" y="5619300"/>
              <a:ext cx="1147800" cy="597900"/>
            </a:xfrm>
            <a:prstGeom prst="rect">
              <a:avLst/>
            </a:prstGeom>
            <a:solidFill>
              <a:srgbClr val="FFFFFF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</a:t>
              </a:r>
              <a:endPara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10499516" y="5619300"/>
              <a:ext cx="1147800" cy="597900"/>
            </a:xfrm>
            <a:prstGeom prst="rect">
              <a:avLst/>
            </a:prstGeom>
            <a:solidFill>
              <a:srgbClr val="EFEFEF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 sz="3600">
                <a:solidFill>
                  <a:srgbClr val="434343"/>
                </a:solidFill>
              </a:endParaRPr>
            </a:p>
          </p:txBody>
        </p:sp>
      </p:grpSp>
      <p:sp>
        <p:nvSpPr>
          <p:cNvPr id="100" name="Google Shape;100;p15"/>
          <p:cNvSpPr/>
          <p:nvPr/>
        </p:nvSpPr>
        <p:spPr>
          <a:xfrm>
            <a:off x="15637567" y="5608603"/>
            <a:ext cx="1147800" cy="597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4489861" y="5608603"/>
            <a:ext cx="1147800" cy="5979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3600">
              <a:solidFill>
                <a:srgbClr val="434343"/>
              </a:solidFill>
            </a:endParaRPr>
          </a:p>
        </p:txBody>
      </p:sp>
      <p:sp>
        <p:nvSpPr>
          <p:cNvPr id="102" name="Google Shape;102;p15"/>
          <p:cNvSpPr/>
          <p:nvPr/>
        </p:nvSpPr>
        <p:spPr>
          <a:xfrm rot="10800000">
            <a:off x="10499422" y="7511269"/>
            <a:ext cx="1147800" cy="597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5"/>
          <p:cNvSpPr/>
          <p:nvPr/>
        </p:nvSpPr>
        <p:spPr>
          <a:xfrm rot="10800000">
            <a:off x="11647127" y="7511269"/>
            <a:ext cx="1147800" cy="5979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3600">
              <a:solidFill>
                <a:srgbClr val="434343"/>
              </a:solidFill>
            </a:endParaRPr>
          </a:p>
        </p:txBody>
      </p:sp>
      <p:sp>
        <p:nvSpPr>
          <p:cNvPr id="104" name="Google Shape;104;p15"/>
          <p:cNvSpPr/>
          <p:nvPr/>
        </p:nvSpPr>
        <p:spPr>
          <a:xfrm rot="10800000">
            <a:off x="14489767" y="7500572"/>
            <a:ext cx="1147800" cy="597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5"/>
          <p:cNvSpPr/>
          <p:nvPr/>
        </p:nvSpPr>
        <p:spPr>
          <a:xfrm rot="10800000">
            <a:off x="15637473" y="7500572"/>
            <a:ext cx="1147800" cy="597900"/>
          </a:xfrm>
          <a:prstGeom prst="rect">
            <a:avLst/>
          </a:prstGeom>
          <a:solidFill>
            <a:srgbClr val="EFEFE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3600">
              <a:solidFill>
                <a:srgbClr val="434343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966425" y="8568925"/>
            <a:ext cx="30066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 created by R Humphries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Independent Task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918000" y="248987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Put the steps in the correct order:</a:t>
            </a:r>
            <a:endParaRPr b="1"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Repeat steps 1-3 but start at different points around the magnet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Draw a dot next to the south pole of the plotting compass and then move the north pole of the plotting compass to this dot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Use a plotting compass and place it at the south pole of the bar magnet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Join the dots and add an arrow in the direction the north arrow on the compass points.</a:t>
            </a:r>
            <a:endParaRPr sz="3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5800"/>
              <a:t>                </a:t>
            </a:r>
            <a:r>
              <a:rPr lang="en-GB" sz="7200"/>
              <a:t>       </a:t>
            </a:r>
            <a:endParaRPr sz="7200">
              <a:solidFill>
                <a:schemeClr val="accent4"/>
              </a:solidFill>
            </a:endParaRPr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8199275" y="7606625"/>
            <a:ext cx="4531500" cy="15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Independent Task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918000" y="2870875"/>
            <a:ext cx="91113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Answer the questions</a:t>
            </a:r>
            <a:endParaRPr sz="3500" u="sng"/>
          </a:p>
          <a:p>
            <a:pPr indent="-45085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Draw two circles around the places where the magnetic field is strongest</a:t>
            </a:r>
            <a:endParaRPr sz="3500"/>
          </a:p>
          <a:p>
            <a:pPr indent="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Why have you chosen these two places?</a:t>
            </a:r>
            <a:endParaRPr sz="3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5800"/>
              <a:t>                </a:t>
            </a:r>
            <a:r>
              <a:rPr lang="en-GB" sz="7200"/>
              <a:t>       </a:t>
            </a:r>
            <a:endParaRPr sz="7200">
              <a:solidFill>
                <a:schemeClr val="accent4"/>
              </a:solidFill>
            </a:endParaRPr>
          </a:p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8199275" y="7606625"/>
            <a:ext cx="4531500" cy="15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5" name="Google Shape;125;p17"/>
          <p:cNvGrpSpPr/>
          <p:nvPr/>
        </p:nvGrpSpPr>
        <p:grpSpPr>
          <a:xfrm>
            <a:off x="9614723" y="5355299"/>
            <a:ext cx="7774418" cy="3528061"/>
            <a:chOff x="2276449" y="2719825"/>
            <a:chExt cx="8912550" cy="4063650"/>
          </a:xfrm>
        </p:grpSpPr>
        <p:pic>
          <p:nvPicPr>
            <p:cNvPr id="126" name="Google Shape;126;p17"/>
            <p:cNvPicPr preferRelativeResize="0"/>
            <p:nvPr/>
          </p:nvPicPr>
          <p:blipFill rotWithShape="1">
            <a:blip r:embed="rId3">
              <a:alphaModFix/>
            </a:blip>
            <a:srcRect b="237" l="30" r="-714" t="977"/>
            <a:stretch/>
          </p:blipFill>
          <p:spPr>
            <a:xfrm rot="10800000">
              <a:off x="2276449" y="2719825"/>
              <a:ext cx="8912550" cy="40636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" name="Google Shape;127;p17"/>
            <p:cNvGrpSpPr/>
            <p:nvPr/>
          </p:nvGrpSpPr>
          <p:grpSpPr>
            <a:xfrm>
              <a:off x="5672195" y="4543051"/>
              <a:ext cx="2145771" cy="464624"/>
              <a:chOff x="6421440" y="5736489"/>
              <a:chExt cx="5065560" cy="1242311"/>
            </a:xfrm>
          </p:grpSpPr>
          <p:sp>
            <p:nvSpPr>
              <p:cNvPr id="128" name="Google Shape;128;p17"/>
              <p:cNvSpPr/>
              <p:nvPr/>
            </p:nvSpPr>
            <p:spPr>
              <a:xfrm>
                <a:off x="9102900" y="5736500"/>
                <a:ext cx="2384100" cy="1242300"/>
              </a:xfrm>
              <a:prstGeom prst="rect">
                <a:avLst/>
              </a:prstGeom>
              <a:solidFill>
                <a:srgbClr val="FFFFFF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</a:t>
                </a:r>
                <a:endParaRPr sz="24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6421440" y="5736489"/>
                <a:ext cx="2681400" cy="1242300"/>
              </a:xfrm>
              <a:prstGeom prst="rect">
                <a:avLst/>
              </a:prstGeom>
              <a:solidFill>
                <a:srgbClr val="EFEFEF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 sz="2400"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30" name="Google Shape;130;p17"/>
          <p:cNvSpPr txBox="1"/>
          <p:nvPr/>
        </p:nvSpPr>
        <p:spPr>
          <a:xfrm>
            <a:off x="966425" y="8568925"/>
            <a:ext cx="30066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 created by R Humphries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