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5db442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5db442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b430f1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b430f1f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c60e549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c60e549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c60e549a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c60e549a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c60e549a1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c60e549a1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200">
                <a:solidFill>
                  <a:srgbClr val="4B3241"/>
                </a:solidFill>
                <a:latin typeface="Montserrat SemiBold"/>
                <a:ea typeface="Montserrat SemiBold"/>
                <a:cs typeface="Montserrat SemiBold"/>
                <a:sym typeface="Montserrat SemiBold"/>
              </a:rPr>
              <a:t>History - Lesson 4 of 6 </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6000">
                <a:solidFill>
                  <a:srgbClr val="000000"/>
                </a:solidFill>
              </a:rPr>
              <a:t>Quakers, Diggers and Ranters</a:t>
            </a:r>
            <a:endParaRPr sz="4800">
              <a:solidFill>
                <a:srgbClr val="4B3241"/>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917950" y="4784650"/>
            <a:ext cx="162333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latin typeface="Montserrat SemiBold"/>
                <a:ea typeface="Montserrat SemiBold"/>
                <a:cs typeface="Montserrat SemiBold"/>
                <a:sym typeface="Montserrat SemiBold"/>
              </a:rPr>
              <a:t>Enquiry: In what ways was Britain turned upside down in the seventeenth century?</a:t>
            </a:r>
            <a:endParaRPr>
              <a:solidFill>
                <a:schemeClr val="dk2"/>
              </a:solidFill>
              <a:latin typeface="Montserrat SemiBold"/>
              <a:ea typeface="Montserrat SemiBold"/>
              <a:cs typeface="Montserrat SemiBold"/>
              <a:sym typeface="Montserrat SemiBold"/>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Mr Olivey</a:t>
            </a:r>
            <a:endParaRPr sz="3600">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idx="1" type="body"/>
          </p:nvPr>
        </p:nvSpPr>
        <p:spPr>
          <a:xfrm>
            <a:off x="666250" y="14210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rPr lang="en-GB" sz="3400"/>
              <a:t>The execution of Charles I shocked England. As society tried to recover, different groups of Puritans started </a:t>
            </a:r>
            <a:r>
              <a:rPr lang="en-GB" sz="3400"/>
              <a:t>to</a:t>
            </a:r>
            <a:r>
              <a:rPr lang="en-GB" sz="3400"/>
              <a:t> think about new ways to worship God</a:t>
            </a:r>
            <a:r>
              <a:rPr lang="en-GB" sz="3400"/>
              <a:t>. The most popular </a:t>
            </a:r>
            <a:r>
              <a:rPr b="1" lang="en-GB" sz="3400"/>
              <a:t>sect</a:t>
            </a:r>
            <a:r>
              <a:rPr lang="en-GB" sz="3400"/>
              <a:t> was the Society of </a:t>
            </a:r>
            <a:r>
              <a:rPr lang="en-GB" sz="3400"/>
              <a:t>Friends</a:t>
            </a:r>
            <a:r>
              <a:rPr lang="en-GB" sz="3400"/>
              <a:t> (known as the ‘Quakers’ because their followers shook when they had religious experiences). Quakers disliked the </a:t>
            </a:r>
            <a:r>
              <a:rPr b="1" lang="en-GB" sz="3400"/>
              <a:t>hierarchy</a:t>
            </a:r>
            <a:r>
              <a:rPr lang="en-GB" sz="3400"/>
              <a:t> of the church and its priests; they </a:t>
            </a:r>
            <a:r>
              <a:rPr lang="en-GB" sz="3400"/>
              <a:t>believed</a:t>
            </a:r>
            <a:r>
              <a:rPr lang="en-GB" sz="3400"/>
              <a:t> that an ‘inner light’ of God could be found in all people. George Fox travelled the </a:t>
            </a:r>
            <a:r>
              <a:rPr lang="en-GB" sz="3400"/>
              <a:t>country</a:t>
            </a:r>
            <a:r>
              <a:rPr lang="en-GB" sz="3400"/>
              <a:t> preaching </a:t>
            </a:r>
            <a:r>
              <a:rPr lang="en-GB" sz="3400"/>
              <a:t>t</a:t>
            </a:r>
            <a:r>
              <a:rPr lang="en-GB" sz="3400"/>
              <a:t>his message of hope. Quakers met in houses, barns and </a:t>
            </a:r>
            <a:r>
              <a:rPr lang="en-GB" sz="3400"/>
              <a:t>fields</a:t>
            </a:r>
            <a:r>
              <a:rPr lang="en-GB" sz="3400"/>
              <a:t>. They were </a:t>
            </a:r>
            <a:r>
              <a:rPr b="1" lang="en-GB" sz="3400"/>
              <a:t>pacifists</a:t>
            </a:r>
            <a:r>
              <a:rPr lang="en-GB" sz="3400"/>
              <a:t> and allowed women like Margaret Fell to preach.</a:t>
            </a:r>
            <a:endParaRPr sz="3400"/>
          </a:p>
        </p:txBody>
      </p:sp>
      <p:sp>
        <p:nvSpPr>
          <p:cNvPr id="91" name="Google Shape;91;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Society of Friends </a:t>
            </a:r>
            <a:r>
              <a:rPr b="1" lang="en-GB" sz="4400">
                <a:latin typeface="Montserrat"/>
                <a:ea typeface="Montserrat"/>
                <a:cs typeface="Montserrat"/>
                <a:sym typeface="Montserrat"/>
              </a:rPr>
              <a:t> </a:t>
            </a:r>
            <a:endParaRPr b="1" sz="4400">
              <a:latin typeface="Montserrat"/>
              <a:ea typeface="Montserrat"/>
              <a:cs typeface="Montserrat"/>
              <a:sym typeface="Montserrat"/>
            </a:endParaRPr>
          </a:p>
        </p:txBody>
      </p:sp>
      <p:sp>
        <p:nvSpPr>
          <p:cNvPr id="92" name="Google Shape;92;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The Diggers (or True Levellers) were a more </a:t>
            </a:r>
            <a:r>
              <a:rPr lang="en-GB" sz="3400"/>
              <a:t>extreme</a:t>
            </a:r>
            <a:r>
              <a:rPr lang="en-GB" sz="3400"/>
              <a:t> version of the Levellers who were at the Putney Debates. Men like Gerrard Winstanley claimed that the earth was a ‘common treasury’ for all men and women to share. Diggers planted peas and corn on unused </a:t>
            </a:r>
            <a:r>
              <a:rPr b="1" lang="en-GB" sz="3400"/>
              <a:t>common lands</a:t>
            </a:r>
            <a:r>
              <a:rPr lang="en-GB" sz="3400"/>
              <a:t> like St George’s Hill. </a:t>
            </a:r>
            <a:endParaRPr sz="3400"/>
          </a:p>
          <a:p>
            <a:pPr indent="0" lvl="0" marL="0" rtl="0" algn="l">
              <a:lnSpc>
                <a:spcPct val="150000"/>
              </a:lnSpc>
              <a:spcBef>
                <a:spcPts val="2000"/>
              </a:spcBef>
              <a:spcAft>
                <a:spcPts val="0"/>
              </a:spcAft>
              <a:buNone/>
            </a:pPr>
            <a:r>
              <a:rPr lang="en-GB" sz="3400"/>
              <a:t>The wealthy </a:t>
            </a:r>
            <a:r>
              <a:rPr b="1" lang="en-GB" sz="3400"/>
              <a:t>elites </a:t>
            </a:r>
            <a:r>
              <a:rPr lang="en-GB" sz="3400"/>
              <a:t>were </a:t>
            </a:r>
            <a:r>
              <a:rPr lang="en-GB" sz="3400"/>
              <a:t>terrified</a:t>
            </a:r>
            <a:r>
              <a:rPr lang="en-GB" sz="3400"/>
              <a:t> by the Diggers. They hated the fact that they </a:t>
            </a:r>
            <a:r>
              <a:rPr lang="en-GB" sz="3400"/>
              <a:t>challenged</a:t>
            </a:r>
            <a:r>
              <a:rPr lang="en-GB" sz="3400"/>
              <a:t> England’s </a:t>
            </a:r>
            <a:r>
              <a:rPr lang="en-GB" sz="3400"/>
              <a:t>hierarchy. The elites used the law and violence to crush the Diggers. Winstanley’s cow was arrested for trespassing on a lord’s land and, in 1649, ‘King Property’ destroyed the Diggers’ farms and cottages.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t/>
            </a:r>
            <a:endParaRPr sz="3400"/>
          </a:p>
        </p:txBody>
      </p:sp>
      <p:sp>
        <p:nvSpPr>
          <p:cNvPr id="99" name="Google Shape;99;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Diggers</a:t>
            </a:r>
            <a:r>
              <a:rPr b="1" lang="en-GB" sz="4400">
                <a:latin typeface="Montserrat"/>
                <a:ea typeface="Montserrat"/>
                <a:cs typeface="Montserrat"/>
                <a:sym typeface="Montserrat"/>
              </a:rPr>
              <a:t> </a:t>
            </a:r>
            <a:endParaRPr b="1" sz="4400">
              <a:latin typeface="Montserrat"/>
              <a:ea typeface="Montserrat"/>
              <a:cs typeface="Montserrat"/>
              <a:sym typeface="Montserrat"/>
            </a:endParaRPr>
          </a:p>
        </p:txBody>
      </p:sp>
      <p:sp>
        <p:nvSpPr>
          <p:cNvPr id="100" name="Google Shape;100;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7"/>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The most extreme group who </a:t>
            </a:r>
            <a:r>
              <a:rPr i="1" lang="en-GB" sz="3400"/>
              <a:t>might</a:t>
            </a:r>
            <a:r>
              <a:rPr lang="en-GB" sz="3400"/>
              <a:t> have existed during the 1650s was the Ranters. Ranters believed that, since God had decided all their actions, God had also decided when they should </a:t>
            </a:r>
            <a:r>
              <a:rPr b="1" lang="en-GB" sz="3400"/>
              <a:t>sin</a:t>
            </a:r>
            <a:r>
              <a:rPr lang="en-GB" sz="3400"/>
              <a:t>. Thus, by sinning, they claimed to be following God’s plan for them. Ranters drunk alcohol, fought one another, gambled and ran around towns naked, swearing and shouting.</a:t>
            </a:r>
            <a:endParaRPr sz="3400"/>
          </a:p>
          <a:p>
            <a:pPr indent="0" lvl="0" marL="0" rtl="0" algn="l">
              <a:lnSpc>
                <a:spcPct val="150000"/>
              </a:lnSpc>
              <a:spcBef>
                <a:spcPts val="2000"/>
              </a:spcBef>
              <a:spcAft>
                <a:spcPts val="0"/>
              </a:spcAft>
              <a:buNone/>
            </a:pPr>
            <a:r>
              <a:rPr lang="en-GB" sz="3400"/>
              <a:t>Accounts of the Ranters’ behaviour shocked the country. The only problem for historians is that we cannot be sure if they actually existed. We only know about the Ranters because of pamphlets attacking their behaviour.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t/>
            </a:r>
            <a:endParaRPr sz="3400"/>
          </a:p>
        </p:txBody>
      </p:sp>
      <p:sp>
        <p:nvSpPr>
          <p:cNvPr id="107" name="Google Shape;107;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Ranters</a:t>
            </a:r>
            <a:r>
              <a:rPr b="1" lang="en-GB" sz="4400">
                <a:latin typeface="Montserrat"/>
                <a:ea typeface="Montserrat"/>
                <a:cs typeface="Montserrat"/>
                <a:sym typeface="Montserrat"/>
              </a:rPr>
              <a:t> </a:t>
            </a:r>
            <a:endParaRPr b="1" sz="4400">
              <a:latin typeface="Montserrat"/>
              <a:ea typeface="Montserrat"/>
              <a:cs typeface="Montserrat"/>
              <a:sym typeface="Montserrat"/>
            </a:endParaRPr>
          </a:p>
        </p:txBody>
      </p:sp>
      <p:sp>
        <p:nvSpPr>
          <p:cNvPr id="108" name="Google Shape;108;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8"/>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One of our sources about the Ranters is Thomas Edward’s book Gangraena (which was first published in 1646). In this book, Edwards wrote about new Puritan sects like the Ranters. Edwards was very rude about these groups; he compared them to ‘</a:t>
            </a:r>
            <a:r>
              <a:rPr lang="en-GB" sz="3400"/>
              <a:t>gangrene</a:t>
            </a:r>
            <a:r>
              <a:rPr lang="en-GB" sz="3400"/>
              <a:t>’ - a disease that rots peoples’ flesh. </a:t>
            </a:r>
            <a:endParaRPr sz="3400"/>
          </a:p>
          <a:p>
            <a:pPr indent="0" lvl="0" marL="0" rtl="0" algn="l">
              <a:lnSpc>
                <a:spcPct val="150000"/>
              </a:lnSpc>
              <a:spcBef>
                <a:spcPts val="2000"/>
              </a:spcBef>
              <a:spcAft>
                <a:spcPts val="0"/>
              </a:spcAft>
              <a:buNone/>
            </a:pPr>
            <a:r>
              <a:rPr lang="en-GB" sz="3400"/>
              <a:t>Because of books like Gangraena, the Society of Friends (Quakers), the Diggers and the Ranters all faced </a:t>
            </a:r>
            <a:r>
              <a:rPr b="1" lang="en-GB" sz="3400"/>
              <a:t>persecution</a:t>
            </a:r>
            <a:r>
              <a:rPr lang="en-GB" sz="3400"/>
              <a:t> and attacks. Despite this, the Quakers still exist today. The Diggers no longer exist; ‘King Property’ </a:t>
            </a:r>
            <a:r>
              <a:rPr lang="en-GB" sz="3400"/>
              <a:t>finally</a:t>
            </a:r>
            <a:r>
              <a:rPr lang="en-GB" sz="3400"/>
              <a:t> defeated them in the 1650s. The Ranters may never have existed at all</a:t>
            </a:r>
            <a:r>
              <a:rPr lang="en-GB" sz="3400"/>
              <a:t>.</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t/>
            </a:r>
            <a:endParaRPr sz="3400"/>
          </a:p>
        </p:txBody>
      </p:sp>
      <p:sp>
        <p:nvSpPr>
          <p:cNvPr id="115" name="Google Shape;115;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Gangraena </a:t>
            </a:r>
            <a:r>
              <a:rPr b="1" lang="en-GB" sz="4400">
                <a:latin typeface="Montserrat"/>
                <a:ea typeface="Montserrat"/>
                <a:cs typeface="Montserrat"/>
                <a:sym typeface="Montserrat"/>
              </a:rPr>
              <a:t> </a:t>
            </a:r>
            <a:endParaRPr b="1" sz="4400">
              <a:latin typeface="Montserrat"/>
              <a:ea typeface="Montserrat"/>
              <a:cs typeface="Montserrat"/>
              <a:sym typeface="Montserrat"/>
            </a:endParaRPr>
          </a:p>
        </p:txBody>
      </p:sp>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513950" y="1902300"/>
            <a:ext cx="174324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1000"/>
              </a:spcBef>
              <a:spcAft>
                <a:spcPts val="0"/>
              </a:spcAft>
              <a:buNone/>
            </a:pPr>
            <a:r>
              <a:rPr b="1" lang="en-GB" sz="3400">
                <a:latin typeface="Montserrat"/>
                <a:ea typeface="Montserrat"/>
                <a:cs typeface="Montserrat"/>
                <a:sym typeface="Montserrat"/>
              </a:rPr>
              <a:t>Sect -</a:t>
            </a:r>
            <a:r>
              <a:rPr lang="en-GB" sz="3400">
                <a:latin typeface="Montserrat"/>
                <a:ea typeface="Montserrat"/>
                <a:cs typeface="Montserrat"/>
                <a:sym typeface="Montserrat"/>
              </a:rPr>
              <a:t> a group that has separated from an established Church.</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Hierarchy</a:t>
            </a:r>
            <a:r>
              <a:rPr b="1" lang="en-GB" sz="3400">
                <a:latin typeface="Montserrat"/>
                <a:ea typeface="Montserrat"/>
                <a:cs typeface="Montserrat"/>
                <a:sym typeface="Montserrat"/>
              </a:rPr>
              <a:t> -</a:t>
            </a:r>
            <a:r>
              <a:rPr lang="en-GB" sz="3400">
                <a:latin typeface="Montserrat"/>
                <a:ea typeface="Montserrat"/>
                <a:cs typeface="Montserrat"/>
                <a:sym typeface="Montserrat"/>
              </a:rPr>
              <a:t> where people are ranked according to their status or importance.</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Pacifists</a:t>
            </a:r>
            <a:r>
              <a:rPr b="1" lang="en-GB" sz="3400">
                <a:latin typeface="Montserrat"/>
                <a:ea typeface="Montserrat"/>
                <a:cs typeface="Montserrat"/>
                <a:sym typeface="Montserrat"/>
              </a:rPr>
              <a:t> - </a:t>
            </a:r>
            <a:r>
              <a:rPr lang="en-GB" sz="3400">
                <a:latin typeface="Montserrat"/>
                <a:ea typeface="Montserrat"/>
                <a:cs typeface="Montserrat"/>
                <a:sym typeface="Montserrat"/>
              </a:rPr>
              <a:t>people opposed to all </a:t>
            </a:r>
            <a:r>
              <a:rPr lang="en-GB" sz="3400">
                <a:latin typeface="Montserrat"/>
                <a:ea typeface="Montserrat"/>
                <a:cs typeface="Montserrat"/>
                <a:sym typeface="Montserrat"/>
              </a:rPr>
              <a:t>warfare</a:t>
            </a:r>
            <a:r>
              <a:rPr lang="en-GB" sz="3400">
                <a:latin typeface="Montserrat"/>
                <a:ea typeface="Montserrat"/>
                <a:cs typeface="Montserrat"/>
                <a:sym typeface="Montserrat"/>
              </a:rPr>
              <a:t> and violence.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Common lands -</a:t>
            </a:r>
            <a:r>
              <a:rPr lang="en-GB" sz="3400">
                <a:latin typeface="Montserrat"/>
                <a:ea typeface="Montserrat"/>
                <a:cs typeface="Montserrat"/>
                <a:sym typeface="Montserrat"/>
              </a:rPr>
              <a:t> lands that are owned by no one.</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Elites</a:t>
            </a:r>
            <a:r>
              <a:rPr b="1" lang="en-GB" sz="3400">
                <a:latin typeface="Montserrat"/>
                <a:ea typeface="Montserrat"/>
                <a:cs typeface="Montserrat"/>
                <a:sym typeface="Montserrat"/>
              </a:rPr>
              <a:t> - </a:t>
            </a:r>
            <a:r>
              <a:rPr lang="en-GB" sz="3400">
                <a:latin typeface="Montserrat"/>
                <a:ea typeface="Montserrat"/>
                <a:cs typeface="Montserrat"/>
                <a:sym typeface="Montserrat"/>
              </a:rPr>
              <a:t>the people at the top of a society or </a:t>
            </a:r>
            <a:r>
              <a:rPr lang="en-GB" sz="3400">
                <a:latin typeface="Montserrat"/>
                <a:ea typeface="Montserrat"/>
                <a:cs typeface="Montserrat"/>
                <a:sym typeface="Montserrat"/>
              </a:rPr>
              <a:t>hierarchy</a:t>
            </a:r>
            <a:r>
              <a:rPr lang="en-GB" sz="3400">
                <a:latin typeface="Montserrat"/>
                <a:ea typeface="Montserrat"/>
                <a:cs typeface="Montserrat"/>
                <a:sym typeface="Montserrat"/>
              </a:rPr>
              <a:t>.</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Sin -</a:t>
            </a:r>
            <a:r>
              <a:rPr lang="en-GB" sz="3400">
                <a:latin typeface="Montserrat"/>
                <a:ea typeface="Montserrat"/>
                <a:cs typeface="Montserrat"/>
                <a:sym typeface="Montserrat"/>
              </a:rPr>
              <a:t> something immoral that is considered to go against God’s laws.</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Persecution -</a:t>
            </a:r>
            <a:r>
              <a:rPr lang="en-GB" sz="3400">
                <a:latin typeface="Montserrat"/>
                <a:ea typeface="Montserrat"/>
                <a:cs typeface="Montserrat"/>
                <a:sym typeface="Montserrat"/>
              </a:rPr>
              <a:t> treating an individual or group because of who they are or what they believe.</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a:latin typeface="Montserrat"/>
                <a:ea typeface="Montserrat"/>
                <a:cs typeface="Montserrat"/>
                <a:sym typeface="Montserrat"/>
              </a:rPr>
              <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3" name="Google Shape;123;p19"/>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5600">
                <a:latin typeface="Montserrat"/>
                <a:ea typeface="Montserrat"/>
                <a:cs typeface="Montserrat"/>
                <a:sym typeface="Montserrat"/>
              </a:rPr>
              <a:t>Glossary </a:t>
            </a:r>
            <a:endParaRPr b="1" sz="56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30" name="Google Shape;130;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800">
                <a:solidFill>
                  <a:srgbClr val="000000"/>
                </a:solidFill>
              </a:rPr>
              <a:t>What did the Society of Friends think about the established church in 1650s England?</a:t>
            </a:r>
            <a:endParaRPr sz="3800">
              <a:solidFill>
                <a:srgbClr val="000000"/>
              </a:solidFill>
            </a:endParaRPr>
          </a:p>
          <a:p>
            <a:pPr indent="0" lvl="0" marL="457200" rtl="0" algn="l">
              <a:lnSpc>
                <a:spcPct val="100000"/>
              </a:lnSpc>
              <a:spcBef>
                <a:spcPts val="0"/>
              </a:spcBef>
              <a:spcAft>
                <a:spcPts val="0"/>
              </a:spcAft>
              <a:buNone/>
            </a:pPr>
            <a:r>
              <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did the Diggers think about land and property?</a:t>
            </a:r>
            <a:endParaRPr sz="3800">
              <a:solidFill>
                <a:srgbClr val="000000"/>
              </a:solidFill>
            </a:endParaRPr>
          </a:p>
          <a:p>
            <a:pPr indent="0" lvl="0" marL="457200" rtl="0" algn="l">
              <a:lnSpc>
                <a:spcPct val="100000"/>
              </a:lnSpc>
              <a:spcBef>
                <a:spcPts val="0"/>
              </a:spcBef>
              <a:spcAft>
                <a:spcPts val="0"/>
              </a:spcAft>
              <a:buNone/>
            </a:pPr>
            <a:r>
              <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did the Ranters believe?</a:t>
            </a:r>
            <a:endParaRPr sz="3800">
              <a:solidFill>
                <a:srgbClr val="000000"/>
              </a:solidFill>
            </a:endParaRPr>
          </a:p>
          <a:p>
            <a:pPr indent="0" lvl="0" marL="457200" rtl="0" algn="l">
              <a:lnSpc>
                <a:spcPct val="100000"/>
              </a:lnSpc>
              <a:spcBef>
                <a:spcPts val="0"/>
              </a:spcBef>
              <a:spcAft>
                <a:spcPts val="0"/>
              </a:spcAft>
              <a:buNone/>
            </a:pPr>
            <a:r>
              <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Why can’t historians be sure that the Ranters existed?</a:t>
            </a:r>
            <a:endParaRPr sz="3800">
              <a:solidFill>
                <a:srgbClr val="000000"/>
              </a:solidFill>
            </a:endParaRPr>
          </a:p>
          <a:p>
            <a:pPr indent="0" lvl="0" marL="457200" rtl="0" algn="l">
              <a:lnSpc>
                <a:spcPct val="100000"/>
              </a:lnSpc>
              <a:spcBef>
                <a:spcPts val="0"/>
              </a:spcBef>
              <a:spcAft>
                <a:spcPts val="0"/>
              </a:spcAft>
              <a:buNone/>
            </a:pPr>
            <a:r>
              <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disease did Thomas Edwards compare these </a:t>
            </a:r>
            <a:r>
              <a:rPr lang="en-GB" sz="3800">
                <a:solidFill>
                  <a:srgbClr val="000000"/>
                </a:solidFill>
              </a:rPr>
              <a:t>Puritan</a:t>
            </a:r>
            <a:r>
              <a:rPr lang="en-GB" sz="3800">
                <a:solidFill>
                  <a:srgbClr val="000000"/>
                </a:solidFill>
              </a:rPr>
              <a:t> sects to in his 1646 book?</a:t>
            </a:r>
            <a:endParaRPr sz="3800">
              <a:solidFill>
                <a:srgbClr val="000000"/>
              </a:solidFill>
            </a:endParaRPr>
          </a:p>
        </p:txBody>
      </p:sp>
      <p:sp>
        <p:nvSpPr>
          <p:cNvPr id="131" name="Google Shape;131;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