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c726e00a0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g8c726e00a0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611967" y="1917533"/>
            <a:ext cx="10968000" cy="24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4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611967" y="593367"/>
            <a:ext cx="10968000" cy="1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24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2" type="subTitle"/>
          </p:nvPr>
        </p:nvSpPr>
        <p:spPr>
          <a:xfrm>
            <a:off x="611967" y="5473967"/>
            <a:ext cx="5268000" cy="82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8421071" y="4823665"/>
            <a:ext cx="3146134" cy="170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/>
          <p:nvPr/>
        </p:nvSpPr>
        <p:spPr>
          <a:xfrm>
            <a:off x="11598967" y="5945600"/>
            <a:ext cx="593200" cy="91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2" type="subTitle"/>
          </p:nvPr>
        </p:nvSpPr>
        <p:spPr>
          <a:xfrm>
            <a:off x="7407633" y="3561600"/>
            <a:ext cx="4172400" cy="5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3" type="body"/>
          </p:nvPr>
        </p:nvSpPr>
        <p:spPr>
          <a:xfrm>
            <a:off x="611967" y="2760100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4" type="subTitle"/>
          </p:nvPr>
        </p:nvSpPr>
        <p:spPr>
          <a:xfrm>
            <a:off x="611967" y="3561600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5" type="body"/>
          </p:nvPr>
        </p:nvSpPr>
        <p:spPr>
          <a:xfrm>
            <a:off x="611967" y="4404167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6" type="subTitle"/>
          </p:nvPr>
        </p:nvSpPr>
        <p:spPr>
          <a:xfrm>
            <a:off x="7407633" y="4236967"/>
            <a:ext cx="4172400" cy="52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7" type="subTitle"/>
          </p:nvPr>
        </p:nvSpPr>
        <p:spPr>
          <a:xfrm>
            <a:off x="7407633" y="4912333"/>
            <a:ext cx="4172400" cy="5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611967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subTitle"/>
          </p:nvPr>
        </p:nvSpPr>
        <p:spPr>
          <a:xfrm>
            <a:off x="6312000" y="1917533"/>
            <a:ext cx="4171200" cy="60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4" type="body"/>
          </p:nvPr>
        </p:nvSpPr>
        <p:spPr>
          <a:xfrm>
            <a:off x="6312000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5" type="subTitle"/>
          </p:nvPr>
        </p:nvSpPr>
        <p:spPr>
          <a:xfrm>
            <a:off x="611967" y="3936500"/>
            <a:ext cx="4171200" cy="6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6" type="body"/>
          </p:nvPr>
        </p:nvSpPr>
        <p:spPr>
          <a:xfrm>
            <a:off x="611967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7" type="subTitle"/>
          </p:nvPr>
        </p:nvSpPr>
        <p:spPr>
          <a:xfrm>
            <a:off x="6312000" y="3936500"/>
            <a:ext cx="4171200" cy="60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8" type="body"/>
          </p:nvPr>
        </p:nvSpPr>
        <p:spPr>
          <a:xfrm>
            <a:off x="6312000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type="title"/>
          </p:nvPr>
        </p:nvSpPr>
        <p:spPr>
          <a:xfrm>
            <a:off x="611967" y="595200"/>
            <a:ext cx="5268000" cy="10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9pPr>
          </a:lstStyle>
          <a:p/>
        </p:txBody>
      </p:sp>
      <p:sp>
        <p:nvSpPr>
          <p:cNvPr id="78" name="Google Shape;78;p13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type="title"/>
          </p:nvPr>
        </p:nvSpPr>
        <p:spPr>
          <a:xfrm>
            <a:off x="653667" y="1466300"/>
            <a:ext cx="10926400" cy="45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4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82" name="Google Shape;82;p14"/>
          <p:cNvSpPr txBox="1"/>
          <p:nvPr>
            <p:ph idx="1" type="subTitle"/>
          </p:nvPr>
        </p:nvSpPr>
        <p:spPr>
          <a:xfrm>
            <a:off x="632700" y="5292667"/>
            <a:ext cx="5247200" cy="12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/>
            </a:lvl9pPr>
          </a:lstStyle>
          <a:p/>
        </p:txBody>
      </p:sp>
      <p:pic>
        <p:nvPicPr>
          <p:cNvPr id="83" name="Google Shape;83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idx="1" type="body"/>
          </p:nvPr>
        </p:nvSpPr>
        <p:spPr>
          <a:xfrm>
            <a:off x="624000" y="6168000"/>
            <a:ext cx="52560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067"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/>
        </p:nvSpPr>
        <p:spPr>
          <a:xfrm>
            <a:off x="553905" y="513804"/>
            <a:ext cx="2416686" cy="631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/>
          </a:p>
        </p:txBody>
      </p:sp>
      <p:sp>
        <p:nvSpPr>
          <p:cNvPr id="22" name="Google Shape;22;p3"/>
          <p:cNvSpPr txBox="1"/>
          <p:nvPr/>
        </p:nvSpPr>
        <p:spPr>
          <a:xfrm>
            <a:off x="553905" y="6324845"/>
            <a:ext cx="541867" cy="288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/>
        </p:nvSpPr>
        <p:spPr>
          <a:xfrm>
            <a:off x="553905" y="513804"/>
            <a:ext cx="2416686" cy="631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553905" y="6324845"/>
            <a:ext cx="541867" cy="288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/>
        </p:nvSpPr>
        <p:spPr>
          <a:xfrm>
            <a:off x="553905" y="513804"/>
            <a:ext cx="4334933" cy="631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28" name="Google Shape;28;p5"/>
          <p:cNvSpPr txBox="1"/>
          <p:nvPr/>
        </p:nvSpPr>
        <p:spPr>
          <a:xfrm>
            <a:off x="553905" y="6324845"/>
            <a:ext cx="541867" cy="288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/>
        </p:nvSpPr>
        <p:spPr>
          <a:xfrm>
            <a:off x="553905" y="513804"/>
            <a:ext cx="4334933" cy="631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31" name="Google Shape;31;p6"/>
          <p:cNvSpPr txBox="1"/>
          <p:nvPr/>
        </p:nvSpPr>
        <p:spPr>
          <a:xfrm>
            <a:off x="553905" y="6324845"/>
            <a:ext cx="541867" cy="288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611967" y="1917533"/>
            <a:ext cx="10968000" cy="42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4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5" name="Google Shape;35;p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6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63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" name="Google Shape;41;p8"/>
          <p:cNvSpPr txBox="1"/>
          <p:nvPr>
            <p:ph idx="3" type="title"/>
          </p:nvPr>
        </p:nvSpPr>
        <p:spPr>
          <a:xfrm>
            <a:off x="63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Comparison slide with three elemen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604267" y="1905233"/>
            <a:ext cx="10975600" cy="5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2" type="subTitle"/>
          </p:nvPr>
        </p:nvSpPr>
        <p:spPr>
          <a:xfrm>
            <a:off x="611967" y="2509500"/>
            <a:ext cx="3447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3" type="body"/>
          </p:nvPr>
        </p:nvSpPr>
        <p:spPr>
          <a:xfrm>
            <a:off x="611967" y="3323500"/>
            <a:ext cx="3447200" cy="2568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1pPr>
            <a:lvl2pPr indent="-3810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2pPr>
            <a:lvl3pPr indent="-3810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3pPr>
            <a:lvl4pPr indent="-3810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4pPr>
            <a:lvl5pPr indent="-3810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7pPr>
            <a:lvl8pPr indent="-3810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8pPr>
            <a:lvl9pPr indent="-3810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–"/>
              <a:defRPr sz="1600"/>
            </a:lvl9pPr>
          </a:lstStyle>
          <a:p/>
        </p:txBody>
      </p:sp>
      <p:sp>
        <p:nvSpPr>
          <p:cNvPr id="51" name="Google Shape;51;p10"/>
          <p:cNvSpPr txBox="1"/>
          <p:nvPr>
            <p:ph idx="4" type="subTitle"/>
          </p:nvPr>
        </p:nvSpPr>
        <p:spPr>
          <a:xfrm>
            <a:off x="4372400" y="2509500"/>
            <a:ext cx="3447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5" type="body"/>
          </p:nvPr>
        </p:nvSpPr>
        <p:spPr>
          <a:xfrm>
            <a:off x="4372400" y="3323500"/>
            <a:ext cx="3447200" cy="2568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1pPr>
            <a:lvl2pPr indent="-3810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2pPr>
            <a:lvl3pPr indent="-3810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3pPr>
            <a:lvl4pPr indent="-3810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4pPr>
            <a:lvl5pPr indent="-3810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7pPr>
            <a:lvl8pPr indent="-3810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8pPr>
            <a:lvl9pPr indent="-3810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–"/>
              <a:defRPr sz="1600"/>
            </a:lvl9pPr>
          </a:lstStyle>
          <a:p/>
        </p:txBody>
      </p:sp>
      <p:sp>
        <p:nvSpPr>
          <p:cNvPr id="53" name="Google Shape;53;p10"/>
          <p:cNvSpPr txBox="1"/>
          <p:nvPr>
            <p:ph idx="6" type="subTitle"/>
          </p:nvPr>
        </p:nvSpPr>
        <p:spPr>
          <a:xfrm>
            <a:off x="8132833" y="2509500"/>
            <a:ext cx="3447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7" type="body"/>
          </p:nvPr>
        </p:nvSpPr>
        <p:spPr>
          <a:xfrm>
            <a:off x="8132833" y="3323500"/>
            <a:ext cx="3447200" cy="2568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1pPr>
            <a:lvl2pPr indent="-3810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2pPr>
            <a:lvl3pPr indent="-3810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3pPr>
            <a:lvl4pPr indent="-3810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4pPr>
            <a:lvl5pPr indent="-3810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7pPr>
            <a:lvl8pPr indent="-3810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8pPr>
            <a:lvl9pPr indent="-3810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–"/>
              <a:defRPr sz="16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11967" y="1917533"/>
            <a:ext cx="109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idx="4294967295" type="ctrTitle"/>
          </p:nvPr>
        </p:nvSpPr>
        <p:spPr>
          <a:xfrm>
            <a:off x="611967" y="1917533"/>
            <a:ext cx="10968000" cy="24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</a:pPr>
            <a:r>
              <a:rPr lang="en-GB"/>
              <a:t>Linear and non-linear graphs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</a:pPr>
            <a:r>
              <a:rPr lang="en-GB"/>
              <a:t>Downloadable Resource</a:t>
            </a:r>
            <a:endParaRPr/>
          </a:p>
        </p:txBody>
      </p:sp>
      <p:sp>
        <p:nvSpPr>
          <p:cNvPr id="93" name="Google Shape;93;p17"/>
          <p:cNvSpPr txBox="1"/>
          <p:nvPr>
            <p:ph idx="4294967295" type="subTitle"/>
          </p:nvPr>
        </p:nvSpPr>
        <p:spPr>
          <a:xfrm>
            <a:off x="611967" y="593367"/>
            <a:ext cx="109680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/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r>
              <a:t/>
            </a:r>
            <a:endParaRPr/>
          </a:p>
        </p:txBody>
      </p:sp>
      <p:sp>
        <p:nvSpPr>
          <p:cNvPr id="94" name="Google Shape;94;p17"/>
          <p:cNvSpPr txBox="1"/>
          <p:nvPr>
            <p:ph idx="4294967295" type="subTitle"/>
          </p:nvPr>
        </p:nvSpPr>
        <p:spPr>
          <a:xfrm>
            <a:off x="611967" y="5473967"/>
            <a:ext cx="52680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431800" lvl="0" marL="45720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</a:pPr>
            <a:r>
              <a:rPr lang="en-GB"/>
              <a:t>Mr Maseko</a:t>
            </a:r>
            <a:endParaRPr/>
          </a:p>
        </p:txBody>
      </p:sp>
      <p:sp>
        <p:nvSpPr>
          <p:cNvPr id="95" name="Google Shape;95;p17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8"/>
          <p:cNvGrpSpPr/>
          <p:nvPr/>
        </p:nvGrpSpPr>
        <p:grpSpPr>
          <a:xfrm>
            <a:off x="-33930" y="2798709"/>
            <a:ext cx="964922" cy="1929842"/>
            <a:chOff x="2476076" y="1815215"/>
            <a:chExt cx="1155547" cy="2311092"/>
          </a:xfrm>
        </p:grpSpPr>
        <p:pic>
          <p:nvPicPr>
            <p:cNvPr id="101" name="Google Shape;101;p18"/>
            <p:cNvPicPr preferRelativeResize="0"/>
            <p:nvPr/>
          </p:nvPicPr>
          <p:blipFill rotWithShape="1">
            <a:blip r:embed="rId3">
              <a:alphaModFix/>
            </a:blip>
            <a:srcRect b="34412" l="69126" r="8245" t="33589"/>
            <a:stretch/>
          </p:blipFill>
          <p:spPr>
            <a:xfrm>
              <a:off x="2476076" y="1815215"/>
              <a:ext cx="1155547" cy="23110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" name="Google Shape;102;p18"/>
            <p:cNvSpPr/>
            <p:nvPr/>
          </p:nvSpPr>
          <p:spPr>
            <a:xfrm>
              <a:off x="3125585" y="2793076"/>
              <a:ext cx="166255" cy="232757"/>
            </a:xfrm>
            <a:prstGeom prst="rect">
              <a:avLst/>
            </a:prstGeom>
            <a:solidFill>
              <a:srgbClr val="7344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3" name="Google Shape;10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07885" y="3429000"/>
            <a:ext cx="2927561" cy="2905688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4" name="Google Shape;104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24301" y="395801"/>
            <a:ext cx="2930698" cy="2908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5" name="Google Shape;105;p18"/>
          <p:cNvPicPr preferRelativeResize="0"/>
          <p:nvPr/>
        </p:nvPicPr>
        <p:blipFill rotWithShape="1">
          <a:blip r:embed="rId6">
            <a:alphaModFix/>
          </a:blip>
          <a:srcRect b="0" l="-1" r="-500" t="0"/>
          <a:stretch/>
        </p:blipFill>
        <p:spPr>
          <a:xfrm>
            <a:off x="7426362" y="3429001"/>
            <a:ext cx="2927561" cy="2905687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6" name="Google Shape;106;p18"/>
          <p:cNvPicPr preferRelativeResize="0"/>
          <p:nvPr/>
        </p:nvPicPr>
        <p:blipFill rotWithShape="1">
          <a:blip r:embed="rId7">
            <a:alphaModFix/>
          </a:blip>
          <a:srcRect b="0" l="0" r="1734" t="0"/>
          <a:stretch/>
        </p:blipFill>
        <p:spPr>
          <a:xfrm>
            <a:off x="6874361" y="395801"/>
            <a:ext cx="2927561" cy="2905688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7" name="Google Shape;107;p18"/>
          <p:cNvSpPr txBox="1"/>
          <p:nvPr/>
        </p:nvSpPr>
        <p:spPr>
          <a:xfrm>
            <a:off x="214973" y="1101279"/>
            <a:ext cx="3522182" cy="1241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Find some similarities between characteristics of these graphs. Yasmin and Cala have made some of their observations</a:t>
            </a:r>
            <a:endParaRPr/>
          </a:p>
        </p:txBody>
      </p:sp>
      <p:sp>
        <p:nvSpPr>
          <p:cNvPr id="108" name="Google Shape;108;p18"/>
          <p:cNvSpPr/>
          <p:nvPr/>
        </p:nvSpPr>
        <p:spPr>
          <a:xfrm>
            <a:off x="915694" y="2599125"/>
            <a:ext cx="2789245" cy="1240205"/>
          </a:xfrm>
          <a:prstGeom prst="wedgeRoundRectCallout">
            <a:avLst>
              <a:gd fmla="val -59721" name="adj1"/>
              <a:gd fmla="val 25238" name="adj2"/>
              <a:gd fmla="val 16667" name="adj3"/>
            </a:avLst>
          </a:prstGeom>
          <a:solidFill>
            <a:schemeClr val="lt1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 red and orange graphs both have parts that tilt downwards</a:t>
            </a:r>
            <a:endParaRPr/>
          </a:p>
        </p:txBody>
      </p:sp>
      <p:sp>
        <p:nvSpPr>
          <p:cNvPr id="109" name="Google Shape;109;p18"/>
          <p:cNvSpPr/>
          <p:nvPr/>
        </p:nvSpPr>
        <p:spPr>
          <a:xfrm>
            <a:off x="214973" y="4492878"/>
            <a:ext cx="2795593" cy="1263193"/>
          </a:xfrm>
          <a:prstGeom prst="wedgeRoundRectCallout">
            <a:avLst>
              <a:gd fmla="val 61939" name="adj1"/>
              <a:gd fmla="val 23889" name="adj2"/>
              <a:gd fmla="val 16667" name="adj3"/>
            </a:avLst>
          </a:prstGeom>
          <a:solidFill>
            <a:schemeClr val="lt1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 purple and green graphs both go through (-1, 1)</a:t>
            </a:r>
            <a:endParaRPr/>
          </a:p>
        </p:txBody>
      </p:sp>
      <p:pic>
        <p:nvPicPr>
          <p:cNvPr id="110" name="Google Shape;110;p18"/>
          <p:cNvPicPr preferRelativeResize="0"/>
          <p:nvPr/>
        </p:nvPicPr>
        <p:blipFill rotWithShape="1">
          <a:blip r:embed="rId8">
            <a:alphaModFix/>
          </a:blip>
          <a:srcRect b="2793" l="56915" r="20455" t="65207"/>
          <a:stretch/>
        </p:blipFill>
        <p:spPr>
          <a:xfrm>
            <a:off x="3010566" y="4751808"/>
            <a:ext cx="1038903" cy="2077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/>
        </p:nvSpPr>
        <p:spPr>
          <a:xfrm>
            <a:off x="592583" y="1237020"/>
            <a:ext cx="4629900" cy="23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Linear graphs are </a:t>
            </a:r>
            <a:r>
              <a:rPr b="1" i="0" lang="en-GB" sz="186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straight lines</a:t>
            </a:r>
            <a:endParaRPr b="0" i="0" sz="1867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green, purple and red lines are examples of linear graphs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orange line is not a linear graph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6" name="Google Shape;11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6704" y="3212691"/>
            <a:ext cx="2927700" cy="2905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7" name="Google Shape;117;p19"/>
          <p:cNvPicPr preferRelativeResize="0"/>
          <p:nvPr/>
        </p:nvPicPr>
        <p:blipFill rotWithShape="1">
          <a:blip r:embed="rId4">
            <a:alphaModFix/>
          </a:blip>
          <a:srcRect b="0" l="0" r="-502" t="0"/>
          <a:stretch/>
        </p:blipFill>
        <p:spPr>
          <a:xfrm>
            <a:off x="8751468" y="3212691"/>
            <a:ext cx="2927700" cy="2905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8" name="Google Shape;118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39086" y="124369"/>
            <a:ext cx="2927700" cy="2905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9" name="Google Shape;119;p19"/>
          <p:cNvPicPr preferRelativeResize="0"/>
          <p:nvPr/>
        </p:nvPicPr>
        <p:blipFill rotWithShape="1">
          <a:blip r:embed="rId6">
            <a:alphaModFix/>
          </a:blip>
          <a:srcRect b="0" l="0" r="1739" t="0"/>
          <a:stretch/>
        </p:blipFill>
        <p:spPr>
          <a:xfrm>
            <a:off x="5039086" y="3212691"/>
            <a:ext cx="2927700" cy="2905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/>
          <p:nvPr/>
        </p:nvSpPr>
        <p:spPr>
          <a:xfrm>
            <a:off x="592583" y="1237019"/>
            <a:ext cx="4629960" cy="1241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By looking at coordinates on each of these graphs we can name them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5" name="Google Shape;12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239" y="3071649"/>
            <a:ext cx="2927700" cy="2905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6" name="Google Shape;126;p20"/>
          <p:cNvPicPr preferRelativeResize="0"/>
          <p:nvPr/>
        </p:nvPicPr>
        <p:blipFill rotWithShape="1">
          <a:blip r:embed="rId4">
            <a:alphaModFix/>
          </a:blip>
          <a:srcRect b="0" l="-1" r="-500" t="0"/>
          <a:stretch/>
        </p:blipFill>
        <p:spPr>
          <a:xfrm>
            <a:off x="6961018" y="3071650"/>
            <a:ext cx="2927561" cy="2905687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7" name="Google Shape;127;p20"/>
          <p:cNvPicPr preferRelativeResize="0"/>
          <p:nvPr/>
        </p:nvPicPr>
        <p:blipFill rotWithShape="1">
          <a:blip r:embed="rId5">
            <a:alphaModFix/>
          </a:blip>
          <a:srcRect b="0" l="0" r="1734" t="0"/>
          <a:stretch/>
        </p:blipFill>
        <p:spPr>
          <a:xfrm>
            <a:off x="3628135" y="3071649"/>
            <a:ext cx="2927561" cy="2905688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/>
        </p:nvSpPr>
        <p:spPr>
          <a:xfrm>
            <a:off x="372664" y="1484474"/>
            <a:ext cx="4765393" cy="4114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Use the coordinate grid to help you with these questions</a:t>
            </a:r>
            <a:endParaRPr/>
          </a:p>
          <a:p>
            <a:pPr indent="-224362" lvl="0" marL="342917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4362" lvl="0" marL="342917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17" lvl="0" marL="342917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AutoNum type="arabicPeriod"/>
            </a:pPr>
            <a:r>
              <a:rPr b="0" i="0" lang="en-GB" sz="186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Give two sets of three coordinates that would lie on a linear graph</a:t>
            </a:r>
            <a:endParaRPr/>
          </a:p>
          <a:p>
            <a:pPr indent="-224362" lvl="0" marL="342917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4362" lvl="0" marL="342917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4362" lvl="0" marL="342917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4362" lvl="0" marL="342917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4362" lvl="0" marL="342917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4362" lvl="0" marL="342917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17" lvl="0" marL="342917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AutoNum type="arabicPeriod"/>
            </a:pPr>
            <a:r>
              <a:rPr b="0" i="0" lang="en-GB" sz="186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Give two coordinates that would lie on a linear graph with (5,7) and (8, 10) </a:t>
            </a:r>
            <a:endParaRPr/>
          </a:p>
        </p:txBody>
      </p:sp>
      <p:pic>
        <p:nvPicPr>
          <p:cNvPr id="133" name="Google Shape;13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1073400"/>
            <a:ext cx="4778874" cy="4711200"/>
          </a:xfrm>
          <a:prstGeom prst="roundRect">
            <a:avLst>
              <a:gd fmla="val 0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/>
          <p:nvPr/>
        </p:nvSpPr>
        <p:spPr>
          <a:xfrm>
            <a:off x="2612007" y="1614540"/>
            <a:ext cx="207799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(0, 0)</a:t>
            </a:r>
            <a:endParaRPr/>
          </a:p>
        </p:txBody>
      </p:sp>
      <p:sp>
        <p:nvSpPr>
          <p:cNvPr id="139" name="Google Shape;139;p22"/>
          <p:cNvSpPr txBox="1"/>
          <p:nvPr/>
        </p:nvSpPr>
        <p:spPr>
          <a:xfrm>
            <a:off x="4564685" y="1614540"/>
            <a:ext cx="207799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(3, 9)</a:t>
            </a:r>
            <a:endParaRPr/>
          </a:p>
        </p:txBody>
      </p:sp>
      <p:sp>
        <p:nvSpPr>
          <p:cNvPr id="140" name="Google Shape;140;p22"/>
          <p:cNvSpPr txBox="1"/>
          <p:nvPr/>
        </p:nvSpPr>
        <p:spPr>
          <a:xfrm>
            <a:off x="6324324" y="1614540"/>
            <a:ext cx="207799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(4, -4)</a:t>
            </a:r>
            <a:endParaRPr/>
          </a:p>
        </p:txBody>
      </p:sp>
      <p:sp>
        <p:nvSpPr>
          <p:cNvPr id="141" name="Google Shape;141;p22"/>
          <p:cNvSpPr/>
          <p:nvPr/>
        </p:nvSpPr>
        <p:spPr>
          <a:xfrm>
            <a:off x="1537648" y="3675345"/>
            <a:ext cx="314791" cy="342619"/>
          </a:xfrm>
          <a:prstGeom prst="roundRect">
            <a:avLst>
              <a:gd fmla="val 26552" name="adj"/>
            </a:avLst>
          </a:prstGeom>
          <a:solidFill>
            <a:schemeClr val="lt1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0475" lIns="60950" spcFirstLastPara="1" rIns="60950" wrap="square" tIns="304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6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142" name="Google Shape;142;p22"/>
          <p:cNvSpPr/>
          <p:nvPr/>
        </p:nvSpPr>
        <p:spPr>
          <a:xfrm>
            <a:off x="1534205" y="5053283"/>
            <a:ext cx="314791" cy="342619"/>
          </a:xfrm>
          <a:prstGeom prst="roundRect">
            <a:avLst>
              <a:gd fmla="val 26552" name="adj"/>
            </a:avLst>
          </a:prstGeom>
          <a:solidFill>
            <a:schemeClr val="lt1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0475" lIns="60950" spcFirstLastPara="1" rIns="60950" wrap="square" tIns="304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6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143" name="Google Shape;143;p22"/>
          <p:cNvSpPr txBox="1"/>
          <p:nvPr/>
        </p:nvSpPr>
        <p:spPr>
          <a:xfrm>
            <a:off x="1852438" y="3694771"/>
            <a:ext cx="9005523" cy="379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Find some </a:t>
            </a:r>
            <a:r>
              <a:rPr b="1" i="0" lang="en-GB" sz="186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linear</a:t>
            </a:r>
            <a:r>
              <a:rPr b="0" i="0" lang="en-GB" sz="186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graphs that each of these points would lie on</a:t>
            </a:r>
            <a:endParaRPr/>
          </a:p>
        </p:txBody>
      </p:sp>
      <p:sp>
        <p:nvSpPr>
          <p:cNvPr id="144" name="Google Shape;144;p22"/>
          <p:cNvSpPr txBox="1"/>
          <p:nvPr/>
        </p:nvSpPr>
        <p:spPr>
          <a:xfrm>
            <a:off x="1848996" y="5036630"/>
            <a:ext cx="9005523" cy="379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Can you find any </a:t>
            </a:r>
            <a:r>
              <a:rPr b="1" i="0" lang="en-GB" sz="186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non-linear</a:t>
            </a:r>
            <a:r>
              <a:rPr b="0" i="0" lang="en-GB" sz="186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graphs that each of these points would lie 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