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10287000" cx="18288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  <p:embeddedFont>
      <p:font typeface="Century Gothic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A14DC04-9D44-411F-A2A4-EA78A4BDC172}">
  <a:tblStyle styleId="{1A14DC04-9D44-411F-A2A4-EA78A4BDC1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5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5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7.xml"/><Relationship Id="rId35" Type="http://schemas.openxmlformats.org/officeDocument/2006/relationships/font" Target="fonts/CenturyGothic-bold.fntdata"/><Relationship Id="rId12" Type="http://schemas.openxmlformats.org/officeDocument/2006/relationships/slide" Target="slides/slide6.xml"/><Relationship Id="rId34" Type="http://schemas.openxmlformats.org/officeDocument/2006/relationships/font" Target="fonts/CenturyGothic-regular.fntdata"/><Relationship Id="rId15" Type="http://schemas.openxmlformats.org/officeDocument/2006/relationships/slide" Target="slides/slide9.xml"/><Relationship Id="rId37" Type="http://schemas.openxmlformats.org/officeDocument/2006/relationships/font" Target="fonts/CenturyGothic-boldItalic.fntdata"/><Relationship Id="rId14" Type="http://schemas.openxmlformats.org/officeDocument/2006/relationships/slide" Target="slides/slide8.xml"/><Relationship Id="rId36" Type="http://schemas.openxmlformats.org/officeDocument/2006/relationships/font" Target="fonts/CenturyGothic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651e9fb8e_0_1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9651e9fb8e_0_1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99e8ad8a3d_0_4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99e8ad8a3d_0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99e8ad8a3d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99e8ad8a3d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99e8ad8a3d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99e8ad8a3d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99e8ad8a3d_0_8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99e8ad8a3d_0_8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9e8ad8a3d_0_8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99e8ad8a3d_0_8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99e8ad8a3d_0_8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99e8ad8a3d_0_8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65041805f_1_5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965041805f_1_5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i="0"/>
          </a:p>
        </p:txBody>
      </p:sp>
      <p:sp>
        <p:nvSpPr>
          <p:cNvPr id="101" name="Google Shape;101;g965041805f_1_5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651e9fb8e_0_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651e9fb8e_0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9e8ad8a3d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9e8ad8a3d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9e8ad8a3d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9e8ad8a3d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9e8ad8a3d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9e8ad8a3d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9e8ad8a3d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99e8ad8a3d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9e8ad8a3d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9e8ad8a3d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9e8ad8a3d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99e8ad8a3d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1">
  <p:cSld name="TITLE_ONLY_1_1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9" Type="http://schemas.openxmlformats.org/officeDocument/2006/relationships/image" Target="../media/image17.png"/><Relationship Id="rId5" Type="http://schemas.openxmlformats.org/officeDocument/2006/relationships/image" Target="../media/image13.png"/><Relationship Id="rId6" Type="http://schemas.openxmlformats.org/officeDocument/2006/relationships/image" Target="../media/image20.png"/><Relationship Id="rId7" Type="http://schemas.openxmlformats.org/officeDocument/2006/relationships/image" Target="../media/image22.png"/><Relationship Id="rId8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9" Type="http://schemas.openxmlformats.org/officeDocument/2006/relationships/image" Target="../media/image17.png"/><Relationship Id="rId5" Type="http://schemas.openxmlformats.org/officeDocument/2006/relationships/image" Target="../media/image13.png"/><Relationship Id="rId6" Type="http://schemas.openxmlformats.org/officeDocument/2006/relationships/image" Target="../media/image20.png"/><Relationship Id="rId7" Type="http://schemas.openxmlformats.org/officeDocument/2006/relationships/image" Target="../media/image22.png"/><Relationship Id="rId8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Say what there is in different places 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(Part 1</a:t>
            </a:r>
            <a:r>
              <a:rPr lang="en-GB">
                <a:solidFill>
                  <a:srgbClr val="4B3241"/>
                </a:solidFill>
              </a:rPr>
              <a:t>/2</a:t>
            </a:r>
            <a:r>
              <a:rPr lang="en-GB">
                <a:solidFill>
                  <a:srgbClr val="4B3241"/>
                </a:solidFill>
              </a:rPr>
              <a:t>)</a:t>
            </a:r>
            <a:endParaRPr>
              <a:solidFill>
                <a:srgbClr val="4B3241"/>
              </a:solidFill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200"/>
              <a:buChar char="-"/>
            </a:pPr>
            <a:r>
              <a:rPr lang="en-GB" sz="5200">
                <a:solidFill>
                  <a:srgbClr val="4B3241"/>
                </a:solidFill>
              </a:rPr>
              <a:t> Word order 2</a:t>
            </a:r>
            <a:endParaRPr sz="5200">
              <a:solidFill>
                <a:srgbClr val="4B3241"/>
              </a:solidFill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200"/>
              <a:buChar char="-"/>
            </a:pPr>
            <a:r>
              <a:rPr lang="en-GB" sz="5200">
                <a:solidFill>
                  <a:srgbClr val="4B3241"/>
                </a:solidFill>
              </a:rPr>
              <a:t> Expressions of time and location</a:t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800">
                <a:solidFill>
                  <a:srgbClr val="4B3241"/>
                </a:solidFill>
              </a:rPr>
              <a:t>Downloadable</a:t>
            </a:r>
            <a:r>
              <a:rPr lang="en-GB" sz="5800">
                <a:solidFill>
                  <a:srgbClr val="4B3241"/>
                </a:solidFill>
              </a:rPr>
              <a:t> Resource</a:t>
            </a:r>
            <a:endParaRPr sz="58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800">
              <a:solidFill>
                <a:srgbClr val="4B3241"/>
              </a:solidFill>
            </a:endParaRPr>
          </a:p>
        </p:txBody>
      </p:sp>
      <p:sp>
        <p:nvSpPr>
          <p:cNvPr id="95" name="Google Shape;95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GB">
                <a:solidFill>
                  <a:srgbClr val="4B3241"/>
                </a:solidFill>
              </a:rPr>
              <a:t>German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96" name="Google Shape;96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Frau Conboy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17261900" y="8691125"/>
            <a:ext cx="1026000" cy="158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66821" y="333978"/>
            <a:ext cx="2017551" cy="20175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9" name="Google Shape;249;p25"/>
          <p:cNvGraphicFramePr/>
          <p:nvPr/>
        </p:nvGraphicFramePr>
        <p:xfrm>
          <a:off x="952500" y="532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{1A14DC04-9D44-411F-A2A4-EA78A4BDC172}</a:tableStyleId>
              </a:tblPr>
              <a:tblGrid>
                <a:gridCol w="3712925"/>
                <a:gridCol w="2171375"/>
                <a:gridCol w="1587500"/>
                <a:gridCol w="3572750"/>
                <a:gridCol w="2755300"/>
              </a:tblGrid>
              <a:tr h="118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Dienstags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</a:t>
                      </a: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ahren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wir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der Stadt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skifahren.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8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Manchmal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spiele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Jan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zu Hause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einen Film.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8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 Wochenende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siehst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der Schweiz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Musik.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8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Samstags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hören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 Orchester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 Butterbrot.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8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 Winter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geht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 Kino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Rad.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8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Jede Woche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isst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Lara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der Schule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Gitarre.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66821" y="333978"/>
            <a:ext cx="2017551" cy="20175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5" name="Google Shape;255;p26"/>
          <p:cNvGraphicFramePr/>
          <p:nvPr/>
        </p:nvGraphicFramePr>
        <p:xfrm>
          <a:off x="952500" y="532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{1A14DC04-9D44-411F-A2A4-EA78A4BDC172}</a:tableStyleId>
              </a:tblPr>
              <a:tblGrid>
                <a:gridCol w="3712925"/>
                <a:gridCol w="2171375"/>
                <a:gridCol w="1587500"/>
                <a:gridCol w="3572750"/>
                <a:gridCol w="2755300"/>
              </a:tblGrid>
              <a:tr h="118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Dienstags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fahren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wir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der Stadt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skifahren.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8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Manchmal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spiele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Jan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zu Hause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einen Film.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8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 Wochenende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siehst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der Schweiz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Musik.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8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Samstags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hören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 Orchester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 u="sng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 Butterbrot.</a:t>
                      </a:r>
                      <a:endParaRPr b="1" sz="3200" u="sng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8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 Winter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geht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 Kino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Rad.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8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 u="sng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Jede Woche</a:t>
                      </a:r>
                      <a:endParaRPr b="1" sz="3200" u="sng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 u="sng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isst</a:t>
                      </a:r>
                      <a:endParaRPr b="1" sz="3200" u="sng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 u="sng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Lara</a:t>
                      </a:r>
                      <a:endParaRPr b="1" sz="3200" u="sng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 u="sng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der Schule</a:t>
                      </a:r>
                      <a:endParaRPr b="1" sz="3200" u="sng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Gitarre.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/>
          <p:cNvSpPr txBox="1"/>
          <p:nvPr/>
        </p:nvSpPr>
        <p:spPr>
          <a:xfrm>
            <a:off x="712050" y="420425"/>
            <a:ext cx="13851900" cy="74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Eine Woche in Hamburg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AutoNum type="arabicPeriod"/>
            </a:pP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Am Montag lernen wir in der Schule Deutsch.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AutoNum type="arabicPeriod"/>
            </a:pP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Wir trinken am Dienstag in der Alsterbar eine Cola.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AutoNum type="arabicPeriod"/>
            </a:pP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In der Stadt essen wir am Mittwoch einen Hamburger.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AutoNum type="arabicPeriod"/>
            </a:pP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Wir bleiben am Donnerstag zu Hause und chillen.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AutoNum type="arabicPeriod"/>
            </a:pP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Am Freitag gibt es in der Elbphilarmonie ein Konzert.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AutoNum type="arabicPeriod"/>
            </a:pP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Am Hafen machen wir am Samstag eine Schifffahrt.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AutoNum type="arabicPeriod"/>
            </a:pP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In der Stadt suchen wir am Sonntag Souvenirs.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1" name="Google Shape;2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51098" y="6269875"/>
            <a:ext cx="1347299" cy="1425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64047" y="3632424"/>
            <a:ext cx="1091766" cy="94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77096" y="4854738"/>
            <a:ext cx="2289002" cy="1144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38850" y="186896"/>
            <a:ext cx="2159549" cy="150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073200" y="1804598"/>
            <a:ext cx="1911446" cy="129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7"/>
          <p:cNvSpPr txBox="1"/>
          <p:nvPr/>
        </p:nvSpPr>
        <p:spPr>
          <a:xfrm>
            <a:off x="1214525" y="1634950"/>
            <a:ext cx="2966400" cy="66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27"/>
          <p:cNvSpPr txBox="1"/>
          <p:nvPr/>
        </p:nvSpPr>
        <p:spPr>
          <a:xfrm>
            <a:off x="4286475" y="1634950"/>
            <a:ext cx="1567200" cy="66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27"/>
          <p:cNvSpPr txBox="1"/>
          <p:nvPr/>
        </p:nvSpPr>
        <p:spPr>
          <a:xfrm>
            <a:off x="2196650" y="2544200"/>
            <a:ext cx="1821600" cy="66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27"/>
          <p:cNvSpPr txBox="1"/>
          <p:nvPr/>
        </p:nvSpPr>
        <p:spPr>
          <a:xfrm>
            <a:off x="11192325" y="2544200"/>
            <a:ext cx="2159700" cy="66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27"/>
          <p:cNvSpPr txBox="1"/>
          <p:nvPr/>
        </p:nvSpPr>
        <p:spPr>
          <a:xfrm>
            <a:off x="1214525" y="3453450"/>
            <a:ext cx="2966400" cy="66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27"/>
          <p:cNvSpPr txBox="1"/>
          <p:nvPr/>
        </p:nvSpPr>
        <p:spPr>
          <a:xfrm>
            <a:off x="11437350" y="3453450"/>
            <a:ext cx="2803800" cy="66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27"/>
          <p:cNvSpPr txBox="1"/>
          <p:nvPr/>
        </p:nvSpPr>
        <p:spPr>
          <a:xfrm>
            <a:off x="4134550" y="4362700"/>
            <a:ext cx="3806700" cy="66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27"/>
          <p:cNvSpPr txBox="1"/>
          <p:nvPr/>
        </p:nvSpPr>
        <p:spPr>
          <a:xfrm>
            <a:off x="8081100" y="4362700"/>
            <a:ext cx="2289000" cy="66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27"/>
          <p:cNvSpPr txBox="1"/>
          <p:nvPr/>
        </p:nvSpPr>
        <p:spPr>
          <a:xfrm>
            <a:off x="1214525" y="5143500"/>
            <a:ext cx="2803800" cy="66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27"/>
          <p:cNvSpPr txBox="1"/>
          <p:nvPr/>
        </p:nvSpPr>
        <p:spPr>
          <a:xfrm>
            <a:off x="5122350" y="5143500"/>
            <a:ext cx="731400" cy="66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27"/>
          <p:cNvSpPr txBox="1"/>
          <p:nvPr/>
        </p:nvSpPr>
        <p:spPr>
          <a:xfrm>
            <a:off x="1214525" y="6055125"/>
            <a:ext cx="2602200" cy="66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p27"/>
          <p:cNvSpPr txBox="1"/>
          <p:nvPr/>
        </p:nvSpPr>
        <p:spPr>
          <a:xfrm>
            <a:off x="5955875" y="6055125"/>
            <a:ext cx="731400" cy="66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27"/>
          <p:cNvSpPr txBox="1"/>
          <p:nvPr/>
        </p:nvSpPr>
        <p:spPr>
          <a:xfrm>
            <a:off x="4134550" y="6940150"/>
            <a:ext cx="1821600" cy="66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27"/>
          <p:cNvSpPr txBox="1"/>
          <p:nvPr/>
        </p:nvSpPr>
        <p:spPr>
          <a:xfrm>
            <a:off x="6967350" y="6833550"/>
            <a:ext cx="3013500" cy="66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27"/>
          <p:cNvSpPr txBox="1"/>
          <p:nvPr/>
        </p:nvSpPr>
        <p:spPr>
          <a:xfrm>
            <a:off x="15298400" y="607275"/>
            <a:ext cx="26022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die Elbphilarmonie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27"/>
          <p:cNvSpPr txBox="1"/>
          <p:nvPr/>
        </p:nvSpPr>
        <p:spPr>
          <a:xfrm>
            <a:off x="15872900" y="2014513"/>
            <a:ext cx="26022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eine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Schifffahrt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27"/>
          <p:cNvSpPr txBox="1"/>
          <p:nvPr/>
        </p:nvSpPr>
        <p:spPr>
          <a:xfrm>
            <a:off x="15509775" y="3540850"/>
            <a:ext cx="26022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 Hamburger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27"/>
          <p:cNvSpPr txBox="1"/>
          <p:nvPr/>
        </p:nvSpPr>
        <p:spPr>
          <a:xfrm>
            <a:off x="15298400" y="5834838"/>
            <a:ext cx="26022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am Hafen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27"/>
          <p:cNvSpPr txBox="1"/>
          <p:nvPr/>
        </p:nvSpPr>
        <p:spPr>
          <a:xfrm>
            <a:off x="15298400" y="6940150"/>
            <a:ext cx="26022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in der Alsterbar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5" name="Google Shape;285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37350" y="7630950"/>
            <a:ext cx="2289002" cy="1144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7"/>
          <p:cNvSpPr txBox="1"/>
          <p:nvPr/>
        </p:nvSpPr>
        <p:spPr>
          <a:xfrm>
            <a:off x="13808838" y="7965750"/>
            <a:ext cx="26022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die Stadt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7" name="Google Shape;287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035264" y="4205051"/>
            <a:ext cx="865346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"/>
          <p:cNvSpPr txBox="1"/>
          <p:nvPr/>
        </p:nvSpPr>
        <p:spPr>
          <a:xfrm>
            <a:off x="467125" y="420425"/>
            <a:ext cx="14364000" cy="74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Eine Woche in Hamburg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Montag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lernen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wir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der Schule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Deutsch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Wir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trinken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Dienstag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der Alsterbar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eine Cola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AutoNum type="arabicPeriod"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der Stadt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essen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wir am Mittwoch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einen Hamburger</a:t>
            </a: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AutoNum type="arabicPeriod"/>
            </a:pP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Wir bleiben am Donnerstag zu Hause und chillen.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AutoNum type="arabicPeriod"/>
            </a:pP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Am Freitag gibt es in der Elbphilarmonie ein Konzert.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AutoNum type="arabicPeriod"/>
            </a:pP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Am Hafen machen wir am Samstag eine Schifffahrt.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AutoNum type="arabicPeriod"/>
            </a:pP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In der Stadt suchen wir am Sonntag Souvenirs.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3" name="Google Shape;29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51098" y="6269875"/>
            <a:ext cx="1347299" cy="1425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64047" y="3632424"/>
            <a:ext cx="1091766" cy="94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77096" y="4854738"/>
            <a:ext cx="2289002" cy="1144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38850" y="186896"/>
            <a:ext cx="2159549" cy="150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073200" y="1804598"/>
            <a:ext cx="1911446" cy="129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8"/>
          <p:cNvSpPr txBox="1"/>
          <p:nvPr/>
        </p:nvSpPr>
        <p:spPr>
          <a:xfrm>
            <a:off x="15298400" y="607275"/>
            <a:ext cx="26022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die Elbphilarmonie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28"/>
          <p:cNvSpPr txBox="1"/>
          <p:nvPr/>
        </p:nvSpPr>
        <p:spPr>
          <a:xfrm>
            <a:off x="15872900" y="2014513"/>
            <a:ext cx="26022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eine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Schifffahrt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0" name="Google Shape;300;p28"/>
          <p:cNvSpPr txBox="1"/>
          <p:nvPr/>
        </p:nvSpPr>
        <p:spPr>
          <a:xfrm>
            <a:off x="15509775" y="3540850"/>
            <a:ext cx="26022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 Hamburger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1" name="Google Shape;301;p28"/>
          <p:cNvSpPr txBox="1"/>
          <p:nvPr/>
        </p:nvSpPr>
        <p:spPr>
          <a:xfrm>
            <a:off x="15298400" y="5834838"/>
            <a:ext cx="26022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am Hafen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28"/>
          <p:cNvSpPr txBox="1"/>
          <p:nvPr/>
        </p:nvSpPr>
        <p:spPr>
          <a:xfrm>
            <a:off x="15298400" y="6940150"/>
            <a:ext cx="26022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in der Alsterbar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3" name="Google Shape;303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37350" y="7630950"/>
            <a:ext cx="2289002" cy="1144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8"/>
          <p:cNvSpPr txBox="1"/>
          <p:nvPr/>
        </p:nvSpPr>
        <p:spPr>
          <a:xfrm>
            <a:off x="13808838" y="7965750"/>
            <a:ext cx="26022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die Stadt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5" name="Google Shape;305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035264" y="4205051"/>
            <a:ext cx="865346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9"/>
          <p:cNvSpPr txBox="1"/>
          <p:nvPr/>
        </p:nvSpPr>
        <p:spPr>
          <a:xfrm>
            <a:off x="1307950" y="3126800"/>
            <a:ext cx="16863300" cy="57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69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Schottland      die Katze     immer     Musik     hört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einen Hut      sucht       in der Stadt     oft      er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    im Theater        ein Butterbrot     am Montag     esse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einen Hund      wir     sehen     in der Schweiz    manchmal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spielt      Gitarre    in Wien      am Wochenende      sie 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29"/>
          <p:cNvSpPr txBox="1"/>
          <p:nvPr/>
        </p:nvSpPr>
        <p:spPr>
          <a:xfrm>
            <a:off x="1748648" y="437800"/>
            <a:ext cx="21141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Adverb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29"/>
          <p:cNvSpPr txBox="1"/>
          <p:nvPr/>
        </p:nvSpPr>
        <p:spPr>
          <a:xfrm>
            <a:off x="4021870" y="437800"/>
            <a:ext cx="19503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29"/>
          <p:cNvSpPr txBox="1"/>
          <p:nvPr/>
        </p:nvSpPr>
        <p:spPr>
          <a:xfrm>
            <a:off x="6131300" y="437800"/>
            <a:ext cx="19503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29"/>
          <p:cNvSpPr txBox="1"/>
          <p:nvPr/>
        </p:nvSpPr>
        <p:spPr>
          <a:xfrm>
            <a:off x="8240725" y="407950"/>
            <a:ext cx="2114100" cy="96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Place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Adverb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" name="Google Shape;315;p29"/>
          <p:cNvSpPr txBox="1"/>
          <p:nvPr/>
        </p:nvSpPr>
        <p:spPr>
          <a:xfrm>
            <a:off x="10513939" y="437789"/>
            <a:ext cx="25548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Object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" name="Google Shape;316;p29"/>
          <p:cNvSpPr txBox="1"/>
          <p:nvPr/>
        </p:nvSpPr>
        <p:spPr>
          <a:xfrm>
            <a:off x="8240723" y="1706100"/>
            <a:ext cx="21141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Adverb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29"/>
          <p:cNvSpPr txBox="1"/>
          <p:nvPr/>
        </p:nvSpPr>
        <p:spPr>
          <a:xfrm>
            <a:off x="4021870" y="1747200"/>
            <a:ext cx="19503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29"/>
          <p:cNvSpPr txBox="1"/>
          <p:nvPr/>
        </p:nvSpPr>
        <p:spPr>
          <a:xfrm>
            <a:off x="6131300" y="1747200"/>
            <a:ext cx="19503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29"/>
          <p:cNvSpPr txBox="1"/>
          <p:nvPr/>
        </p:nvSpPr>
        <p:spPr>
          <a:xfrm>
            <a:off x="1748650" y="1717350"/>
            <a:ext cx="2114100" cy="96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Place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Adverb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0" name="Google Shape;320;p29"/>
          <p:cNvSpPr txBox="1"/>
          <p:nvPr/>
        </p:nvSpPr>
        <p:spPr>
          <a:xfrm>
            <a:off x="10513939" y="1747189"/>
            <a:ext cx="25548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Object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0"/>
          <p:cNvSpPr txBox="1"/>
          <p:nvPr/>
        </p:nvSpPr>
        <p:spPr>
          <a:xfrm>
            <a:off x="1307950" y="3126800"/>
            <a:ext cx="16863300" cy="57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69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Schottland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hört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 Katze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immer Musik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Oft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sucht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der Stadt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einen Hut.  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 Theater esse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Montag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ein Butterbrot.          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AutoNum type="arabicPeriod"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Manchmal sehen wir in der Schweiz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einen Hund.                   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AutoNum type="arabicPeriod"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Wien 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spielt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sie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 Wochenende 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Gitarre.     </a:t>
            </a:r>
            <a:r>
              <a:rPr b="1" lang="en-GB" sz="3800">
                <a:latin typeface="Montserrat"/>
                <a:ea typeface="Montserrat"/>
                <a:cs typeface="Montserrat"/>
                <a:sym typeface="Montserrat"/>
              </a:rPr>
              <a:t>           </a:t>
            </a:r>
            <a:r>
              <a:rPr b="1" lang="en-GB" sz="3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    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" name="Google Shape;326;p30"/>
          <p:cNvSpPr txBox="1"/>
          <p:nvPr/>
        </p:nvSpPr>
        <p:spPr>
          <a:xfrm>
            <a:off x="1748648" y="437800"/>
            <a:ext cx="21141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Adverb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7" name="Google Shape;327;p30"/>
          <p:cNvSpPr txBox="1"/>
          <p:nvPr/>
        </p:nvSpPr>
        <p:spPr>
          <a:xfrm>
            <a:off x="4021870" y="437800"/>
            <a:ext cx="19503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" name="Google Shape;328;p30"/>
          <p:cNvSpPr txBox="1"/>
          <p:nvPr/>
        </p:nvSpPr>
        <p:spPr>
          <a:xfrm>
            <a:off x="6131300" y="437800"/>
            <a:ext cx="19503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30"/>
          <p:cNvSpPr txBox="1"/>
          <p:nvPr/>
        </p:nvSpPr>
        <p:spPr>
          <a:xfrm>
            <a:off x="8240725" y="407950"/>
            <a:ext cx="2114100" cy="96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Place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Adverb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0" name="Google Shape;330;p30"/>
          <p:cNvSpPr txBox="1"/>
          <p:nvPr/>
        </p:nvSpPr>
        <p:spPr>
          <a:xfrm>
            <a:off x="10513939" y="437789"/>
            <a:ext cx="25548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Object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1" name="Google Shape;331;p30"/>
          <p:cNvSpPr txBox="1"/>
          <p:nvPr/>
        </p:nvSpPr>
        <p:spPr>
          <a:xfrm>
            <a:off x="8240723" y="1706100"/>
            <a:ext cx="21141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Adverb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30"/>
          <p:cNvSpPr txBox="1"/>
          <p:nvPr/>
        </p:nvSpPr>
        <p:spPr>
          <a:xfrm>
            <a:off x="4021870" y="1747200"/>
            <a:ext cx="19503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30"/>
          <p:cNvSpPr txBox="1"/>
          <p:nvPr/>
        </p:nvSpPr>
        <p:spPr>
          <a:xfrm>
            <a:off x="6131300" y="1747200"/>
            <a:ext cx="19503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p30"/>
          <p:cNvSpPr txBox="1"/>
          <p:nvPr/>
        </p:nvSpPr>
        <p:spPr>
          <a:xfrm>
            <a:off x="1748650" y="1717350"/>
            <a:ext cx="2114100" cy="96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Place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Adverb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5" name="Google Shape;335;p30"/>
          <p:cNvSpPr txBox="1"/>
          <p:nvPr/>
        </p:nvSpPr>
        <p:spPr>
          <a:xfrm>
            <a:off x="10513939" y="1747189"/>
            <a:ext cx="25548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Object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6876549" y="0"/>
            <a:ext cx="44370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0"/>
              <a:buFont typeface="Century Gothic"/>
              <a:buNone/>
            </a:pPr>
            <a:r>
              <a:rPr b="1" lang="en-GB" sz="18000">
                <a:solidFill>
                  <a:schemeClr val="dk2"/>
                </a:solidFill>
              </a:rPr>
              <a:t>-ig</a:t>
            </a:r>
            <a:endParaRPr sz="18000">
              <a:solidFill>
                <a:schemeClr val="dk2"/>
              </a:solidFill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6406665" y="3197547"/>
            <a:ext cx="5487300" cy="3892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richtig</a:t>
            </a:r>
            <a:endParaRPr sz="9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5565319" y="7460290"/>
            <a:ext cx="71571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Schwierigkeit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12966596" y="6251916"/>
            <a:ext cx="50184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wenig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13048484" y="1593867"/>
            <a:ext cx="44370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wichtig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475309" y="1554384"/>
            <a:ext cx="57849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notwendig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1775585" y="5493857"/>
            <a:ext cx="28497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fertig</a:t>
            </a:r>
            <a:endParaRPr sz="81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red check mark" id="110" name="Google Shape;1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2085" y="3547899"/>
            <a:ext cx="1945931" cy="194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Google Shape;115;p18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{1A14DC04-9D44-411F-A2A4-EA78A4BDC172}</a:tableStyleId>
              </a:tblPr>
              <a:tblGrid>
                <a:gridCol w="5756425"/>
                <a:gridCol w="5756425"/>
              </a:tblGrid>
              <a:tr h="85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Land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country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Schweiz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Switzerland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Schottland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Scotland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Stunde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hour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suchen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look for, looking for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erreichen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reach, reaching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schaffen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manage, managing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dauern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last, lasting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fahren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travel, travelling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Vienna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41925" y="4989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b="54664" l="23104" r="6413" t="0"/>
          <a:stretch/>
        </p:blipFill>
        <p:spPr>
          <a:xfrm flipH="1">
            <a:off x="3154675" y="441133"/>
            <a:ext cx="1644175" cy="169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13625" y="441127"/>
            <a:ext cx="2035830" cy="169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2643263" y="2286025"/>
            <a:ext cx="2667000" cy="14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Lara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4727600" y="2286025"/>
            <a:ext cx="2035800" cy="14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hört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6459688" y="2286025"/>
            <a:ext cx="3547500" cy="14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montags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9801450" y="2286025"/>
            <a:ext cx="2827200" cy="14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Musik.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1362" y="465175"/>
            <a:ext cx="1644176" cy="164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/>
          <p:nvPr/>
        </p:nvSpPr>
        <p:spPr>
          <a:xfrm>
            <a:off x="3611875" y="3383300"/>
            <a:ext cx="640200" cy="845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5564891" y="3383300"/>
            <a:ext cx="640200" cy="845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/>
          <p:nvPr/>
        </p:nvSpPr>
        <p:spPr>
          <a:xfrm>
            <a:off x="7962320" y="3383300"/>
            <a:ext cx="640200" cy="845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/>
          <p:nvPr/>
        </p:nvSpPr>
        <p:spPr>
          <a:xfrm>
            <a:off x="10725749" y="3383300"/>
            <a:ext cx="640200" cy="845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 txBox="1"/>
          <p:nvPr/>
        </p:nvSpPr>
        <p:spPr>
          <a:xfrm>
            <a:off x="2906775" y="4229000"/>
            <a:ext cx="2035800" cy="1143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5048000" y="4229000"/>
            <a:ext cx="2035800" cy="1143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7189225" y="4229000"/>
            <a:ext cx="2667000" cy="1143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Adverb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9961650" y="4229000"/>
            <a:ext cx="2667000" cy="1143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Object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6850838" y="5502950"/>
            <a:ext cx="3547500" cy="14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zu Hause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7189225" y="7240200"/>
            <a:ext cx="2667000" cy="1143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Place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Adverb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8053770" y="6394500"/>
            <a:ext cx="640200" cy="845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/>
        </p:nvSpPr>
        <p:spPr>
          <a:xfrm>
            <a:off x="2502863" y="2286025"/>
            <a:ext cx="2667000" cy="14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Jan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4564325" y="2286025"/>
            <a:ext cx="2286600" cy="14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spielt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6639950" y="2286025"/>
            <a:ext cx="3969300" cy="14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dienstags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1362" y="465175"/>
            <a:ext cx="1644176" cy="164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/>
          <p:nvPr/>
        </p:nvSpPr>
        <p:spPr>
          <a:xfrm>
            <a:off x="3611875" y="3383300"/>
            <a:ext cx="640200" cy="845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0"/>
          <p:cNvSpPr/>
          <p:nvPr/>
        </p:nvSpPr>
        <p:spPr>
          <a:xfrm>
            <a:off x="5564891" y="3383300"/>
            <a:ext cx="640200" cy="845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0"/>
          <p:cNvSpPr/>
          <p:nvPr/>
        </p:nvSpPr>
        <p:spPr>
          <a:xfrm>
            <a:off x="8134032" y="3383300"/>
            <a:ext cx="640200" cy="845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0"/>
          <p:cNvSpPr/>
          <p:nvPr/>
        </p:nvSpPr>
        <p:spPr>
          <a:xfrm>
            <a:off x="11622274" y="3342850"/>
            <a:ext cx="640200" cy="845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0"/>
          <p:cNvSpPr txBox="1"/>
          <p:nvPr/>
        </p:nvSpPr>
        <p:spPr>
          <a:xfrm>
            <a:off x="2906775" y="4229000"/>
            <a:ext cx="2035800" cy="1143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5048000" y="4229000"/>
            <a:ext cx="2035800" cy="1143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7189225" y="4229000"/>
            <a:ext cx="2667000" cy="1143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Adverb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10703175" y="4229000"/>
            <a:ext cx="2667000" cy="1143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Object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6434254" y="5563150"/>
            <a:ext cx="4771500" cy="14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im Orchester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7189225" y="7240200"/>
            <a:ext cx="2667000" cy="1143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Place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Adverb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8053770" y="6394500"/>
            <a:ext cx="640200" cy="845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0"/>
          <p:cNvPicPr preferRelativeResize="0"/>
          <p:nvPr/>
        </p:nvPicPr>
        <p:blipFill rotWithShape="1">
          <a:blip r:embed="rId4">
            <a:alphaModFix/>
          </a:blip>
          <a:srcRect b="80493" l="26853" r="27023" t="0"/>
          <a:stretch/>
        </p:blipFill>
        <p:spPr>
          <a:xfrm>
            <a:off x="2958873" y="465166"/>
            <a:ext cx="2035800" cy="1721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50875" y="376586"/>
            <a:ext cx="2035798" cy="189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/>
        </p:nvSpPr>
        <p:spPr>
          <a:xfrm>
            <a:off x="10359750" y="2286025"/>
            <a:ext cx="4224900" cy="104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Schlagzeug.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>
            <p:ph type="title"/>
          </p:nvPr>
        </p:nvSpPr>
        <p:spPr>
          <a:xfrm>
            <a:off x="1117550" y="572250"/>
            <a:ext cx="13957800" cy="109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Adverbs of Time and Place - WO 1</a:t>
            </a:r>
            <a:br>
              <a:rPr lang="en-GB" sz="7200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2"/>
              </a:solidFill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917950" y="1436150"/>
            <a:ext cx="16047600" cy="78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 you know, the word order in simple sentences in German ist:</a:t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Example: Lara hört montags Musik.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But if we want to add where she is listening to music?</a:t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you want to use both, a 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 adverb 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a 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place adverb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the 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comes 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first.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Example: Lara hört montags zu Hause Musik.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1117550" y="2556275"/>
            <a:ext cx="1917000" cy="96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3133792" y="2556275"/>
            <a:ext cx="1917000" cy="96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5150034" y="2556275"/>
            <a:ext cx="2511300" cy="96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Adverb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7760550" y="2556275"/>
            <a:ext cx="2511300" cy="96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Object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1117550" y="7208675"/>
            <a:ext cx="19503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3168770" y="7208675"/>
            <a:ext cx="19503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5219990" y="7208675"/>
            <a:ext cx="25548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Adverb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10292426" y="7208664"/>
            <a:ext cx="25548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Object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7976550" y="7178825"/>
            <a:ext cx="2114100" cy="96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Place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Adverb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16000" y="6809500"/>
            <a:ext cx="1333525" cy="13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1"/>
          <p:cNvSpPr txBox="1"/>
          <p:nvPr/>
        </p:nvSpPr>
        <p:spPr>
          <a:xfrm>
            <a:off x="14183750" y="7236263"/>
            <a:ext cx="8916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TP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/>
          <p:nvPr/>
        </p:nvSpPr>
        <p:spPr>
          <a:xfrm>
            <a:off x="5" y="2256175"/>
            <a:ext cx="3821100" cy="14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700">
                <a:latin typeface="Montserrat"/>
                <a:ea typeface="Montserrat"/>
                <a:cs typeface="Montserrat"/>
                <a:sym typeface="Montserrat"/>
              </a:rPr>
              <a:t>Freitag</a:t>
            </a:r>
            <a:r>
              <a:rPr b="1" lang="en-GB" sz="4700"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b="1" sz="4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3550125" y="2256175"/>
            <a:ext cx="1908300" cy="14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700">
                <a:latin typeface="Montserrat"/>
                <a:ea typeface="Montserrat"/>
                <a:cs typeface="Montserrat"/>
                <a:sym typeface="Montserrat"/>
              </a:rPr>
              <a:t>isst</a:t>
            </a:r>
            <a:endParaRPr b="1" sz="4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5537500" y="2256175"/>
            <a:ext cx="3089400" cy="14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700">
                <a:latin typeface="Montserrat"/>
                <a:ea typeface="Montserrat"/>
                <a:cs typeface="Montserrat"/>
                <a:sym typeface="Montserrat"/>
              </a:rPr>
              <a:t>Matthias</a:t>
            </a:r>
            <a:endParaRPr b="1" sz="4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5" name="Google Shape;18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6787" y="465175"/>
            <a:ext cx="1644176" cy="164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/>
          <p:nvPr/>
        </p:nvSpPr>
        <p:spPr>
          <a:xfrm>
            <a:off x="1445650" y="3353450"/>
            <a:ext cx="640200" cy="845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2"/>
          <p:cNvSpPr/>
          <p:nvPr/>
        </p:nvSpPr>
        <p:spPr>
          <a:xfrm>
            <a:off x="4282353" y="3353450"/>
            <a:ext cx="640200" cy="845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2"/>
          <p:cNvSpPr/>
          <p:nvPr/>
        </p:nvSpPr>
        <p:spPr>
          <a:xfrm>
            <a:off x="6798445" y="3353450"/>
            <a:ext cx="640200" cy="845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2"/>
          <p:cNvSpPr/>
          <p:nvPr/>
        </p:nvSpPr>
        <p:spPr>
          <a:xfrm>
            <a:off x="14367949" y="3356863"/>
            <a:ext cx="640200" cy="845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2"/>
          <p:cNvSpPr txBox="1"/>
          <p:nvPr/>
        </p:nvSpPr>
        <p:spPr>
          <a:xfrm>
            <a:off x="6083525" y="4237363"/>
            <a:ext cx="2035800" cy="1143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3584563" y="4199150"/>
            <a:ext cx="2035800" cy="1143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454425" y="4199150"/>
            <a:ext cx="2667000" cy="1143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Adverb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13354550" y="4237375"/>
            <a:ext cx="2667000" cy="1143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Object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8778662" y="2256175"/>
            <a:ext cx="4569900" cy="14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700">
                <a:latin typeface="Montserrat"/>
                <a:ea typeface="Montserrat"/>
                <a:cs typeface="Montserrat"/>
                <a:sym typeface="Montserrat"/>
              </a:rPr>
              <a:t>in der Schule</a:t>
            </a:r>
            <a:endParaRPr b="1" sz="4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9063100" y="4237375"/>
            <a:ext cx="2667000" cy="1143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Place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Adverb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2"/>
          <p:cNvSpPr/>
          <p:nvPr/>
        </p:nvSpPr>
        <p:spPr>
          <a:xfrm>
            <a:off x="10076495" y="3353450"/>
            <a:ext cx="640200" cy="845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2"/>
          <p:cNvSpPr txBox="1"/>
          <p:nvPr/>
        </p:nvSpPr>
        <p:spPr>
          <a:xfrm>
            <a:off x="12969750" y="2275675"/>
            <a:ext cx="5037900" cy="104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7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700">
                <a:latin typeface="Montserrat"/>
                <a:ea typeface="Montserrat"/>
                <a:cs typeface="Montserrat"/>
                <a:sym typeface="Montserrat"/>
              </a:rPr>
              <a:t>ein Butterbrot.</a:t>
            </a:r>
            <a:endParaRPr b="1" sz="4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8" name="Google Shape;19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88825" y="546225"/>
            <a:ext cx="2961200" cy="148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/>
          <p:nvPr/>
        </p:nvSpPr>
        <p:spPr>
          <a:xfrm>
            <a:off x="1097755" y="2513100"/>
            <a:ext cx="3821100" cy="14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700">
                <a:latin typeface="Montserrat"/>
                <a:ea typeface="Montserrat"/>
                <a:cs typeface="Montserrat"/>
                <a:sym typeface="Montserrat"/>
              </a:rPr>
              <a:t>Samst</a:t>
            </a:r>
            <a:r>
              <a:rPr b="1" lang="en-GB" sz="4700">
                <a:latin typeface="Montserrat"/>
                <a:ea typeface="Montserrat"/>
                <a:cs typeface="Montserrat"/>
                <a:sym typeface="Montserrat"/>
              </a:rPr>
              <a:t>ags</a:t>
            </a:r>
            <a:endParaRPr b="1" sz="4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4647875" y="2513100"/>
            <a:ext cx="2667000" cy="14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700">
                <a:latin typeface="Montserrat"/>
                <a:ea typeface="Montserrat"/>
                <a:cs typeface="Montserrat"/>
                <a:sym typeface="Montserrat"/>
              </a:rPr>
              <a:t>sieht</a:t>
            </a:r>
            <a:endParaRPr b="1" sz="4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7181275" y="2513100"/>
            <a:ext cx="2409900" cy="14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700">
                <a:latin typeface="Montserrat"/>
                <a:ea typeface="Montserrat"/>
                <a:cs typeface="Montserrat"/>
                <a:sym typeface="Montserrat"/>
              </a:rPr>
              <a:t>Oma</a:t>
            </a:r>
            <a:endParaRPr b="1" sz="4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6" name="Google Shape;2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4537" y="722100"/>
            <a:ext cx="1644176" cy="164417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3"/>
          <p:cNvSpPr/>
          <p:nvPr/>
        </p:nvSpPr>
        <p:spPr>
          <a:xfrm>
            <a:off x="2565575" y="3610375"/>
            <a:ext cx="640200" cy="845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3"/>
          <p:cNvSpPr/>
          <p:nvPr/>
        </p:nvSpPr>
        <p:spPr>
          <a:xfrm>
            <a:off x="5380103" y="3610375"/>
            <a:ext cx="640200" cy="845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3"/>
          <p:cNvSpPr/>
          <p:nvPr/>
        </p:nvSpPr>
        <p:spPr>
          <a:xfrm>
            <a:off x="7896195" y="3610375"/>
            <a:ext cx="640200" cy="845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3"/>
          <p:cNvSpPr/>
          <p:nvPr/>
        </p:nvSpPr>
        <p:spPr>
          <a:xfrm>
            <a:off x="14157749" y="3613788"/>
            <a:ext cx="640200" cy="845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3"/>
          <p:cNvSpPr txBox="1"/>
          <p:nvPr/>
        </p:nvSpPr>
        <p:spPr>
          <a:xfrm>
            <a:off x="7181275" y="4570488"/>
            <a:ext cx="2035800" cy="1143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23"/>
          <p:cNvSpPr txBox="1"/>
          <p:nvPr/>
        </p:nvSpPr>
        <p:spPr>
          <a:xfrm>
            <a:off x="4682313" y="4532275"/>
            <a:ext cx="2035800" cy="1143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23"/>
          <p:cNvSpPr txBox="1"/>
          <p:nvPr/>
        </p:nvSpPr>
        <p:spPr>
          <a:xfrm>
            <a:off x="1552175" y="4532275"/>
            <a:ext cx="2667000" cy="1143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Adverb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23"/>
          <p:cNvSpPr txBox="1"/>
          <p:nvPr/>
        </p:nvSpPr>
        <p:spPr>
          <a:xfrm>
            <a:off x="13357600" y="4570500"/>
            <a:ext cx="2667000" cy="1143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Object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3"/>
          <p:cNvSpPr txBox="1"/>
          <p:nvPr/>
        </p:nvSpPr>
        <p:spPr>
          <a:xfrm>
            <a:off x="9876400" y="2513100"/>
            <a:ext cx="4569900" cy="84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700">
                <a:latin typeface="Montserrat"/>
                <a:ea typeface="Montserrat"/>
                <a:cs typeface="Montserrat"/>
                <a:sym typeface="Montserrat"/>
              </a:rPr>
              <a:t>im Kino</a:t>
            </a:r>
            <a:endParaRPr b="1" sz="4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23"/>
          <p:cNvSpPr txBox="1"/>
          <p:nvPr/>
        </p:nvSpPr>
        <p:spPr>
          <a:xfrm>
            <a:off x="10160850" y="4570500"/>
            <a:ext cx="2667000" cy="1143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Place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Adverb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23"/>
          <p:cNvSpPr/>
          <p:nvPr/>
        </p:nvSpPr>
        <p:spPr>
          <a:xfrm>
            <a:off x="11174245" y="3610375"/>
            <a:ext cx="640200" cy="845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3"/>
          <p:cNvSpPr txBox="1"/>
          <p:nvPr/>
        </p:nvSpPr>
        <p:spPr>
          <a:xfrm>
            <a:off x="12472300" y="2456400"/>
            <a:ext cx="4437600" cy="104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700">
                <a:latin typeface="Montserrat"/>
                <a:ea typeface="Montserrat"/>
                <a:cs typeface="Montserrat"/>
                <a:sym typeface="Montserrat"/>
              </a:rPr>
              <a:t> einen Film.</a:t>
            </a:r>
            <a:endParaRPr b="1" sz="4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9" name="Google Shape;21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27850" y="856079"/>
            <a:ext cx="1644199" cy="1806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0425" y="521543"/>
            <a:ext cx="1644201" cy="2045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"/>
          <p:cNvSpPr txBox="1"/>
          <p:nvPr>
            <p:ph type="title"/>
          </p:nvPr>
        </p:nvSpPr>
        <p:spPr>
          <a:xfrm>
            <a:off x="1117550" y="572250"/>
            <a:ext cx="13957800" cy="109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Adverbs of Time and Place - WO 2</a:t>
            </a:r>
            <a:br>
              <a:rPr lang="en-GB" sz="7200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2"/>
              </a:solidFill>
            </a:endParaRPr>
          </a:p>
        </p:txBody>
      </p:sp>
      <p:sp>
        <p:nvSpPr>
          <p:cNvPr id="226" name="Google Shape;226;p24"/>
          <p:cNvSpPr txBox="1"/>
          <p:nvPr/>
        </p:nvSpPr>
        <p:spPr>
          <a:xfrm>
            <a:off x="1117550" y="1418300"/>
            <a:ext cx="19503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24"/>
          <p:cNvSpPr txBox="1"/>
          <p:nvPr/>
        </p:nvSpPr>
        <p:spPr>
          <a:xfrm>
            <a:off x="3168770" y="1418300"/>
            <a:ext cx="19503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24"/>
          <p:cNvSpPr txBox="1"/>
          <p:nvPr/>
        </p:nvSpPr>
        <p:spPr>
          <a:xfrm>
            <a:off x="5219990" y="1418300"/>
            <a:ext cx="25548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Adverb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24"/>
          <p:cNvSpPr txBox="1"/>
          <p:nvPr/>
        </p:nvSpPr>
        <p:spPr>
          <a:xfrm>
            <a:off x="10292426" y="1418289"/>
            <a:ext cx="25548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Object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24"/>
          <p:cNvSpPr txBox="1"/>
          <p:nvPr/>
        </p:nvSpPr>
        <p:spPr>
          <a:xfrm>
            <a:off x="7976550" y="1388450"/>
            <a:ext cx="2114100" cy="96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Place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Adverb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24"/>
          <p:cNvSpPr txBox="1"/>
          <p:nvPr>
            <p:ph type="title"/>
          </p:nvPr>
        </p:nvSpPr>
        <p:spPr>
          <a:xfrm>
            <a:off x="13305925" y="1651200"/>
            <a:ext cx="3884400" cy="109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Word Order 1</a:t>
            </a:r>
            <a:br>
              <a:rPr lang="en-GB" sz="7200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2"/>
              </a:solidFill>
            </a:endParaRPr>
          </a:p>
        </p:txBody>
      </p:sp>
      <p:sp>
        <p:nvSpPr>
          <p:cNvPr id="232" name="Google Shape;232;p24"/>
          <p:cNvSpPr txBox="1"/>
          <p:nvPr/>
        </p:nvSpPr>
        <p:spPr>
          <a:xfrm>
            <a:off x="1059750" y="2517450"/>
            <a:ext cx="16816500" cy="6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can move either the 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 adverb 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 the 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place adverb 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the start of the sentence for 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emphasis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 triggers 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Word Order 2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subject moves after the verb 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make space for the </a:t>
            </a: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adverb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Dienstags       spielt         Jan     im Orchester Schlagzeug.</a:t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 Orchester</a:t>
            </a:r>
            <a:r>
              <a:rPr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spielt         Jan         dienstags     Schlagzeug.</a:t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24"/>
          <p:cNvSpPr txBox="1"/>
          <p:nvPr/>
        </p:nvSpPr>
        <p:spPr>
          <a:xfrm>
            <a:off x="1117540" y="6312050"/>
            <a:ext cx="25548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Adverb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24"/>
          <p:cNvSpPr txBox="1"/>
          <p:nvPr/>
        </p:nvSpPr>
        <p:spPr>
          <a:xfrm>
            <a:off x="3788295" y="6312050"/>
            <a:ext cx="19503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24"/>
          <p:cNvSpPr txBox="1"/>
          <p:nvPr/>
        </p:nvSpPr>
        <p:spPr>
          <a:xfrm>
            <a:off x="5854550" y="6312050"/>
            <a:ext cx="19503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24"/>
          <p:cNvSpPr txBox="1"/>
          <p:nvPr/>
        </p:nvSpPr>
        <p:spPr>
          <a:xfrm>
            <a:off x="8092475" y="6282200"/>
            <a:ext cx="2114100" cy="96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Place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Adverb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24"/>
          <p:cNvSpPr txBox="1"/>
          <p:nvPr/>
        </p:nvSpPr>
        <p:spPr>
          <a:xfrm>
            <a:off x="10695189" y="6312039"/>
            <a:ext cx="25548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Object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24"/>
          <p:cNvSpPr txBox="1"/>
          <p:nvPr/>
        </p:nvSpPr>
        <p:spPr>
          <a:xfrm>
            <a:off x="1337900" y="7765925"/>
            <a:ext cx="2114100" cy="96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Place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Adverb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24"/>
          <p:cNvSpPr txBox="1"/>
          <p:nvPr/>
        </p:nvSpPr>
        <p:spPr>
          <a:xfrm>
            <a:off x="3904245" y="7795775"/>
            <a:ext cx="19503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24"/>
          <p:cNvSpPr txBox="1"/>
          <p:nvPr/>
        </p:nvSpPr>
        <p:spPr>
          <a:xfrm>
            <a:off x="6026250" y="7795775"/>
            <a:ext cx="19503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8148240" y="7795775"/>
            <a:ext cx="25548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Adverb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24"/>
          <p:cNvSpPr txBox="1"/>
          <p:nvPr/>
        </p:nvSpPr>
        <p:spPr>
          <a:xfrm>
            <a:off x="10874751" y="7795764"/>
            <a:ext cx="2554800" cy="904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Object</a:t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24"/>
          <p:cNvSpPr txBox="1"/>
          <p:nvPr>
            <p:ph type="title"/>
          </p:nvPr>
        </p:nvSpPr>
        <p:spPr>
          <a:xfrm>
            <a:off x="13738600" y="6802550"/>
            <a:ext cx="3631200" cy="109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Word Order 2</a:t>
            </a:r>
            <a:br>
              <a:rPr lang="en-GB" sz="7200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