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1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A88FACE-749A-4DBD-AE31-6159DD353380}">
  <a:tblStyle styleId="{5A88FACE-749A-4DBD-AE31-6159DD35338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933698d88a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" name="Google Shape;25;g933698d88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8c77515eb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" name="Google Shape;33;g8c77515e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0" cy="256409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b="1" lang="en-US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How does the media hold those in </a:t>
            </a:r>
            <a:br>
              <a:rPr b="1" lang="en-US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power to account?</a:t>
            </a:r>
            <a:endParaRPr b="1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5000">
                <a:solidFill>
                  <a:srgbClr val="4B3241"/>
                </a:solidFill>
              </a:rPr>
              <a:t>Lesson 4 of 6</a:t>
            </a:r>
            <a:endParaRPr sz="5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5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5000">
                <a:solidFill>
                  <a:srgbClr val="4B3241"/>
                </a:solidFill>
              </a:rPr>
              <a:t>Downloadable Resource</a:t>
            </a:r>
            <a:endParaRPr sz="5000">
              <a:solidFill>
                <a:srgbClr val="4B3241"/>
              </a:solidFill>
            </a:endParaRPr>
          </a:p>
        </p:txBody>
      </p:sp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solidFill>
                  <a:srgbClr val="4B3241"/>
                </a:solidFill>
              </a:rPr>
              <a:t>Citizenship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29" name="Google Shape;29;p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>
                <a:solidFill>
                  <a:srgbClr val="4B3241"/>
                </a:solidFill>
              </a:rPr>
              <a:t>Mr Joy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0" name="Google Shape;30;p5"/>
          <p:cNvSpPr/>
          <p:nvPr/>
        </p:nvSpPr>
        <p:spPr>
          <a:xfrm>
            <a:off x="17241000" y="8900675"/>
            <a:ext cx="1047000" cy="1372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36" name="Google Shape;36;p6"/>
          <p:cNvSpPr txBox="1"/>
          <p:nvPr>
            <p:ph type="title"/>
          </p:nvPr>
        </p:nvSpPr>
        <p:spPr>
          <a:xfrm>
            <a:off x="917950" y="890050"/>
            <a:ext cx="17370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solidFill>
                  <a:schemeClr val="dk2"/>
                </a:solidFill>
              </a:rPr>
              <a:t>Task 3 - ‘Expenses’ information summary</a:t>
            </a:r>
            <a:endParaRPr i="1">
              <a:solidFill>
                <a:schemeClr val="dk2"/>
              </a:solidFill>
            </a:endParaRPr>
          </a:p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38" name="Google Shape;38;p6"/>
          <p:cNvGraphicFramePr/>
          <p:nvPr/>
        </p:nvGraphicFramePr>
        <p:xfrm>
          <a:off x="452795" y="173870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{5A88FACE-749A-4DBD-AE31-6159DD353380}</a:tableStyleId>
              </a:tblPr>
              <a:tblGrid>
                <a:gridCol w="5843850"/>
                <a:gridCol w="5769275"/>
                <a:gridCol w="5769275"/>
              </a:tblGrid>
              <a:tr h="1709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Daily Telegraph</a:t>
                      </a: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agreed </a:t>
                      </a:r>
                      <a:b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publish information about MPs from all political parties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expenses information had been digitised and was being edited to restrict information</a:t>
                      </a:r>
                      <a:endParaRPr i="1"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Prime Minister Gordon </a:t>
                      </a:r>
                      <a:b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Brown apologised on </a:t>
                      </a:r>
                      <a:b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behalf of all politicians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09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>
                          <a:solidFill>
                            <a:srgbClr val="434343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Five MPs and two Lords </a:t>
                      </a:r>
                      <a:br>
                        <a:rPr lang="en-US" sz="2600">
                          <a:solidFill>
                            <a:srgbClr val="434343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US" sz="2600">
                          <a:solidFill>
                            <a:srgbClr val="434343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were jailed for fraud or </a:t>
                      </a:r>
                      <a:br>
                        <a:rPr lang="en-US" sz="2600">
                          <a:solidFill>
                            <a:srgbClr val="434343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US" sz="2600">
                          <a:solidFill>
                            <a:srgbClr val="434343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false accounting</a:t>
                      </a:r>
                      <a:endParaRPr sz="2600">
                        <a:solidFill>
                          <a:srgbClr val="434343"/>
                        </a:solidFill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hard drive full of files about MPs expenses was leaked </a:t>
                      </a:r>
                      <a:b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</a:t>
                      </a:r>
                      <a:r>
                        <a:rPr i="1"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Daily Telegraph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MPs are entitled to claim </a:t>
                      </a:r>
                      <a:b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money back for spending essential to doing their job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04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Speaker said the private information should not have been given to the newspaper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number of MPs who were named in articles decided to quit at the next election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new organisation called </a:t>
                      </a:r>
                      <a:b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IPSA was set up to oversee future expenses claims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821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Opposition Leader David Cameron set new limits about spending for Conservatives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Daily Telegraph</a:t>
                      </a: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ran a series of news articles about MPs misusing expenses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Speaker later quit his position as </a:t>
                      </a: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 </a:t>
                      </a: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had approved </a:t>
                      </a:r>
                      <a:b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US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expenses system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