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Items to count from your house: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This can be anything! Stones, pencils, spoons, cups, plates are just some examples.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 Number line: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This can be a line on a piece of paper with the numerals and dots underneath to represent the value.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Messy Play: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This can be porridge, cornflakes, sand, shaving foam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d60a88c6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d60a88c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bd26479b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bd26479b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You will need your sketchbook, </a:t>
            </a:r>
            <a:r>
              <a:rPr lang="en-GB"/>
              <a:t>a pencil, some clay, either natural earthen clay or air drying clay, clay tools and a smooth  surface to work on. Cover the surface with a slightly dampened material such as a tea towel or you can use a plastic place mat. </a:t>
            </a:r>
            <a:r>
              <a:rPr lang="en-GB">
                <a:solidFill>
                  <a:schemeClr val="dk1"/>
                </a:solidFill>
              </a:rPr>
              <a:t>As you may get a bit messy when working with clay it is best to wear an apron or an old t-shirt or shirt.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Count through - “How many dots are there here?”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6a1afa55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86a1afa55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Count through - “How many dots are there here?”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c655bba3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c655bba3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695127b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695127b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6a1afa55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6a1afa55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c655bba3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c655bba3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6a1afa55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6a1afa55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0" name="Google Shape;60;p1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4" name="Google Shape;84;p1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00" name="Google Shape;100;p1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02" name="Google Shape;102;p1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8"/>
          <p:cNvSpPr txBox="1"/>
          <p:nvPr>
            <p:ph idx="4294967295" type="ctrTitle"/>
          </p:nvPr>
        </p:nvSpPr>
        <p:spPr>
          <a:xfrm>
            <a:off x="917950" y="287655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Matching Symbols &amp; Objects</a:t>
            </a:r>
            <a:endParaRPr sz="60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Feelings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110" name="Google Shape;110;p1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>
                <a:solidFill>
                  <a:srgbClr val="4B3241"/>
                </a:solidFill>
              </a:rPr>
              <a:t>Communication and Language: Changes and Transition - Building Understanding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111" name="Google Shape;111;p18"/>
          <p:cNvSpPr txBox="1"/>
          <p:nvPr>
            <p:ph idx="4294967295" type="subTitle"/>
          </p:nvPr>
        </p:nvSpPr>
        <p:spPr>
          <a:xfrm>
            <a:off x="917950" y="8347925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800">
                <a:solidFill>
                  <a:srgbClr val="4B3241"/>
                </a:solidFill>
              </a:rPr>
              <a:t>Alison</a:t>
            </a:r>
            <a:endParaRPr b="1" sz="28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idx="2" type="subTitle"/>
          </p:nvPr>
        </p:nvSpPr>
        <p:spPr>
          <a:xfrm>
            <a:off x="785093" y="2705250"/>
            <a:ext cx="53544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Make it easier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6" name="Google Shape;206;p27"/>
          <p:cNvSpPr txBox="1"/>
          <p:nvPr>
            <p:ph idx="3" type="body"/>
          </p:nvPr>
        </p:nvSpPr>
        <p:spPr>
          <a:xfrm>
            <a:off x="785100" y="3755250"/>
            <a:ext cx="5354400" cy="4932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2400"/>
              </a:spcBef>
              <a:spcAft>
                <a:spcPts val="1000"/>
              </a:spcAft>
              <a:buSzPts val="2400"/>
              <a:buNone/>
            </a:pPr>
            <a:r>
              <a:rPr lang="en-GB" sz="2800"/>
              <a:t>Use pictures of faces to match to the symbols and arrange on a page to make a portrait</a:t>
            </a:r>
            <a:endParaRPr sz="2800"/>
          </a:p>
        </p:txBody>
      </p:sp>
      <p:sp>
        <p:nvSpPr>
          <p:cNvPr id="207" name="Google Shape;207;p27"/>
          <p:cNvSpPr txBox="1"/>
          <p:nvPr>
            <p:ph idx="4" type="subTitle"/>
          </p:nvPr>
        </p:nvSpPr>
        <p:spPr>
          <a:xfrm>
            <a:off x="6463050" y="2705250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Make it harder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8" name="Google Shape;208;p27"/>
          <p:cNvSpPr txBox="1"/>
          <p:nvPr>
            <p:ph idx="5" type="body"/>
          </p:nvPr>
        </p:nvSpPr>
        <p:spPr>
          <a:xfrm>
            <a:off x="6463050" y="3755250"/>
            <a:ext cx="5170800" cy="4932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SzPts val="2400"/>
              <a:buNone/>
            </a:pPr>
            <a:r>
              <a:rPr lang="en-GB" sz="2800"/>
              <a:t>Try drawing your own face and then use symbols or words to label your picture</a:t>
            </a:r>
            <a:endParaRPr sz="2800"/>
          </a:p>
        </p:txBody>
      </p:sp>
      <p:sp>
        <p:nvSpPr>
          <p:cNvPr id="209" name="Google Shape;209;p27"/>
          <p:cNvSpPr txBox="1"/>
          <p:nvPr>
            <p:ph idx="6" type="subTitle"/>
          </p:nvPr>
        </p:nvSpPr>
        <p:spPr>
          <a:xfrm>
            <a:off x="12082450" y="2705250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More ideas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0" name="Google Shape;210;p27"/>
          <p:cNvSpPr txBox="1"/>
          <p:nvPr>
            <p:ph idx="7" type="body"/>
          </p:nvPr>
        </p:nvSpPr>
        <p:spPr>
          <a:xfrm>
            <a:off x="12082450" y="3755250"/>
            <a:ext cx="5170800" cy="4932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/>
              <a:t>Look at lots of pictures of faces and point to or name the different facial parts 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/>
              <a:t>Try matching up different facial expressions with words or symbols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/>
              <a:t>Choose an expression symbol and then pull the face in a mirror</a:t>
            </a:r>
            <a:endParaRPr sz="2800"/>
          </a:p>
        </p:txBody>
      </p:sp>
      <p:sp>
        <p:nvSpPr>
          <p:cNvPr id="211" name="Google Shape;211;p2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750" y="284100"/>
            <a:ext cx="2592449" cy="25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3925" y="284100"/>
            <a:ext cx="2592449" cy="25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88425" y="284100"/>
            <a:ext cx="2592449" cy="259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4294967295" type="body"/>
          </p:nvPr>
        </p:nvSpPr>
        <p:spPr>
          <a:xfrm>
            <a:off x="867650" y="1743550"/>
            <a:ext cx="117075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In this lesson you will need:</a:t>
            </a:r>
            <a:endParaRPr sz="3500"/>
          </a:p>
        </p:txBody>
      </p:sp>
      <p:sp>
        <p:nvSpPr>
          <p:cNvPr id="117" name="Google Shape;117;p19"/>
          <p:cNvSpPr txBox="1"/>
          <p:nvPr>
            <p:ph idx="1" type="subTitle"/>
          </p:nvPr>
        </p:nvSpPr>
        <p:spPr>
          <a:xfrm>
            <a:off x="512550" y="2457450"/>
            <a:ext cx="2683500" cy="1101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Mirror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917950" y="890050"/>
            <a:ext cx="7902000" cy="8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Equipment for this lesson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9"/>
          <p:cNvSpPr txBox="1"/>
          <p:nvPr>
            <p:ph idx="2" type="body"/>
          </p:nvPr>
        </p:nvSpPr>
        <p:spPr>
          <a:xfrm>
            <a:off x="3772088" y="6018336"/>
            <a:ext cx="4382400" cy="10902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Scissors </a:t>
            </a:r>
            <a:r>
              <a:rPr b="1" lang="en-GB" sz="2400">
                <a:solidFill>
                  <a:srgbClr val="FFFFFF"/>
                </a:solidFill>
              </a:rPr>
              <a:t>(parent / carer supervision is necessary)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9"/>
          <p:cNvSpPr txBox="1"/>
          <p:nvPr>
            <p:ph idx="3" type="subTitle"/>
          </p:nvPr>
        </p:nvSpPr>
        <p:spPr>
          <a:xfrm>
            <a:off x="8857450" y="6018349"/>
            <a:ext cx="2571600" cy="10902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Paper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2" name="Google Shape;122;p19"/>
          <p:cNvSpPr txBox="1"/>
          <p:nvPr>
            <p:ph idx="3" type="subTitle"/>
          </p:nvPr>
        </p:nvSpPr>
        <p:spPr>
          <a:xfrm>
            <a:off x="3916300" y="2392900"/>
            <a:ext cx="2571600" cy="11865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Pictures of faces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4205" y="7245187"/>
            <a:ext cx="1414318" cy="197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8456" y="7245300"/>
            <a:ext cx="1726486" cy="218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15345" y="3591888"/>
            <a:ext cx="1414314" cy="21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/>
          <p:nvPr/>
        </p:nvSpPr>
        <p:spPr>
          <a:xfrm>
            <a:off x="14313825" y="152275"/>
            <a:ext cx="3748500" cy="262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13196725" y="9348425"/>
            <a:ext cx="3998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Pixabay, FreeSVG</a:t>
            </a:r>
            <a:endParaRPr/>
          </a:p>
        </p:txBody>
      </p:sp>
      <p:sp>
        <p:nvSpPr>
          <p:cNvPr id="128" name="Google Shape;128;p19"/>
          <p:cNvSpPr txBox="1"/>
          <p:nvPr>
            <p:ph idx="3" type="subTitle"/>
          </p:nvPr>
        </p:nvSpPr>
        <p:spPr>
          <a:xfrm>
            <a:off x="7208150" y="2371750"/>
            <a:ext cx="4636200" cy="1272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Symbols for features of the face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1063" y="3638446"/>
            <a:ext cx="1726475" cy="22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7">
            <a:alphaModFix/>
          </a:blip>
          <a:srcRect b="50777" l="6417" r="32983" t="0"/>
          <a:stretch/>
        </p:blipFill>
        <p:spPr>
          <a:xfrm>
            <a:off x="4108763" y="3762999"/>
            <a:ext cx="2186667" cy="19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8">
            <a:alphaModFix/>
          </a:blip>
          <a:srcRect b="0" l="0" r="0" t="11229"/>
          <a:stretch/>
        </p:blipFill>
        <p:spPr>
          <a:xfrm>
            <a:off x="8156988" y="3729677"/>
            <a:ext cx="2318264" cy="21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>
            <p:ph idx="6" type="body"/>
          </p:nvPr>
        </p:nvSpPr>
        <p:spPr>
          <a:xfrm>
            <a:off x="12564600" y="2392888"/>
            <a:ext cx="2571600" cy="10902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Glue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Pulling faces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936800" y="2014350"/>
            <a:ext cx="14078100" cy="3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Begin the session by looking at your face in the mirror. Talk about what you can see and point to the different features of the face whilst naming them.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Try pulling different faces together in the mirror. Use simple language, for example ‘happy’, ‘sad’.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525" y="5512225"/>
            <a:ext cx="4233749" cy="28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06925" y="5553613"/>
            <a:ext cx="4233749" cy="28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5150" y="5512225"/>
            <a:ext cx="2802650" cy="28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93075" y="5512225"/>
            <a:ext cx="2874901" cy="287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Time</a:t>
            </a:r>
            <a:r>
              <a:rPr b="1" i="0" lang="en-GB" sz="5600" u="none" cap="none" strike="noStrike">
                <a:latin typeface="Montserrat"/>
                <a:ea typeface="Montserrat"/>
                <a:cs typeface="Montserrat"/>
                <a:sym typeface="Montserrat"/>
              </a:rPr>
              <a:t> to complete your task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Pulling faces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4500250" y="3679201"/>
            <a:ext cx="9144000" cy="397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Print out or draw the symbol for happy or sad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Show your child the symbol and reinforce the word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Ask your child to pick a symbol and then make a matching face in the mirror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Matching faces</a:t>
            </a:r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lots of different pictures of faces. Make sure you have a mixture of happy and sad faces. Look together at the pictures. Talk about which faces are happy and which faces are sad.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the happy and sad symbol, sort the pictures into 2 piles. </a:t>
            </a:r>
            <a:endParaRPr/>
          </a:p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2587" y="5512225"/>
            <a:ext cx="2802650" cy="28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0512" y="5512225"/>
            <a:ext cx="2874901" cy="287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1064825" y="343400"/>
            <a:ext cx="15915900" cy="82602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" name="Google Shape;169;p23"/>
          <p:cNvCxnSpPr>
            <a:stCxn id="168" idx="0"/>
            <a:endCxn id="168" idx="2"/>
          </p:cNvCxnSpPr>
          <p:nvPr/>
        </p:nvCxnSpPr>
        <p:spPr>
          <a:xfrm>
            <a:off x="9022775" y="343400"/>
            <a:ext cx="0" cy="8260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Time</a:t>
            </a:r>
            <a:r>
              <a:rPr b="1" i="0" lang="en-GB" sz="5600" u="none" cap="none" strike="noStrike">
                <a:latin typeface="Montserrat"/>
                <a:ea typeface="Montserrat"/>
                <a:cs typeface="Montserrat"/>
                <a:sym typeface="Montserrat"/>
              </a:rPr>
              <a:t> to complete your task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Sorting faces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4500250" y="3679201"/>
            <a:ext cx="9144000" cy="397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Sort out the pictures of the faces into happy and sad faces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You can stick these onto paper or just arrange on the floor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Self-portrait</a:t>
            </a:r>
            <a:endParaRPr/>
          </a:p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918000" y="2257850"/>
            <a:ext cx="16452000" cy="126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at your face in the mirror or feel your face with your hands.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you identify all the different parts of your face? Use the symbols to help you to identify your: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4484825" y="8577350"/>
            <a:ext cx="125352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latin typeface="Montserrat"/>
                <a:ea typeface="Montserrat"/>
                <a:cs typeface="Montserrat"/>
                <a:sym typeface="Montserrat"/>
              </a:rPr>
              <a:t>Images from 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Pixabay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8243" y="3678275"/>
            <a:ext cx="3864051" cy="19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8515" y="3678273"/>
            <a:ext cx="1924149" cy="225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33840" y="3678272"/>
            <a:ext cx="1924150" cy="248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6109" y="5975225"/>
            <a:ext cx="1924164" cy="19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780269" y="5975240"/>
            <a:ext cx="1924149" cy="193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63868" y="6440171"/>
            <a:ext cx="2394047" cy="239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 rotWithShape="1">
          <a:blip r:embed="rId8">
            <a:alphaModFix/>
          </a:blip>
          <a:srcRect b="0" l="69349" r="0" t="76830"/>
          <a:stretch/>
        </p:blipFill>
        <p:spPr>
          <a:xfrm>
            <a:off x="11833843" y="6587925"/>
            <a:ext cx="2605914" cy="225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26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r>
              <a:rPr b="1" i="0" lang="en-GB" sz="5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complete your task</a:t>
            </a:r>
            <a:endParaRPr b="1" i="0" sz="5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6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Making a self-portrait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4500250" y="3679200"/>
            <a:ext cx="9144000" cy="4552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Start with a face shape drawn on paper or a face shape cut out of paper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Print off or draw the different features of your face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Stick these onto your paper. Can you get them in the right place?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You can use a mirror to help you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