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
      <p:font typeface="Roboto Mon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C88FD4-8D4A-46B7-8067-BC9BBEB98C22}">
  <a:tblStyle styleId="{ACC88FD4-8D4A-46B7-8067-BC9BBEB98C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Mon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Mono-italic.fntdata"/><Relationship Id="rId30" Type="http://schemas.openxmlformats.org/officeDocument/2006/relationships/font" Target="fonts/RobotoMon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RobotoMon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regular.fntdata"/><Relationship Id="rId16" Type="http://schemas.openxmlformats.org/officeDocument/2006/relationships/slide" Target="slides/slide10.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454949d4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a454949d4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471dca24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471dca24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471dca24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471dca24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471dca24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471dca24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471dca24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471dca24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471dca24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471dca24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471dca243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471dca243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471dca24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471dca24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3" name="Google Shape;83;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6"/>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7" name="Google Shape;87;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8" name="Google Shape;88;p16"/>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0" name="Google Shape;90;p16"/>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7" name="Google Shape;97;p18"/>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oaknat.uk/comp-good-vibr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1" name="Shape 101"/>
        <p:cNvGrpSpPr/>
        <p:nvPr/>
      </p:nvGrpSpPr>
      <p:grpSpPr>
        <a:xfrm>
          <a:off x="0" y="0"/>
          <a:ext cx="0" cy="0"/>
          <a:chOff x="0" y="0"/>
          <a:chExt cx="0" cy="0"/>
        </a:xfrm>
      </p:grpSpPr>
      <p:sp>
        <p:nvSpPr>
          <p:cNvPr id="102" name="Google Shape;102;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3: Good Vibrations</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Data Representation</a:t>
            </a:r>
            <a:endParaRPr sz="3000">
              <a:solidFill>
                <a:srgbClr val="4B3241"/>
              </a:solidFill>
            </a:endParaRPr>
          </a:p>
        </p:txBody>
      </p:sp>
      <p:sp>
        <p:nvSpPr>
          <p:cNvPr id="103" name="Google Shape;103;p19"/>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04" name="Google Shape;104;p19"/>
          <p:cNvSpPr txBox="1"/>
          <p:nvPr>
            <p:ph idx="4294967295" type="subTitle"/>
          </p:nvPr>
        </p:nvSpPr>
        <p:spPr>
          <a:xfrm>
            <a:off x="917950" y="55439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Dharini Krishnamoorthy</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05" name="Google Shape;105;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1" name="Google Shape;291;p28"/>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2" name="Google Shape;292;p28">
            <a:hlinkClick r:id="rId3"/>
          </p:cNvPr>
          <p:cNvSpPr/>
          <p:nvPr/>
        </p:nvSpPr>
        <p:spPr>
          <a:xfrm>
            <a:off x="5305500" y="3776250"/>
            <a:ext cx="7677000" cy="2734500"/>
          </a:xfrm>
          <a:prstGeom prst="roundRect">
            <a:avLst>
              <a:gd fmla="val 16667" name="adj"/>
            </a:avLst>
          </a:prstGeom>
          <a:solidFill>
            <a:schemeClr val="dk1"/>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400">
              <a:solidFill>
                <a:schemeClr val="dk2"/>
              </a:solidFill>
              <a:latin typeface="Montserrat"/>
              <a:ea typeface="Montserrat"/>
              <a:cs typeface="Montserrat"/>
              <a:sym typeface="Montserrat"/>
            </a:endParaRPr>
          </a:p>
        </p:txBody>
      </p:sp>
      <p:sp>
        <p:nvSpPr>
          <p:cNvPr id="293" name="Google Shape;293;p28"/>
          <p:cNvSpPr txBox="1"/>
          <p:nvPr/>
        </p:nvSpPr>
        <p:spPr>
          <a:xfrm>
            <a:off x="5628750" y="4099950"/>
            <a:ext cx="7030500" cy="208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400">
                <a:solidFill>
                  <a:schemeClr val="dk2"/>
                </a:solidFill>
                <a:latin typeface="Montserrat"/>
                <a:ea typeface="Montserrat"/>
                <a:cs typeface="Montserrat"/>
                <a:sym typeface="Montserrat"/>
              </a:rPr>
              <a:t>Click here to download additional assets for this lesson</a:t>
            </a:r>
            <a:endParaRPr b="1" sz="4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917950" y="890050"/>
            <a:ext cx="1574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The Form of Sound </a:t>
            </a:r>
            <a:endParaRPr>
              <a:solidFill>
                <a:schemeClr val="dk2"/>
              </a:solidFill>
            </a:endParaRPr>
          </a:p>
        </p:txBody>
      </p:sp>
      <p:sp>
        <p:nvSpPr>
          <p:cNvPr id="111" name="Google Shape;111;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12" name="Google Shape;112;p20"/>
          <p:cNvSpPr txBox="1"/>
          <p:nvPr>
            <p:ph idx="1" type="body"/>
          </p:nvPr>
        </p:nvSpPr>
        <p:spPr>
          <a:xfrm>
            <a:off x="917950" y="2876300"/>
            <a:ext cx="164520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You will be using the free audio editing software Audacity for this task.</a:t>
            </a:r>
            <a:endParaRPr sz="3000"/>
          </a:p>
          <a:p>
            <a:pPr indent="0" lvl="0" marL="0" rtl="0" algn="l">
              <a:spcBef>
                <a:spcPts val="2000"/>
              </a:spcBef>
              <a:spcAft>
                <a:spcPts val="0"/>
              </a:spcAft>
              <a:buNone/>
            </a:pPr>
            <a:r>
              <a:rPr b="1" lang="en-GB" sz="3000"/>
              <a:t>Part 1</a:t>
            </a:r>
            <a:r>
              <a:rPr lang="en-GB" sz="3000"/>
              <a:t>:  Playback</a:t>
            </a:r>
            <a:endParaRPr sz="3000"/>
          </a:p>
          <a:p>
            <a:pPr indent="0" lvl="0" marL="0" rtl="0" algn="l">
              <a:spcBef>
                <a:spcPts val="2000"/>
              </a:spcBef>
              <a:spcAft>
                <a:spcPts val="2000"/>
              </a:spcAft>
              <a:buNone/>
            </a:pPr>
            <a:r>
              <a:t/>
            </a:r>
            <a:endParaRPr sz="3000"/>
          </a:p>
        </p:txBody>
      </p:sp>
      <p:graphicFrame>
        <p:nvGraphicFramePr>
          <p:cNvPr id="113" name="Google Shape;113;p20"/>
          <p:cNvGraphicFramePr/>
          <p:nvPr/>
        </p:nvGraphicFramePr>
        <p:xfrm>
          <a:off x="917950" y="4382675"/>
          <a:ext cx="3000000" cy="3000000"/>
        </p:xfrm>
        <a:graphic>
          <a:graphicData uri="http://schemas.openxmlformats.org/drawingml/2006/table">
            <a:tbl>
              <a:tblPr>
                <a:noFill/>
                <a:tableStyleId>{ACC88FD4-8D4A-46B7-8067-BC9BBEB98C22}</a:tableStyleId>
              </a:tblPr>
              <a:tblGrid>
                <a:gridCol w="4639675"/>
                <a:gridCol w="10645625"/>
              </a:tblGrid>
              <a:tr h="812925">
                <a:tc>
                  <a:txBody>
                    <a:bodyPr/>
                    <a:lstStyle/>
                    <a:p>
                      <a:pPr indent="0" lvl="0" marL="0" rtl="0" algn="l">
                        <a:lnSpc>
                          <a:spcPct val="115000"/>
                        </a:lnSpc>
                        <a:spcBef>
                          <a:spcPts val="1200"/>
                        </a:spcBef>
                        <a:spcAft>
                          <a:spcPts val="1200"/>
                        </a:spcAft>
                        <a:buNone/>
                      </a:pPr>
                      <a:r>
                        <a:rPr b="1" lang="en-GB" sz="3000">
                          <a:latin typeface="Montserrat"/>
                          <a:ea typeface="Montserrat"/>
                          <a:cs typeface="Montserrat"/>
                          <a:sym typeface="Montserrat"/>
                        </a:rPr>
                        <a:t>Steps</a:t>
                      </a:r>
                      <a:endParaRPr b="1" sz="3000">
                        <a:latin typeface="Montserrat"/>
                        <a:ea typeface="Montserrat"/>
                        <a:cs typeface="Montserrat"/>
                        <a:sym typeface="Montserrat"/>
                      </a:endParaRPr>
                    </a:p>
                  </a:txBody>
                  <a:tcPr marT="63500" marB="63500" marR="63500" marL="63500">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GB" sz="3000">
                          <a:latin typeface="Montserrat"/>
                          <a:ea typeface="Montserrat"/>
                          <a:cs typeface="Montserrat"/>
                          <a:sym typeface="Montserrat"/>
                        </a:rPr>
                        <a:t>Instructions</a:t>
                      </a:r>
                      <a:endParaRPr b="1" sz="3000">
                        <a:latin typeface="Montserrat"/>
                        <a:ea typeface="Montserrat"/>
                        <a:cs typeface="Montserrat"/>
                        <a:sym typeface="Montserrat"/>
                      </a:endParaRPr>
                    </a:p>
                  </a:txBody>
                  <a:tcPr marT="63500" marB="63500" marR="63500" marL="63500">
                    <a:lnB cap="flat" cmpd="sng" w="12575">
                      <a:solidFill>
                        <a:srgbClr val="999999"/>
                      </a:solidFill>
                      <a:prstDash val="solid"/>
                      <a:round/>
                      <a:headEnd len="sm" w="sm" type="none"/>
                      <a:tailEnd len="sm" w="sm" type="none"/>
                    </a:lnB>
                  </a:tcPr>
                </a:tc>
              </a:tr>
              <a:tr h="1882000">
                <a:tc>
                  <a:txBody>
                    <a:bodyPr/>
                    <a:lstStyle/>
                    <a:p>
                      <a:pPr indent="0" lvl="0" marL="0" rtl="0" algn="l">
                        <a:lnSpc>
                          <a:spcPct val="115000"/>
                        </a:lnSpc>
                        <a:spcBef>
                          <a:spcPts val="0"/>
                        </a:spcBef>
                        <a:spcAft>
                          <a:spcPts val="600"/>
                        </a:spcAft>
                        <a:buNone/>
                      </a:pPr>
                      <a:r>
                        <a:rPr b="1" lang="en-GB" sz="3000">
                          <a:latin typeface="Montserrat"/>
                          <a:ea typeface="Montserrat"/>
                          <a:cs typeface="Montserrat"/>
                          <a:sym typeface="Montserrat"/>
                        </a:rPr>
                        <a:t>Open</a:t>
                      </a:r>
                      <a:r>
                        <a:rPr lang="en-GB" sz="3000">
                          <a:latin typeface="Montserrat"/>
                          <a:ea typeface="Montserrat"/>
                          <a:cs typeface="Montserrat"/>
                          <a:sym typeface="Montserrat"/>
                        </a:rPr>
                        <a:t> the sound file tone.mid.440.wav.</a:t>
                      </a:r>
                      <a:endParaRPr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latin typeface="Montserrat"/>
                          <a:ea typeface="Montserrat"/>
                          <a:cs typeface="Montserrat"/>
                          <a:sym typeface="Montserrat"/>
                        </a:rPr>
                        <a:t>Use the menus:</a:t>
                      </a:r>
                      <a:endParaRPr sz="3000">
                        <a:latin typeface="Montserrat"/>
                        <a:ea typeface="Montserrat"/>
                        <a:cs typeface="Montserrat"/>
                        <a:sym typeface="Montserrat"/>
                      </a:endParaRPr>
                    </a:p>
                    <a:p>
                      <a:pPr indent="0" lvl="0" marL="0" rtl="0" algn="l">
                        <a:lnSpc>
                          <a:spcPct val="115000"/>
                        </a:lnSpc>
                        <a:spcBef>
                          <a:spcPts val="1200"/>
                        </a:spcBef>
                        <a:spcAft>
                          <a:spcPts val="0"/>
                        </a:spcAft>
                        <a:buNone/>
                      </a:pPr>
                      <a:r>
                        <a:rPr b="1" lang="en-GB" sz="3000">
                          <a:latin typeface="Montserrat"/>
                          <a:ea typeface="Montserrat"/>
                          <a:cs typeface="Montserrat"/>
                          <a:sym typeface="Montserrat"/>
                        </a:rPr>
                        <a:t>File </a:t>
                      </a:r>
                      <a:r>
                        <a:rPr lang="en-GB" sz="3000">
                          <a:latin typeface="Montserrat"/>
                          <a:ea typeface="Montserrat"/>
                          <a:cs typeface="Montserrat"/>
                          <a:sym typeface="Montserrat"/>
                        </a:rPr>
                        <a:t>▷ </a:t>
                      </a:r>
                      <a:r>
                        <a:rPr b="1" lang="en-GB" sz="3000">
                          <a:latin typeface="Montserrat"/>
                          <a:ea typeface="Montserrat"/>
                          <a:cs typeface="Montserrat"/>
                          <a:sym typeface="Montserrat"/>
                        </a:rPr>
                        <a:t>Open</a:t>
                      </a:r>
                      <a:endParaRPr b="1" sz="3000">
                        <a:latin typeface="Montserrat"/>
                        <a:ea typeface="Montserrat"/>
                        <a:cs typeface="Montserrat"/>
                        <a:sym typeface="Montserrat"/>
                      </a:endParaRPr>
                    </a:p>
                    <a:p>
                      <a:pPr indent="0" lvl="0" marL="0" rtl="0" algn="l">
                        <a:lnSpc>
                          <a:spcPct val="115000"/>
                        </a:lnSpc>
                        <a:spcBef>
                          <a:spcPts val="1200"/>
                        </a:spcBef>
                        <a:spcAft>
                          <a:spcPts val="600"/>
                        </a:spcAft>
                        <a:buNone/>
                      </a:pPr>
                      <a:r>
                        <a:rPr lang="en-GB" sz="3000">
                          <a:latin typeface="Montserrat"/>
                          <a:ea typeface="Montserrat"/>
                          <a:cs typeface="Montserrat"/>
                          <a:sym typeface="Montserrat"/>
                        </a:rPr>
                        <a:t>O</a:t>
                      </a:r>
                      <a:r>
                        <a:rPr lang="en-GB" sz="3000">
                          <a:latin typeface="Montserrat"/>
                          <a:ea typeface="Montserrat"/>
                          <a:cs typeface="Montserrat"/>
                          <a:sym typeface="Montserrat"/>
                        </a:rPr>
                        <a:t>r  Use the keyboard shortcut:  Ctrl ⊕ O</a:t>
                      </a:r>
                      <a:endParaRPr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r>
              <a:tr h="1314050">
                <a:tc>
                  <a:txBody>
                    <a:bodyPr/>
                    <a:lstStyle/>
                    <a:p>
                      <a:pPr indent="0" lvl="0" marL="0" rtl="0" algn="l">
                        <a:lnSpc>
                          <a:spcPct val="115000"/>
                        </a:lnSpc>
                        <a:spcBef>
                          <a:spcPts val="0"/>
                        </a:spcBef>
                        <a:spcAft>
                          <a:spcPts val="600"/>
                        </a:spcAft>
                        <a:buNone/>
                      </a:pPr>
                      <a:r>
                        <a:rPr b="1" lang="en-GB" sz="3000">
                          <a:latin typeface="Montserrat"/>
                          <a:ea typeface="Montserrat"/>
                          <a:cs typeface="Montserrat"/>
                          <a:sym typeface="Montserrat"/>
                        </a:rPr>
                        <a:t>Play</a:t>
                      </a:r>
                      <a:r>
                        <a:rPr lang="en-GB" sz="3000">
                          <a:latin typeface="Montserrat"/>
                          <a:ea typeface="Montserrat"/>
                          <a:cs typeface="Montserrat"/>
                          <a:sym typeface="Montserrat"/>
                        </a:rPr>
                        <a:t> the sound file.</a:t>
                      </a:r>
                      <a:endParaRPr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latin typeface="Montserrat"/>
                          <a:ea typeface="Montserrat"/>
                          <a:cs typeface="Montserrat"/>
                          <a:sym typeface="Montserrat"/>
                        </a:rPr>
                        <a:t>Click the </a:t>
                      </a:r>
                      <a:r>
                        <a:rPr b="1" lang="en-GB" sz="3000">
                          <a:latin typeface="Montserrat"/>
                          <a:ea typeface="Montserrat"/>
                          <a:cs typeface="Montserrat"/>
                          <a:sym typeface="Montserrat"/>
                        </a:rPr>
                        <a:t>Play </a:t>
                      </a:r>
                      <a:r>
                        <a:rPr lang="en-GB" sz="3000">
                          <a:latin typeface="Montserrat"/>
                          <a:ea typeface="Montserrat"/>
                          <a:cs typeface="Montserrat"/>
                          <a:sym typeface="Montserrat"/>
                        </a:rPr>
                        <a:t>button.</a:t>
                      </a:r>
                      <a:endParaRPr sz="3000">
                        <a:latin typeface="Montserrat"/>
                        <a:ea typeface="Montserrat"/>
                        <a:cs typeface="Montserrat"/>
                        <a:sym typeface="Montserrat"/>
                      </a:endParaRPr>
                    </a:p>
                    <a:p>
                      <a:pPr indent="0" lvl="0" marL="0" rtl="0" algn="l">
                        <a:lnSpc>
                          <a:spcPct val="115000"/>
                        </a:lnSpc>
                        <a:spcBef>
                          <a:spcPts val="1200"/>
                        </a:spcBef>
                        <a:spcAft>
                          <a:spcPts val="600"/>
                        </a:spcAft>
                        <a:buNone/>
                      </a:pPr>
                      <a:r>
                        <a:rPr lang="en-GB" sz="3000">
                          <a:latin typeface="Montserrat"/>
                          <a:ea typeface="Montserrat"/>
                          <a:cs typeface="Montserrat"/>
                          <a:sym typeface="Montserrat"/>
                        </a:rPr>
                        <a:t>Or  Press the Space key.</a:t>
                      </a:r>
                      <a:endParaRPr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917950" y="890050"/>
            <a:ext cx="15741300" cy="97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The Form of Sound </a:t>
            </a:r>
            <a:endParaRPr>
              <a:solidFill>
                <a:schemeClr val="dk2"/>
              </a:solidFill>
            </a:endParaRPr>
          </a:p>
        </p:txBody>
      </p:sp>
      <p:sp>
        <p:nvSpPr>
          <p:cNvPr id="119" name="Google Shape;119;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0" name="Google Shape;120;p21"/>
          <p:cNvSpPr txBox="1"/>
          <p:nvPr>
            <p:ph idx="1" type="body"/>
          </p:nvPr>
        </p:nvSpPr>
        <p:spPr>
          <a:xfrm>
            <a:off x="774075" y="2199450"/>
            <a:ext cx="16596000" cy="5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000"/>
              <a:t>Part 2</a:t>
            </a:r>
            <a:r>
              <a:rPr lang="en-GB" sz="3000"/>
              <a:t>:  Zooming in and out</a:t>
            </a:r>
            <a:endParaRPr sz="3000"/>
          </a:p>
          <a:p>
            <a:pPr indent="0" lvl="0" marL="0" rtl="0" algn="l">
              <a:spcBef>
                <a:spcPts val="2000"/>
              </a:spcBef>
              <a:spcAft>
                <a:spcPts val="2000"/>
              </a:spcAft>
              <a:buNone/>
            </a:pPr>
            <a:r>
              <a:t/>
            </a:r>
            <a:endParaRPr sz="3000"/>
          </a:p>
        </p:txBody>
      </p:sp>
      <p:graphicFrame>
        <p:nvGraphicFramePr>
          <p:cNvPr id="121" name="Google Shape;121;p21"/>
          <p:cNvGraphicFramePr/>
          <p:nvPr/>
        </p:nvGraphicFramePr>
        <p:xfrm>
          <a:off x="774075" y="2699850"/>
          <a:ext cx="3000000" cy="3000000"/>
        </p:xfrm>
        <a:graphic>
          <a:graphicData uri="http://schemas.openxmlformats.org/drawingml/2006/table">
            <a:tbl>
              <a:tblPr>
                <a:noFill/>
                <a:tableStyleId>{ACC88FD4-8D4A-46B7-8067-BC9BBEB98C22}</a:tableStyleId>
              </a:tblPr>
              <a:tblGrid>
                <a:gridCol w="7522925"/>
                <a:gridCol w="8218375"/>
              </a:tblGrid>
              <a:tr h="590175">
                <a:tc>
                  <a:txBody>
                    <a:bodyPr/>
                    <a:lstStyle/>
                    <a:p>
                      <a:pPr indent="0" lvl="0" marL="0" rtl="0" algn="l">
                        <a:lnSpc>
                          <a:spcPct val="115000"/>
                        </a:lnSpc>
                        <a:spcBef>
                          <a:spcPts val="1200"/>
                        </a:spcBef>
                        <a:spcAft>
                          <a:spcPts val="1200"/>
                        </a:spcAft>
                        <a:buNone/>
                      </a:pPr>
                      <a:r>
                        <a:rPr b="1" lang="en-GB" sz="2800">
                          <a:latin typeface="Montserrat"/>
                          <a:ea typeface="Montserrat"/>
                          <a:cs typeface="Montserrat"/>
                          <a:sym typeface="Montserrat"/>
                        </a:rPr>
                        <a:t>Steps</a:t>
                      </a:r>
                      <a:endParaRPr b="1" sz="2800">
                        <a:latin typeface="Montserrat"/>
                        <a:ea typeface="Montserrat"/>
                        <a:cs typeface="Montserrat"/>
                        <a:sym typeface="Montserrat"/>
                      </a:endParaRPr>
                    </a:p>
                  </a:txBody>
                  <a:tcPr marT="63500" marB="63500" marR="63500" marL="63500">
                    <a:lnB cap="flat" cmpd="sng" w="12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GB" sz="2800">
                          <a:latin typeface="Montserrat"/>
                          <a:ea typeface="Montserrat"/>
                          <a:cs typeface="Montserrat"/>
                          <a:sym typeface="Montserrat"/>
                        </a:rPr>
                        <a:t>Instructions</a:t>
                      </a:r>
                      <a:endParaRPr b="1" sz="2800">
                        <a:latin typeface="Montserrat"/>
                        <a:ea typeface="Montserrat"/>
                        <a:cs typeface="Montserrat"/>
                        <a:sym typeface="Montserrat"/>
                      </a:endParaRPr>
                    </a:p>
                  </a:txBody>
                  <a:tcPr marT="63500" marB="63500" marR="63500" marL="63500">
                    <a:lnB cap="flat" cmpd="sng" w="12575">
                      <a:solidFill>
                        <a:srgbClr val="000000"/>
                      </a:solidFill>
                      <a:prstDash val="solid"/>
                      <a:round/>
                      <a:headEnd len="sm" w="sm" type="none"/>
                      <a:tailEnd len="sm" w="sm" type="none"/>
                    </a:lnB>
                  </a:tcPr>
                </a:tc>
              </a:tr>
              <a:tr h="3900075">
                <a:tc>
                  <a:txBody>
                    <a:bodyPr/>
                    <a:lstStyle/>
                    <a:p>
                      <a:pPr indent="0" lvl="0" marL="0" rtl="0" algn="l">
                        <a:lnSpc>
                          <a:spcPct val="115000"/>
                        </a:lnSpc>
                        <a:spcBef>
                          <a:spcPts val="0"/>
                        </a:spcBef>
                        <a:spcAft>
                          <a:spcPts val="0"/>
                        </a:spcAft>
                        <a:buNone/>
                      </a:pPr>
                      <a:r>
                        <a:rPr b="1" lang="en-GB" sz="2800">
                          <a:latin typeface="Montserrat"/>
                          <a:ea typeface="Montserrat"/>
                          <a:cs typeface="Montserrat"/>
                          <a:sym typeface="Montserrat"/>
                        </a:rPr>
                        <a:t>Zoom in</a:t>
                      </a:r>
                      <a:r>
                        <a:rPr lang="en-GB" sz="2800">
                          <a:latin typeface="Montserrat"/>
                          <a:ea typeface="Montserrat"/>
                          <a:cs typeface="Montserrat"/>
                          <a:sym typeface="Montserrat"/>
                        </a:rPr>
                        <a:t> on a section of the sound, until it becomes apparent that you are looking at a waveform.</a:t>
                      </a:r>
                      <a:endParaRPr sz="2800">
                        <a:latin typeface="Montserrat"/>
                        <a:ea typeface="Montserrat"/>
                        <a:cs typeface="Montserrat"/>
                        <a:sym typeface="Montserrat"/>
                      </a:endParaRPr>
                    </a:p>
                    <a:p>
                      <a:pPr indent="0" lvl="0" marL="0" rtl="0" algn="l">
                        <a:lnSpc>
                          <a:spcPct val="115000"/>
                        </a:lnSpc>
                        <a:spcBef>
                          <a:spcPts val="600"/>
                        </a:spcBef>
                        <a:spcAft>
                          <a:spcPts val="600"/>
                        </a:spcAft>
                        <a:buNone/>
                      </a:pPr>
                      <a:r>
                        <a:rPr lang="en-GB" sz="2800">
                          <a:latin typeface="Montserrat"/>
                          <a:ea typeface="Montserrat"/>
                          <a:cs typeface="Montserrat"/>
                          <a:sym typeface="Montserrat"/>
                        </a:rPr>
                        <a:t>Note: To “zoom in” essentially means to view a shorter period of time.</a:t>
                      </a:r>
                      <a:endParaRPr sz="2800">
                        <a:latin typeface="Montserrat"/>
                        <a:ea typeface="Montserrat"/>
                        <a:cs typeface="Montserrat"/>
                        <a:sym typeface="Montserrat"/>
                      </a:endParaRPr>
                    </a:p>
                  </a:txBody>
                  <a:tcPr marT="63500" marB="63500" marR="63500" marL="63500">
                    <a:lnT cap="flat" cmpd="sng" w="12575">
                      <a:solidFill>
                        <a:srgbClr val="000000"/>
                      </a:solidFill>
                      <a:prstDash val="solid"/>
                      <a:round/>
                      <a:headEnd len="sm" w="sm" type="none"/>
                      <a:tailEnd len="sm" w="sm" type="none"/>
                    </a:lnT>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800">
                          <a:latin typeface="Montserrat"/>
                          <a:ea typeface="Montserrat"/>
                          <a:cs typeface="Montserrat"/>
                          <a:sym typeface="Montserrat"/>
                        </a:rPr>
                        <a:t>Click on the </a:t>
                      </a:r>
                      <a:r>
                        <a:rPr b="1" lang="en-GB" sz="2800">
                          <a:latin typeface="Montserrat"/>
                          <a:ea typeface="Montserrat"/>
                          <a:cs typeface="Montserrat"/>
                          <a:sym typeface="Montserrat"/>
                        </a:rPr>
                        <a:t>Zoom </a:t>
                      </a:r>
                      <a:r>
                        <a:rPr lang="en-GB" sz="2800">
                          <a:latin typeface="Montserrat"/>
                          <a:ea typeface="Montserrat"/>
                          <a:cs typeface="Montserrat"/>
                          <a:sym typeface="Montserrat"/>
                        </a:rPr>
                        <a:t>tool or press F4.</a:t>
                      </a:r>
                      <a:endParaRPr sz="2800">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latin typeface="Montserrat"/>
                          <a:ea typeface="Montserrat"/>
                          <a:cs typeface="Montserrat"/>
                          <a:sym typeface="Montserrat"/>
                        </a:rPr>
                        <a:t>Then: Click to zoom in.</a:t>
                      </a:r>
                      <a:endParaRPr sz="2800">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latin typeface="Montserrat"/>
                          <a:ea typeface="Montserrat"/>
                          <a:cs typeface="Montserrat"/>
                          <a:sym typeface="Montserrat"/>
                        </a:rPr>
                        <a:t>Shift-click to zoom out.</a:t>
                      </a:r>
                      <a:endParaRPr sz="2800">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latin typeface="Montserrat"/>
                          <a:ea typeface="Montserrat"/>
                          <a:cs typeface="Montserrat"/>
                          <a:sym typeface="Montserrat"/>
                        </a:rPr>
                        <a:t>Alternative:</a:t>
                      </a:r>
                      <a:endParaRPr sz="2800">
                        <a:latin typeface="Montserrat"/>
                        <a:ea typeface="Montserrat"/>
                        <a:cs typeface="Montserrat"/>
                        <a:sym typeface="Montserrat"/>
                      </a:endParaRPr>
                    </a:p>
                    <a:p>
                      <a:pPr indent="0" lvl="0" marL="0" rtl="0" algn="l">
                        <a:lnSpc>
                          <a:spcPct val="115000"/>
                        </a:lnSpc>
                        <a:spcBef>
                          <a:spcPts val="1200"/>
                        </a:spcBef>
                        <a:spcAft>
                          <a:spcPts val="0"/>
                        </a:spcAft>
                        <a:buNone/>
                      </a:pPr>
                      <a:r>
                        <a:rPr lang="en-GB" sz="2800">
                          <a:latin typeface="Montserrat"/>
                          <a:ea typeface="Montserrat"/>
                          <a:cs typeface="Montserrat"/>
                          <a:sym typeface="Montserrat"/>
                        </a:rPr>
                        <a:t>Click on </a:t>
                      </a:r>
                      <a:r>
                        <a:rPr b="1" lang="en-GB" sz="2800">
                          <a:latin typeface="Montserrat"/>
                          <a:ea typeface="Montserrat"/>
                          <a:cs typeface="Montserrat"/>
                          <a:sym typeface="Montserrat"/>
                        </a:rPr>
                        <a:t>Zoom-in</a:t>
                      </a:r>
                      <a:r>
                        <a:rPr lang="en-GB" sz="2800">
                          <a:latin typeface="Montserrat"/>
                          <a:ea typeface="Montserrat"/>
                          <a:cs typeface="Montserrat"/>
                          <a:sym typeface="Montserrat"/>
                        </a:rPr>
                        <a:t> or press Ctrl ⊕ 1</a:t>
                      </a:r>
                      <a:endParaRPr sz="2800">
                        <a:latin typeface="Montserrat"/>
                        <a:ea typeface="Montserrat"/>
                        <a:cs typeface="Montserrat"/>
                        <a:sym typeface="Montserrat"/>
                      </a:endParaRPr>
                    </a:p>
                    <a:p>
                      <a:pPr indent="0" lvl="0" marL="0" rtl="0" algn="l">
                        <a:lnSpc>
                          <a:spcPct val="115000"/>
                        </a:lnSpc>
                        <a:spcBef>
                          <a:spcPts val="1200"/>
                        </a:spcBef>
                        <a:spcAft>
                          <a:spcPts val="600"/>
                        </a:spcAft>
                        <a:buNone/>
                      </a:pPr>
                      <a:r>
                        <a:rPr lang="en-GB" sz="2800">
                          <a:latin typeface="Montserrat"/>
                          <a:ea typeface="Montserrat"/>
                          <a:cs typeface="Montserrat"/>
                          <a:sym typeface="Montserrat"/>
                        </a:rPr>
                        <a:t>Click on </a:t>
                      </a:r>
                      <a:r>
                        <a:rPr b="1" lang="en-GB" sz="2800">
                          <a:latin typeface="Montserrat"/>
                          <a:ea typeface="Montserrat"/>
                          <a:cs typeface="Montserrat"/>
                          <a:sym typeface="Montserrat"/>
                        </a:rPr>
                        <a:t>Zoom-out</a:t>
                      </a:r>
                      <a:r>
                        <a:rPr lang="en-GB" sz="2800">
                          <a:latin typeface="Montserrat"/>
                          <a:ea typeface="Montserrat"/>
                          <a:cs typeface="Montserrat"/>
                          <a:sym typeface="Montserrat"/>
                        </a:rPr>
                        <a:t> or press Ctrl ⊕ 3</a:t>
                      </a:r>
                      <a:endParaRPr sz="2800">
                        <a:latin typeface="Montserrat"/>
                        <a:ea typeface="Montserrat"/>
                        <a:cs typeface="Montserrat"/>
                        <a:sym typeface="Montserrat"/>
                      </a:endParaRPr>
                    </a:p>
                  </a:txBody>
                  <a:tcPr marT="63500" marB="63500" marR="63500" marL="63500">
                    <a:lnT cap="flat" cmpd="sng" w="12575">
                      <a:solidFill>
                        <a:srgbClr val="000000"/>
                      </a:solidFill>
                      <a:prstDash val="solid"/>
                      <a:round/>
                      <a:headEnd len="sm" w="sm" type="none"/>
                      <a:tailEnd len="sm" w="sm" type="none"/>
                    </a:lnT>
                    <a:lnB cap="flat" cmpd="sng" w="12575">
                      <a:solidFill>
                        <a:srgbClr val="999999"/>
                      </a:solidFill>
                      <a:prstDash val="solid"/>
                      <a:round/>
                      <a:headEnd len="sm" w="sm" type="none"/>
                      <a:tailEnd len="sm" w="sm" type="none"/>
                    </a:lnB>
                  </a:tcPr>
                </a:tc>
              </a:tr>
            </a:tbl>
          </a:graphicData>
        </a:graphic>
      </p:graphicFrame>
      <p:sp>
        <p:nvSpPr>
          <p:cNvPr id="122" name="Google Shape;122;p21"/>
          <p:cNvSpPr txBox="1"/>
          <p:nvPr/>
        </p:nvSpPr>
        <p:spPr>
          <a:xfrm>
            <a:off x="671275" y="7794425"/>
            <a:ext cx="15951600" cy="136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Repeat </a:t>
            </a:r>
            <a:r>
              <a:rPr b="1" lang="en-GB" sz="2800">
                <a:latin typeface="Montserrat"/>
                <a:ea typeface="Montserrat"/>
                <a:cs typeface="Montserrat"/>
                <a:sym typeface="Montserrat"/>
              </a:rPr>
              <a:t>parts 1 and 2</a:t>
            </a:r>
            <a:r>
              <a:rPr lang="en-GB" sz="2800">
                <a:latin typeface="Montserrat"/>
                <a:ea typeface="Montserrat"/>
                <a:cs typeface="Montserrat"/>
                <a:sym typeface="Montserrat"/>
              </a:rPr>
              <a:t> with files </a:t>
            </a:r>
            <a:r>
              <a:rPr b="1" lang="en-GB" sz="2800">
                <a:latin typeface="Montserrat"/>
                <a:ea typeface="Montserrat"/>
                <a:cs typeface="Montserrat"/>
                <a:sym typeface="Montserrat"/>
              </a:rPr>
              <a:t>octave-C1.wav </a:t>
            </a:r>
            <a:r>
              <a:rPr lang="en-GB" sz="2800">
                <a:latin typeface="Montserrat"/>
                <a:ea typeface="Montserrat"/>
                <a:cs typeface="Montserrat"/>
                <a:sym typeface="Montserrat"/>
              </a:rPr>
              <a:t>and </a:t>
            </a:r>
            <a:r>
              <a:rPr b="1" lang="en-GB" sz="2800">
                <a:latin typeface="Montserrat"/>
                <a:ea typeface="Montserrat"/>
                <a:cs typeface="Montserrat"/>
                <a:sym typeface="Montserrat"/>
              </a:rPr>
              <a:t>count.wav</a:t>
            </a:r>
            <a:r>
              <a:rPr lang="en-GB" sz="2800">
                <a:latin typeface="Montserrat"/>
                <a:ea typeface="Montserrat"/>
                <a:cs typeface="Montserrat"/>
                <a:sym typeface="Montserrat"/>
              </a:rPr>
              <a:t>.</a:t>
            </a:r>
            <a:endParaRPr sz="2800">
              <a:latin typeface="Montserrat"/>
              <a:ea typeface="Montserrat"/>
              <a:cs typeface="Montserrat"/>
              <a:sym typeface="Montserrat"/>
            </a:endParaRPr>
          </a:p>
          <a:p>
            <a:pPr indent="0" lvl="0" marL="0" rtl="0" algn="l">
              <a:lnSpc>
                <a:spcPct val="115000"/>
              </a:lnSpc>
              <a:spcBef>
                <a:spcPts val="600"/>
              </a:spcBef>
              <a:spcAft>
                <a:spcPts val="0"/>
              </a:spcAft>
              <a:buNone/>
            </a:pPr>
            <a:r>
              <a:rPr lang="en-GB" sz="2800">
                <a:latin typeface="Montserrat"/>
                <a:ea typeface="Montserrat"/>
                <a:cs typeface="Montserrat"/>
                <a:sym typeface="Montserrat"/>
              </a:rPr>
              <a:t>Zoom in on the different waveforms and explore how different types of sound (simple tones, musical instruments, speech) have distinctly different waveforms.</a:t>
            </a:r>
            <a:endParaRPr sz="2800">
              <a:latin typeface="Montserrat"/>
              <a:ea typeface="Montserrat"/>
              <a:cs typeface="Montserrat"/>
              <a:sym typeface="Montserrat"/>
            </a:endParaRPr>
          </a:p>
          <a:p>
            <a:pPr indent="0" lvl="0" marL="0" rtl="0" algn="l">
              <a:spcBef>
                <a:spcPts val="60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917950" y="890050"/>
            <a:ext cx="1574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The Form of Sound </a:t>
            </a:r>
            <a:endParaRPr>
              <a:solidFill>
                <a:schemeClr val="dk2"/>
              </a:solidFill>
            </a:endParaRPr>
          </a:p>
        </p:txBody>
      </p:sp>
      <p:sp>
        <p:nvSpPr>
          <p:cNvPr id="128" name="Google Shape;128;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9" name="Google Shape;129;p22"/>
          <p:cNvSpPr txBox="1"/>
          <p:nvPr>
            <p:ph idx="1" type="body"/>
          </p:nvPr>
        </p:nvSpPr>
        <p:spPr>
          <a:xfrm>
            <a:off x="918000" y="2199450"/>
            <a:ext cx="16452000" cy="5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000"/>
              <a:t>Part 3</a:t>
            </a:r>
            <a:r>
              <a:rPr lang="en-GB" sz="3000"/>
              <a:t>:  Select and play a section of the audio</a:t>
            </a:r>
            <a:endParaRPr sz="3000"/>
          </a:p>
          <a:p>
            <a:pPr indent="0" lvl="0" marL="0" rtl="0" algn="l">
              <a:spcBef>
                <a:spcPts val="2000"/>
              </a:spcBef>
              <a:spcAft>
                <a:spcPts val="2000"/>
              </a:spcAft>
              <a:buNone/>
            </a:pPr>
            <a:r>
              <a:t/>
            </a:r>
            <a:endParaRPr sz="3000"/>
          </a:p>
        </p:txBody>
      </p:sp>
      <p:graphicFrame>
        <p:nvGraphicFramePr>
          <p:cNvPr id="130" name="Google Shape;130;p22"/>
          <p:cNvGraphicFramePr/>
          <p:nvPr/>
        </p:nvGraphicFramePr>
        <p:xfrm>
          <a:off x="774075" y="3123500"/>
          <a:ext cx="3000000" cy="3000000"/>
        </p:xfrm>
        <a:graphic>
          <a:graphicData uri="http://schemas.openxmlformats.org/drawingml/2006/table">
            <a:tbl>
              <a:tblPr>
                <a:noFill/>
                <a:tableStyleId>{ACC88FD4-8D4A-46B7-8067-BC9BBEB98C22}</a:tableStyleId>
              </a:tblPr>
              <a:tblGrid>
                <a:gridCol w="8210675"/>
                <a:gridCol w="8969725"/>
              </a:tblGrid>
              <a:tr h="590175">
                <a:tc>
                  <a:txBody>
                    <a:bodyPr/>
                    <a:lstStyle/>
                    <a:p>
                      <a:pPr indent="0" lvl="0" marL="0" rtl="0" algn="l">
                        <a:lnSpc>
                          <a:spcPct val="115000"/>
                        </a:lnSpc>
                        <a:spcBef>
                          <a:spcPts val="1200"/>
                        </a:spcBef>
                        <a:spcAft>
                          <a:spcPts val="1200"/>
                        </a:spcAft>
                        <a:buNone/>
                      </a:pPr>
                      <a:r>
                        <a:rPr b="1" lang="en-GB" sz="3000">
                          <a:latin typeface="Montserrat"/>
                          <a:ea typeface="Montserrat"/>
                          <a:cs typeface="Montserrat"/>
                          <a:sym typeface="Montserrat"/>
                        </a:rPr>
                        <a:t>Steps</a:t>
                      </a:r>
                      <a:endParaRPr b="1" sz="3000">
                        <a:latin typeface="Montserrat"/>
                        <a:ea typeface="Montserrat"/>
                        <a:cs typeface="Montserrat"/>
                        <a:sym typeface="Montserrat"/>
                      </a:endParaRPr>
                    </a:p>
                  </a:txBody>
                  <a:tcPr marT="63500" marB="63500" marR="63500" marL="63500">
                    <a:lnB cap="flat" cmpd="sng" w="12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GB" sz="3000">
                          <a:latin typeface="Montserrat"/>
                          <a:ea typeface="Montserrat"/>
                          <a:cs typeface="Montserrat"/>
                          <a:sym typeface="Montserrat"/>
                        </a:rPr>
                        <a:t>Instructions</a:t>
                      </a:r>
                      <a:endParaRPr b="1" sz="3000">
                        <a:latin typeface="Montserrat"/>
                        <a:ea typeface="Montserrat"/>
                        <a:cs typeface="Montserrat"/>
                        <a:sym typeface="Montserrat"/>
                      </a:endParaRPr>
                    </a:p>
                  </a:txBody>
                  <a:tcPr marT="63500" marB="63500" marR="63500" marL="63500">
                    <a:lnB cap="flat" cmpd="sng" w="12575">
                      <a:solidFill>
                        <a:srgbClr val="000000"/>
                      </a:solidFill>
                      <a:prstDash val="solid"/>
                      <a:round/>
                      <a:headEnd len="sm" w="sm" type="none"/>
                      <a:tailEnd len="sm" w="sm" type="none"/>
                    </a:lnB>
                  </a:tcPr>
                </a:tc>
              </a:tr>
              <a:tr h="590175">
                <a:tc>
                  <a:txBody>
                    <a:bodyPr/>
                    <a:lstStyle/>
                    <a:p>
                      <a:pPr indent="0" lvl="0" marL="0" rtl="0" algn="l">
                        <a:lnSpc>
                          <a:spcPct val="115000"/>
                        </a:lnSpc>
                        <a:spcBef>
                          <a:spcPts val="0"/>
                        </a:spcBef>
                        <a:spcAft>
                          <a:spcPts val="600"/>
                        </a:spcAft>
                        <a:buNone/>
                      </a:pPr>
                      <a:r>
                        <a:rPr b="1" lang="en-GB" sz="3000">
                          <a:latin typeface="Montserrat"/>
                          <a:ea typeface="Montserrat"/>
                          <a:cs typeface="Montserrat"/>
                          <a:sym typeface="Montserrat"/>
                        </a:rPr>
                        <a:t>Open</a:t>
                      </a:r>
                      <a:r>
                        <a:rPr lang="en-GB" sz="3000">
                          <a:latin typeface="Montserrat"/>
                          <a:ea typeface="Montserrat"/>
                          <a:cs typeface="Montserrat"/>
                          <a:sym typeface="Montserrat"/>
                        </a:rPr>
                        <a:t> the sound file count.wav.</a:t>
                      </a:r>
                      <a:endParaRPr b="1" sz="3000">
                        <a:latin typeface="Montserrat"/>
                        <a:ea typeface="Montserrat"/>
                        <a:cs typeface="Montserrat"/>
                        <a:sym typeface="Montserrat"/>
                      </a:endParaRPr>
                    </a:p>
                  </a:txBody>
                  <a:tcPr marT="63500" marB="63500" marR="63500" marL="63500">
                    <a:lnT cap="flat" cmpd="sng" w="12575">
                      <a:solidFill>
                        <a:srgbClr val="000000"/>
                      </a:solidFill>
                      <a:prstDash val="solid"/>
                      <a:round/>
                      <a:headEnd len="sm" w="sm" type="none"/>
                      <a:tailEnd len="sm" w="sm" type="none"/>
                    </a:lnT>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GB" sz="3000">
                          <a:latin typeface="Montserrat"/>
                          <a:ea typeface="Montserrat"/>
                          <a:cs typeface="Montserrat"/>
                          <a:sym typeface="Montserrat"/>
                        </a:rPr>
                        <a:t> </a:t>
                      </a:r>
                      <a:endParaRPr b="1" sz="3000">
                        <a:latin typeface="Montserrat"/>
                        <a:ea typeface="Montserrat"/>
                        <a:cs typeface="Montserrat"/>
                        <a:sym typeface="Montserrat"/>
                      </a:endParaRPr>
                    </a:p>
                  </a:txBody>
                  <a:tcPr marT="63500" marB="63500" marR="63500" marL="63500">
                    <a:lnT cap="flat" cmpd="sng" w="12575">
                      <a:solidFill>
                        <a:srgbClr val="000000"/>
                      </a:solidFill>
                      <a:prstDash val="solid"/>
                      <a:round/>
                      <a:headEnd len="sm" w="sm" type="none"/>
                      <a:tailEnd len="sm" w="sm" type="none"/>
                    </a:lnT>
                    <a:lnB cap="flat" cmpd="sng" w="12575">
                      <a:solidFill>
                        <a:srgbClr val="999999"/>
                      </a:solidFill>
                      <a:prstDash val="solid"/>
                      <a:round/>
                      <a:headEnd len="sm" w="sm" type="none"/>
                      <a:tailEnd len="sm" w="sm" type="none"/>
                    </a:lnB>
                  </a:tcPr>
                </a:tc>
              </a:tr>
              <a:tr h="590175">
                <a:tc>
                  <a:txBody>
                    <a:bodyPr/>
                    <a:lstStyle/>
                    <a:p>
                      <a:pPr indent="0" lvl="0" marL="0" rtl="0" algn="l">
                        <a:lnSpc>
                          <a:spcPct val="115000"/>
                        </a:lnSpc>
                        <a:spcBef>
                          <a:spcPts val="0"/>
                        </a:spcBef>
                        <a:spcAft>
                          <a:spcPts val="0"/>
                        </a:spcAft>
                        <a:buNone/>
                      </a:pPr>
                      <a:r>
                        <a:rPr lang="en-GB" sz="3000">
                          <a:latin typeface="Montserrat"/>
                          <a:ea typeface="Montserrat"/>
                          <a:cs typeface="Montserrat"/>
                          <a:sym typeface="Montserrat"/>
                        </a:rPr>
                        <a:t>The distinct words in the audio are visible when you examine the form of the wave.</a:t>
                      </a:r>
                      <a:endParaRPr sz="3000">
                        <a:latin typeface="Montserrat"/>
                        <a:ea typeface="Montserrat"/>
                        <a:cs typeface="Montserrat"/>
                        <a:sym typeface="Montserrat"/>
                      </a:endParaRPr>
                    </a:p>
                    <a:p>
                      <a:pPr indent="0" lvl="0" marL="0" rtl="0" algn="l">
                        <a:lnSpc>
                          <a:spcPct val="115000"/>
                        </a:lnSpc>
                        <a:spcBef>
                          <a:spcPts val="600"/>
                        </a:spcBef>
                        <a:spcAft>
                          <a:spcPts val="600"/>
                        </a:spcAft>
                        <a:buNone/>
                      </a:pPr>
                      <a:r>
                        <a:rPr b="1" lang="en-GB" sz="3000">
                          <a:latin typeface="Montserrat"/>
                          <a:ea typeface="Montserrat"/>
                          <a:cs typeface="Montserrat"/>
                          <a:sym typeface="Montserrat"/>
                        </a:rPr>
                        <a:t>Select</a:t>
                      </a:r>
                      <a:r>
                        <a:rPr lang="en-GB" sz="3000">
                          <a:latin typeface="Montserrat"/>
                          <a:ea typeface="Montserrat"/>
                          <a:cs typeface="Montserrat"/>
                          <a:sym typeface="Montserrat"/>
                        </a:rPr>
                        <a:t> one of the words in the audio.</a:t>
                      </a:r>
                      <a:endParaRPr b="1"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latin typeface="Montserrat"/>
                          <a:ea typeface="Montserrat"/>
                          <a:cs typeface="Montserrat"/>
                          <a:sym typeface="Montserrat"/>
                        </a:rPr>
                        <a:t> </a:t>
                      </a:r>
                      <a:r>
                        <a:rPr lang="en-GB" sz="3000">
                          <a:latin typeface="Montserrat"/>
                          <a:ea typeface="Montserrat"/>
                          <a:cs typeface="Montserrat"/>
                          <a:sym typeface="Montserrat"/>
                        </a:rPr>
                        <a:t>C</a:t>
                      </a:r>
                      <a:r>
                        <a:rPr lang="en-GB" sz="3000">
                          <a:latin typeface="Montserrat"/>
                          <a:ea typeface="Montserrat"/>
                          <a:cs typeface="Montserrat"/>
                          <a:sym typeface="Montserrat"/>
                        </a:rPr>
                        <a:t>lick on the </a:t>
                      </a:r>
                      <a:r>
                        <a:rPr b="1" lang="en-GB" sz="3000">
                          <a:latin typeface="Montserrat"/>
                          <a:ea typeface="Montserrat"/>
                          <a:cs typeface="Montserrat"/>
                          <a:sym typeface="Montserrat"/>
                        </a:rPr>
                        <a:t>Selection </a:t>
                      </a:r>
                      <a:r>
                        <a:rPr lang="en-GB" sz="3000">
                          <a:latin typeface="Montserrat"/>
                          <a:ea typeface="Montserrat"/>
                          <a:cs typeface="Montserrat"/>
                          <a:sym typeface="Montserrat"/>
                        </a:rPr>
                        <a:t>tool or press F1.</a:t>
                      </a:r>
                      <a:endParaRPr sz="3000">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latin typeface="Montserrat"/>
                          <a:ea typeface="Montserrat"/>
                          <a:cs typeface="Montserrat"/>
                          <a:sym typeface="Montserrat"/>
                        </a:rPr>
                        <a:t>Then:</a:t>
                      </a:r>
                      <a:endParaRPr sz="3000">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latin typeface="Montserrat"/>
                          <a:ea typeface="Montserrat"/>
                          <a:cs typeface="Montserrat"/>
                          <a:sym typeface="Montserrat"/>
                        </a:rPr>
                        <a:t>Click and drag on the area that you want to select.</a:t>
                      </a:r>
                      <a:endParaRPr sz="3000">
                        <a:latin typeface="Montserrat"/>
                        <a:ea typeface="Montserrat"/>
                        <a:cs typeface="Montserrat"/>
                        <a:sym typeface="Montserrat"/>
                      </a:endParaRPr>
                    </a:p>
                    <a:p>
                      <a:pPr indent="0" lvl="0" marL="0" rtl="0" algn="l">
                        <a:lnSpc>
                          <a:spcPct val="115000"/>
                        </a:lnSpc>
                        <a:spcBef>
                          <a:spcPts val="1200"/>
                        </a:spcBef>
                        <a:spcAft>
                          <a:spcPts val="1200"/>
                        </a:spcAft>
                        <a:buNone/>
                      </a:pPr>
                      <a:r>
                        <a:rPr lang="en-GB" sz="3000">
                          <a:latin typeface="Montserrat"/>
                          <a:ea typeface="Montserrat"/>
                          <a:cs typeface="Montserrat"/>
                          <a:sym typeface="Montserrat"/>
                        </a:rPr>
                        <a:t>Note: It is a lot like selecting a word in a word processor.</a:t>
                      </a:r>
                      <a:endParaRPr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0050"/>
            <a:ext cx="1574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The Form of Sound </a:t>
            </a:r>
            <a:endParaRPr>
              <a:solidFill>
                <a:schemeClr val="dk2"/>
              </a:solidFill>
            </a:endParaRPr>
          </a:p>
        </p:txBody>
      </p:sp>
      <p:sp>
        <p:nvSpPr>
          <p:cNvPr id="136" name="Google Shape;136;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37" name="Google Shape;137;p23"/>
          <p:cNvSpPr txBox="1"/>
          <p:nvPr>
            <p:ph idx="1" type="body"/>
          </p:nvPr>
        </p:nvSpPr>
        <p:spPr>
          <a:xfrm>
            <a:off x="918000" y="2199450"/>
            <a:ext cx="16452000" cy="50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000"/>
              <a:t>Part 3</a:t>
            </a:r>
            <a:r>
              <a:rPr lang="en-GB" sz="3000"/>
              <a:t>:  Select and play a section of the audio</a:t>
            </a:r>
            <a:endParaRPr sz="3000"/>
          </a:p>
          <a:p>
            <a:pPr indent="0" lvl="0" marL="0" rtl="0" algn="l">
              <a:spcBef>
                <a:spcPts val="2000"/>
              </a:spcBef>
              <a:spcAft>
                <a:spcPts val="2000"/>
              </a:spcAft>
              <a:buNone/>
            </a:pPr>
            <a:r>
              <a:t/>
            </a:r>
            <a:endParaRPr sz="3000"/>
          </a:p>
        </p:txBody>
      </p:sp>
      <p:graphicFrame>
        <p:nvGraphicFramePr>
          <p:cNvPr id="138" name="Google Shape;138;p23"/>
          <p:cNvGraphicFramePr/>
          <p:nvPr/>
        </p:nvGraphicFramePr>
        <p:xfrm>
          <a:off x="774075" y="3123500"/>
          <a:ext cx="3000000" cy="3000000"/>
        </p:xfrm>
        <a:graphic>
          <a:graphicData uri="http://schemas.openxmlformats.org/drawingml/2006/table">
            <a:tbl>
              <a:tblPr>
                <a:noFill/>
                <a:tableStyleId>{ACC88FD4-8D4A-46B7-8067-BC9BBEB98C22}</a:tableStyleId>
              </a:tblPr>
              <a:tblGrid>
                <a:gridCol w="8210675"/>
                <a:gridCol w="8969725"/>
              </a:tblGrid>
              <a:tr h="590175">
                <a:tc>
                  <a:txBody>
                    <a:bodyPr/>
                    <a:lstStyle/>
                    <a:p>
                      <a:pPr indent="0" lvl="0" marL="0" rtl="0" algn="l">
                        <a:lnSpc>
                          <a:spcPct val="115000"/>
                        </a:lnSpc>
                        <a:spcBef>
                          <a:spcPts val="1200"/>
                        </a:spcBef>
                        <a:spcAft>
                          <a:spcPts val="1200"/>
                        </a:spcAft>
                        <a:buNone/>
                      </a:pPr>
                      <a:r>
                        <a:rPr b="1" lang="en-GB" sz="3000">
                          <a:latin typeface="Montserrat"/>
                          <a:ea typeface="Montserrat"/>
                          <a:cs typeface="Montserrat"/>
                          <a:sym typeface="Montserrat"/>
                        </a:rPr>
                        <a:t>Steps</a:t>
                      </a:r>
                      <a:endParaRPr b="1" sz="3000">
                        <a:latin typeface="Montserrat"/>
                        <a:ea typeface="Montserrat"/>
                        <a:cs typeface="Montserrat"/>
                        <a:sym typeface="Montserrat"/>
                      </a:endParaRPr>
                    </a:p>
                  </a:txBody>
                  <a:tcPr marT="63500" marB="63500" marR="63500" marL="63500">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GB" sz="3000">
                          <a:latin typeface="Montserrat"/>
                          <a:ea typeface="Montserrat"/>
                          <a:cs typeface="Montserrat"/>
                          <a:sym typeface="Montserrat"/>
                        </a:rPr>
                        <a:t>Instructions</a:t>
                      </a:r>
                      <a:endParaRPr b="1" sz="3000">
                        <a:latin typeface="Montserrat"/>
                        <a:ea typeface="Montserrat"/>
                        <a:cs typeface="Montserrat"/>
                        <a:sym typeface="Montserrat"/>
                      </a:endParaRPr>
                    </a:p>
                  </a:txBody>
                  <a:tcPr marT="63500" marB="63500" marR="63500" marL="63500">
                    <a:lnB cap="flat" cmpd="sng" w="12575">
                      <a:solidFill>
                        <a:srgbClr val="999999"/>
                      </a:solidFill>
                      <a:prstDash val="solid"/>
                      <a:round/>
                      <a:headEnd len="sm" w="sm" type="none"/>
                      <a:tailEnd len="sm" w="sm" type="none"/>
                    </a:lnB>
                  </a:tcPr>
                </a:tc>
              </a:tr>
              <a:tr h="590175">
                <a:tc>
                  <a:txBody>
                    <a:bodyPr/>
                    <a:lstStyle/>
                    <a:p>
                      <a:pPr indent="0" lvl="0" marL="0" rtl="0" algn="l">
                        <a:lnSpc>
                          <a:spcPct val="115000"/>
                        </a:lnSpc>
                        <a:spcBef>
                          <a:spcPts val="0"/>
                        </a:spcBef>
                        <a:spcAft>
                          <a:spcPts val="600"/>
                        </a:spcAft>
                        <a:buNone/>
                      </a:pPr>
                      <a:r>
                        <a:rPr b="1" lang="en-GB" sz="3000">
                          <a:latin typeface="Montserrat"/>
                          <a:ea typeface="Montserrat"/>
                          <a:cs typeface="Montserrat"/>
                          <a:sym typeface="Montserrat"/>
                        </a:rPr>
                        <a:t>Play </a:t>
                      </a:r>
                      <a:r>
                        <a:rPr lang="en-GB" sz="3000">
                          <a:latin typeface="Montserrat"/>
                          <a:ea typeface="Montserrat"/>
                          <a:cs typeface="Montserrat"/>
                          <a:sym typeface="Montserrat"/>
                        </a:rPr>
                        <a:t>the selected section of the audio.</a:t>
                      </a:r>
                      <a:endParaRPr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3000">
                          <a:latin typeface="Montserrat"/>
                          <a:ea typeface="Montserrat"/>
                          <a:cs typeface="Montserrat"/>
                          <a:sym typeface="Montserrat"/>
                        </a:rPr>
                        <a:t>Click the </a:t>
                      </a:r>
                      <a:r>
                        <a:rPr b="1" lang="en-GB" sz="3000">
                          <a:latin typeface="Montserrat"/>
                          <a:ea typeface="Montserrat"/>
                          <a:cs typeface="Montserrat"/>
                          <a:sym typeface="Montserrat"/>
                        </a:rPr>
                        <a:t>Play </a:t>
                      </a:r>
                      <a:r>
                        <a:rPr lang="en-GB" sz="3000">
                          <a:latin typeface="Montserrat"/>
                          <a:ea typeface="Montserrat"/>
                          <a:cs typeface="Montserrat"/>
                          <a:sym typeface="Montserrat"/>
                        </a:rPr>
                        <a:t>button.</a:t>
                      </a:r>
                      <a:endParaRPr sz="3000">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latin typeface="Montserrat"/>
                          <a:ea typeface="Montserrat"/>
                          <a:cs typeface="Montserrat"/>
                          <a:sym typeface="Montserrat"/>
                        </a:rPr>
                        <a:t>or</a:t>
                      </a:r>
                      <a:endParaRPr sz="3000">
                        <a:latin typeface="Montserrat"/>
                        <a:ea typeface="Montserrat"/>
                        <a:cs typeface="Montserrat"/>
                        <a:sym typeface="Montserrat"/>
                      </a:endParaRPr>
                    </a:p>
                    <a:p>
                      <a:pPr indent="0" lvl="0" marL="0" rtl="0" algn="l">
                        <a:lnSpc>
                          <a:spcPct val="115000"/>
                        </a:lnSpc>
                        <a:spcBef>
                          <a:spcPts val="1200"/>
                        </a:spcBef>
                        <a:spcAft>
                          <a:spcPts val="0"/>
                        </a:spcAft>
                        <a:buNone/>
                      </a:pPr>
                      <a:r>
                        <a:rPr lang="en-GB" sz="3000">
                          <a:latin typeface="Montserrat"/>
                          <a:ea typeface="Montserrat"/>
                          <a:cs typeface="Montserrat"/>
                          <a:sym typeface="Montserrat"/>
                        </a:rPr>
                        <a:t>Press the Space key.</a:t>
                      </a:r>
                      <a:endParaRPr sz="3000">
                        <a:latin typeface="Montserrat"/>
                        <a:ea typeface="Montserrat"/>
                        <a:cs typeface="Montserrat"/>
                        <a:sym typeface="Montserrat"/>
                      </a:endParaRPr>
                    </a:p>
                    <a:p>
                      <a:pPr indent="0" lvl="0" marL="0" rtl="0" algn="l">
                        <a:lnSpc>
                          <a:spcPct val="115000"/>
                        </a:lnSpc>
                        <a:spcBef>
                          <a:spcPts val="1200"/>
                        </a:spcBef>
                        <a:spcAft>
                          <a:spcPts val="600"/>
                        </a:spcAft>
                        <a:buNone/>
                      </a:pPr>
                      <a:r>
                        <a:rPr lang="en-GB" sz="3000">
                          <a:latin typeface="Montserrat"/>
                          <a:ea typeface="Montserrat"/>
                          <a:cs typeface="Montserrat"/>
                          <a:sym typeface="Montserrat"/>
                        </a:rPr>
                        <a:t>This will only play back the selected section.</a:t>
                      </a:r>
                      <a:endParaRPr sz="3000">
                        <a:latin typeface="Montserrat"/>
                        <a:ea typeface="Montserrat"/>
                        <a:cs typeface="Montserrat"/>
                        <a:sym typeface="Montserrat"/>
                      </a:endParaRPr>
                    </a:p>
                  </a:txBody>
                  <a:tcPr marT="63500" marB="63500" marR="63500" marL="63500">
                    <a:lnT cap="flat" cmpd="sng" w="12575">
                      <a:solidFill>
                        <a:srgbClr val="999999"/>
                      </a:solidFill>
                      <a:prstDash val="solid"/>
                      <a:round/>
                      <a:headEnd len="sm" w="sm" type="none"/>
                      <a:tailEnd len="sm" w="sm" type="none"/>
                    </a:lnT>
                    <a:lnB cap="flat" cmpd="sng" w="12575">
                      <a:solidFill>
                        <a:srgbClr val="999999"/>
                      </a:solidFill>
                      <a:prstDash val="solid"/>
                      <a:round/>
                      <a:headEnd len="sm" w="sm" type="none"/>
                      <a:tailEnd len="sm" w="sm" type="none"/>
                    </a:lnB>
                  </a:tcPr>
                </a:tc>
              </a:tr>
            </a:tbl>
          </a:graphicData>
        </a:graphic>
      </p:graphicFrame>
      <p:sp>
        <p:nvSpPr>
          <p:cNvPr id="139" name="Google Shape;139;p23"/>
          <p:cNvSpPr txBox="1"/>
          <p:nvPr/>
        </p:nvSpPr>
        <p:spPr>
          <a:xfrm>
            <a:off x="774075" y="6946650"/>
            <a:ext cx="16916100" cy="95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lang="en-GB" sz="3000">
                <a:latin typeface="Montserrat"/>
                <a:ea typeface="Montserrat"/>
                <a:cs typeface="Montserrat"/>
                <a:sym typeface="Montserrat"/>
              </a:rPr>
              <a:t>Repeat </a:t>
            </a:r>
            <a:r>
              <a:rPr b="1" lang="en-GB" sz="3000">
                <a:latin typeface="Montserrat"/>
                <a:ea typeface="Montserrat"/>
                <a:cs typeface="Montserrat"/>
                <a:sym typeface="Montserrat"/>
              </a:rPr>
              <a:t>part 3 steps </a:t>
            </a:r>
            <a:r>
              <a:rPr lang="en-GB" sz="3000">
                <a:latin typeface="Montserrat"/>
                <a:ea typeface="Montserrat"/>
                <a:cs typeface="Montserrat"/>
                <a:sym typeface="Montserrat"/>
              </a:rPr>
              <a:t>for</a:t>
            </a:r>
            <a:r>
              <a:rPr b="1" lang="en-GB" sz="3000">
                <a:latin typeface="Montserrat"/>
                <a:ea typeface="Montserrat"/>
                <a:cs typeface="Montserrat"/>
                <a:sym typeface="Montserrat"/>
              </a:rPr>
              <a:t> </a:t>
            </a:r>
            <a:r>
              <a:rPr b="1" lang="en-GB" sz="3000">
                <a:latin typeface="Montserrat"/>
                <a:ea typeface="Montserrat"/>
                <a:cs typeface="Montserrat"/>
                <a:sym typeface="Montserrat"/>
              </a:rPr>
              <a:t>octave-C1.wav</a:t>
            </a:r>
            <a:r>
              <a:rPr lang="en-GB" sz="3000">
                <a:latin typeface="Montserrat"/>
                <a:ea typeface="Montserrat"/>
                <a:cs typeface="Montserrat"/>
                <a:sym typeface="Montserrat"/>
              </a:rPr>
              <a:t>.</a:t>
            </a:r>
            <a:endParaRPr sz="3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917950" y="890050"/>
            <a:ext cx="1574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Analogue to Digital</a:t>
            </a:r>
            <a:endParaRPr>
              <a:solidFill>
                <a:schemeClr val="dk2"/>
              </a:solidFill>
            </a:endParaRPr>
          </a:p>
        </p:txBody>
      </p:sp>
      <p:sp>
        <p:nvSpPr>
          <p:cNvPr id="145" name="Google Shape;145;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46" name="Google Shape;146;p24"/>
          <p:cNvSpPr txBox="1"/>
          <p:nvPr>
            <p:ph idx="1" type="body"/>
          </p:nvPr>
        </p:nvSpPr>
        <p:spPr>
          <a:xfrm>
            <a:off x="917950" y="2519050"/>
            <a:ext cx="16056900" cy="2091300"/>
          </a:xfrm>
          <a:prstGeom prst="rect">
            <a:avLst/>
          </a:prstGeom>
        </p:spPr>
        <p:txBody>
          <a:bodyPr anchorCtr="0" anchor="t" bIns="0" lIns="0" spcFirstLastPara="1" rIns="0" wrap="square" tIns="0">
            <a:noAutofit/>
          </a:bodyPr>
          <a:lstStyle/>
          <a:p>
            <a:pPr indent="0" lvl="0" marL="0" rtl="0" algn="l">
              <a:lnSpc>
                <a:spcPct val="100000"/>
              </a:lnSpc>
              <a:spcBef>
                <a:spcPts val="1800"/>
              </a:spcBef>
              <a:spcAft>
                <a:spcPts val="0"/>
              </a:spcAft>
              <a:buNone/>
            </a:pPr>
            <a:r>
              <a:rPr b="1" lang="en-GB" sz="3000">
                <a:solidFill>
                  <a:srgbClr val="000000"/>
                </a:solidFill>
              </a:rPr>
              <a:t>Introduction</a:t>
            </a:r>
            <a:endParaRPr b="1" sz="3000">
              <a:solidFill>
                <a:srgbClr val="000000"/>
              </a:solidFill>
            </a:endParaRPr>
          </a:p>
          <a:p>
            <a:pPr indent="0" lvl="0" marL="0" rtl="0" algn="l">
              <a:lnSpc>
                <a:spcPct val="100000"/>
              </a:lnSpc>
              <a:spcBef>
                <a:spcPts val="1800"/>
              </a:spcBef>
              <a:spcAft>
                <a:spcPts val="0"/>
              </a:spcAft>
              <a:buNone/>
            </a:pPr>
            <a:r>
              <a:t/>
            </a:r>
            <a:endParaRPr b="1" sz="3000">
              <a:solidFill>
                <a:srgbClr val="000000"/>
              </a:solidFill>
            </a:endParaRPr>
          </a:p>
          <a:p>
            <a:pPr indent="0" lvl="0" marL="0" rtl="0" algn="l">
              <a:lnSpc>
                <a:spcPct val="100000"/>
              </a:lnSpc>
              <a:spcBef>
                <a:spcPts val="600"/>
              </a:spcBef>
              <a:spcAft>
                <a:spcPts val="0"/>
              </a:spcAft>
              <a:buNone/>
            </a:pPr>
            <a:r>
              <a:rPr lang="en-GB" sz="3000">
                <a:solidFill>
                  <a:srgbClr val="000000"/>
                </a:solidFill>
              </a:rPr>
              <a:t>Carrie is going hiking on a 10-hour trail on Mount Digi. She promises her worrying parents that she will send hourly updates with her altitude (her height above sea level), so that they can trace how she’s doing. Her precise altitude is not really important, so they agree that she will send 2-bit ‘codes’ for her altitude.</a:t>
            </a:r>
            <a:endParaRPr sz="3000">
              <a:solidFill>
                <a:srgbClr val="000000"/>
              </a:solidFill>
            </a:endParaRPr>
          </a:p>
          <a:p>
            <a:pPr indent="0" lvl="0" marL="0" rtl="0" algn="l">
              <a:lnSpc>
                <a:spcPct val="100000"/>
              </a:lnSpc>
              <a:spcBef>
                <a:spcPts val="1000"/>
              </a:spcBef>
              <a:spcAft>
                <a:spcPts val="0"/>
              </a:spcAft>
              <a:buNone/>
            </a:pPr>
            <a:r>
              <a:t/>
            </a:r>
            <a:endParaRPr sz="3000">
              <a:solidFill>
                <a:srgbClr val="000000"/>
              </a:solidFill>
            </a:endParaRPr>
          </a:p>
          <a:p>
            <a:pPr indent="0" lvl="0" marL="0" rtl="0" algn="l">
              <a:lnSpc>
                <a:spcPct val="100000"/>
              </a:lnSpc>
              <a:spcBef>
                <a:spcPts val="1000"/>
              </a:spcBef>
              <a:spcAft>
                <a:spcPts val="0"/>
              </a:spcAft>
              <a:buNone/>
            </a:pPr>
            <a:r>
              <a:rPr lang="en-GB" sz="3000">
                <a:solidFill>
                  <a:srgbClr val="000000"/>
                </a:solidFill>
              </a:rPr>
              <a:t>This section of the worksheet contains a graph of Carrie’s altitude along the route. You need to work out the messages that she will send to her parents every hour.</a:t>
            </a:r>
            <a:endParaRPr sz="3000">
              <a:solidFill>
                <a:srgbClr val="000000"/>
              </a:solidFill>
            </a:endParaRPr>
          </a:p>
          <a:p>
            <a:pPr indent="0" lvl="0" marL="0" rtl="0" algn="l">
              <a:lnSpc>
                <a:spcPct val="100000"/>
              </a:lnSpc>
              <a:spcBef>
                <a:spcPts val="1000"/>
              </a:spcBef>
              <a:spcAft>
                <a:spcPts val="0"/>
              </a:spcAft>
              <a:buNone/>
            </a:pPr>
            <a:r>
              <a:t/>
            </a:r>
            <a:endParaRPr sz="3000">
              <a:solidFill>
                <a:srgbClr val="000000"/>
              </a:solidFill>
            </a:endParaRPr>
          </a:p>
          <a:p>
            <a:pPr indent="0" lvl="0" marL="0" rtl="0" algn="l">
              <a:lnSpc>
                <a:spcPct val="100000"/>
              </a:lnSpc>
              <a:spcBef>
                <a:spcPts val="1000"/>
              </a:spcBef>
              <a:spcAft>
                <a:spcPts val="0"/>
              </a:spcAft>
              <a:buNone/>
            </a:pPr>
            <a:r>
              <a:t/>
            </a:r>
            <a:endParaRPr sz="3000">
              <a:solidFill>
                <a:srgbClr val="000000"/>
              </a:solidFill>
            </a:endParaRPr>
          </a:p>
          <a:p>
            <a:pPr indent="0" lvl="0" marL="0" rtl="0" algn="l">
              <a:lnSpc>
                <a:spcPct val="100000"/>
              </a:lnSpc>
              <a:spcBef>
                <a:spcPts val="0"/>
              </a:spcBef>
              <a:spcAft>
                <a:spcPts val="0"/>
              </a:spcAft>
              <a:buNone/>
            </a:pPr>
            <a:r>
              <a:t/>
            </a:r>
            <a:endParaRPr sz="3000">
              <a:solidFill>
                <a:srgbClr val="000000"/>
              </a:solidFill>
            </a:endParaRPr>
          </a:p>
          <a:p>
            <a:pPr indent="0" lvl="0" marL="0" rtl="0" algn="l">
              <a:lnSpc>
                <a:spcPct val="100000"/>
              </a:lnSpc>
              <a:spcBef>
                <a:spcPts val="2000"/>
              </a:spcBef>
              <a:spcAft>
                <a:spcPts val="2000"/>
              </a:spcAft>
              <a:buNone/>
            </a:pPr>
            <a:r>
              <a:t/>
            </a:r>
            <a:endParaRPr b="1" sz="3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917950" y="890050"/>
            <a:ext cx="1574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Analogue to Digital</a:t>
            </a:r>
            <a:endParaRPr>
              <a:solidFill>
                <a:schemeClr val="dk2"/>
              </a:solidFill>
            </a:endParaRPr>
          </a:p>
        </p:txBody>
      </p:sp>
      <p:sp>
        <p:nvSpPr>
          <p:cNvPr id="152" name="Google Shape;152;p25"/>
          <p:cNvSpPr txBox="1"/>
          <p:nvPr>
            <p:ph idx="12" type="sldNum"/>
          </p:nvPr>
        </p:nvSpPr>
        <p:spPr>
          <a:xfrm>
            <a:off x="917941" y="992700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53" name="Google Shape;153;p25"/>
          <p:cNvSpPr txBox="1"/>
          <p:nvPr>
            <p:ph idx="1" type="body"/>
          </p:nvPr>
        </p:nvSpPr>
        <p:spPr>
          <a:xfrm>
            <a:off x="918000" y="1891100"/>
            <a:ext cx="16452000" cy="2091300"/>
          </a:xfrm>
          <a:prstGeom prst="rect">
            <a:avLst/>
          </a:prstGeom>
        </p:spPr>
        <p:txBody>
          <a:bodyPr anchorCtr="0" anchor="t" bIns="0" lIns="0" spcFirstLastPara="1" rIns="0" wrap="square" tIns="0">
            <a:noAutofit/>
          </a:bodyPr>
          <a:lstStyle/>
          <a:p>
            <a:pPr indent="0" lvl="0" marL="0" rtl="0" algn="l">
              <a:lnSpc>
                <a:spcPct val="115000"/>
              </a:lnSpc>
              <a:spcBef>
                <a:spcPts val="1000"/>
              </a:spcBef>
              <a:spcAft>
                <a:spcPts val="0"/>
              </a:spcAft>
              <a:buNone/>
            </a:pPr>
            <a:r>
              <a:rPr lang="en-GB" sz="3000">
                <a:solidFill>
                  <a:srgbClr val="000000"/>
                </a:solidFill>
              </a:rPr>
              <a:t>The first section of the worksheet contains a graph of Carrie’s altitude along the route. You need to </a:t>
            </a:r>
            <a:r>
              <a:rPr b="1" lang="en-GB" sz="3000">
                <a:solidFill>
                  <a:srgbClr val="000000"/>
                </a:solidFill>
              </a:rPr>
              <a:t>work out the messages that she will send to her parents</a:t>
            </a:r>
            <a:r>
              <a:rPr lang="en-GB" sz="3000">
                <a:solidFill>
                  <a:srgbClr val="000000"/>
                </a:solidFill>
              </a:rPr>
              <a:t> every hour. The first two messages have been filled in.</a:t>
            </a:r>
            <a:endParaRPr sz="3000">
              <a:solidFill>
                <a:srgbClr val="000000"/>
              </a:solidFill>
            </a:endParaRPr>
          </a:p>
          <a:p>
            <a:pPr indent="0" lvl="0" marL="0" rtl="0" algn="l">
              <a:lnSpc>
                <a:spcPct val="115000"/>
              </a:lnSpc>
              <a:spcBef>
                <a:spcPts val="1800"/>
              </a:spcBef>
              <a:spcAft>
                <a:spcPts val="0"/>
              </a:spcAft>
              <a:buNone/>
            </a:pPr>
            <a:r>
              <a:t/>
            </a:r>
            <a:endParaRPr sz="3000">
              <a:solidFill>
                <a:srgbClr val="000000"/>
              </a:solidFill>
            </a:endParaRPr>
          </a:p>
        </p:txBody>
      </p:sp>
      <p:sp>
        <p:nvSpPr>
          <p:cNvPr id="154" name="Google Shape;154;p25"/>
          <p:cNvSpPr/>
          <p:nvPr/>
        </p:nvSpPr>
        <p:spPr>
          <a:xfrm>
            <a:off x="12632953"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55" name="Google Shape;155;p25"/>
          <p:cNvSpPr/>
          <p:nvPr/>
        </p:nvSpPr>
        <p:spPr>
          <a:xfrm>
            <a:off x="11576630"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56" name="Google Shape;156;p25"/>
          <p:cNvSpPr/>
          <p:nvPr/>
        </p:nvSpPr>
        <p:spPr>
          <a:xfrm>
            <a:off x="10520308"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57" name="Google Shape;157;p25"/>
          <p:cNvSpPr/>
          <p:nvPr/>
        </p:nvSpPr>
        <p:spPr>
          <a:xfrm>
            <a:off x="9463985"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58" name="Google Shape;158;p25"/>
          <p:cNvSpPr/>
          <p:nvPr/>
        </p:nvSpPr>
        <p:spPr>
          <a:xfrm>
            <a:off x="8407663"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59" name="Google Shape;159;p25"/>
          <p:cNvSpPr/>
          <p:nvPr/>
        </p:nvSpPr>
        <p:spPr>
          <a:xfrm>
            <a:off x="7351340"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60" name="Google Shape;160;p25"/>
          <p:cNvSpPr/>
          <p:nvPr/>
        </p:nvSpPr>
        <p:spPr>
          <a:xfrm>
            <a:off x="6295018"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61" name="Google Shape;161;p25"/>
          <p:cNvSpPr/>
          <p:nvPr/>
        </p:nvSpPr>
        <p:spPr>
          <a:xfrm>
            <a:off x="5238695"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62" name="Google Shape;162;p25"/>
          <p:cNvSpPr/>
          <p:nvPr/>
        </p:nvSpPr>
        <p:spPr>
          <a:xfrm>
            <a:off x="4182373"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63" name="Google Shape;163;p25"/>
          <p:cNvSpPr/>
          <p:nvPr/>
        </p:nvSpPr>
        <p:spPr>
          <a:xfrm>
            <a:off x="3126050"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64" name="Google Shape;164;p25"/>
          <p:cNvSpPr/>
          <p:nvPr/>
        </p:nvSpPr>
        <p:spPr>
          <a:xfrm>
            <a:off x="2069728" y="8446254"/>
            <a:ext cx="504000" cy="3906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cxnSp>
        <p:nvCxnSpPr>
          <p:cNvPr id="165" name="Google Shape;165;p25"/>
          <p:cNvCxnSpPr/>
          <p:nvPr/>
        </p:nvCxnSpPr>
        <p:spPr>
          <a:xfrm>
            <a:off x="2310787" y="5402591"/>
            <a:ext cx="11160000" cy="0"/>
          </a:xfrm>
          <a:prstGeom prst="straightConnector1">
            <a:avLst/>
          </a:prstGeom>
          <a:noFill/>
          <a:ln cap="flat" cmpd="sng" w="9525">
            <a:solidFill>
              <a:srgbClr val="B7B7B7"/>
            </a:solidFill>
            <a:prstDash val="dot"/>
            <a:round/>
            <a:headEnd len="med" w="med" type="none"/>
            <a:tailEnd len="med" w="med" type="none"/>
          </a:ln>
        </p:spPr>
      </p:cxnSp>
      <p:cxnSp>
        <p:nvCxnSpPr>
          <p:cNvPr id="166" name="Google Shape;166;p25"/>
          <p:cNvCxnSpPr/>
          <p:nvPr/>
        </p:nvCxnSpPr>
        <p:spPr>
          <a:xfrm>
            <a:off x="2310787" y="6264791"/>
            <a:ext cx="11160000" cy="0"/>
          </a:xfrm>
          <a:prstGeom prst="straightConnector1">
            <a:avLst/>
          </a:prstGeom>
          <a:noFill/>
          <a:ln cap="flat" cmpd="sng" w="9525">
            <a:solidFill>
              <a:srgbClr val="B7B7B7"/>
            </a:solidFill>
            <a:prstDash val="dot"/>
            <a:round/>
            <a:headEnd len="med" w="med" type="none"/>
            <a:tailEnd len="med" w="med" type="none"/>
          </a:ln>
        </p:spPr>
      </p:cxnSp>
      <p:cxnSp>
        <p:nvCxnSpPr>
          <p:cNvPr id="167" name="Google Shape;167;p25"/>
          <p:cNvCxnSpPr/>
          <p:nvPr/>
        </p:nvCxnSpPr>
        <p:spPr>
          <a:xfrm>
            <a:off x="2310787" y="7126991"/>
            <a:ext cx="11160000" cy="0"/>
          </a:xfrm>
          <a:prstGeom prst="straightConnector1">
            <a:avLst/>
          </a:prstGeom>
          <a:noFill/>
          <a:ln cap="flat" cmpd="sng" w="9525">
            <a:solidFill>
              <a:srgbClr val="B7B7B7"/>
            </a:solidFill>
            <a:prstDash val="dot"/>
            <a:round/>
            <a:headEnd len="med" w="med" type="none"/>
            <a:tailEnd len="med" w="med" type="none"/>
          </a:ln>
        </p:spPr>
      </p:cxnSp>
      <p:cxnSp>
        <p:nvCxnSpPr>
          <p:cNvPr id="168" name="Google Shape;168;p25"/>
          <p:cNvCxnSpPr/>
          <p:nvPr/>
        </p:nvCxnSpPr>
        <p:spPr>
          <a:xfrm>
            <a:off x="6545280"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69" name="Google Shape;169;p25"/>
          <p:cNvCxnSpPr/>
          <p:nvPr/>
        </p:nvCxnSpPr>
        <p:spPr>
          <a:xfrm>
            <a:off x="5489179"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0" name="Google Shape;170;p25"/>
          <p:cNvCxnSpPr/>
          <p:nvPr/>
        </p:nvCxnSpPr>
        <p:spPr>
          <a:xfrm>
            <a:off x="4433078"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1" name="Google Shape;171;p25"/>
          <p:cNvCxnSpPr/>
          <p:nvPr/>
        </p:nvCxnSpPr>
        <p:spPr>
          <a:xfrm>
            <a:off x="3376976"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2" name="Google Shape;172;p25"/>
          <p:cNvCxnSpPr/>
          <p:nvPr/>
        </p:nvCxnSpPr>
        <p:spPr>
          <a:xfrm>
            <a:off x="9713584"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3" name="Google Shape;173;p25"/>
          <p:cNvCxnSpPr/>
          <p:nvPr/>
        </p:nvCxnSpPr>
        <p:spPr>
          <a:xfrm>
            <a:off x="8657483"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4" name="Google Shape;174;p25"/>
          <p:cNvCxnSpPr/>
          <p:nvPr/>
        </p:nvCxnSpPr>
        <p:spPr>
          <a:xfrm>
            <a:off x="7601382"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5" name="Google Shape;175;p25"/>
          <p:cNvCxnSpPr/>
          <p:nvPr/>
        </p:nvCxnSpPr>
        <p:spPr>
          <a:xfrm>
            <a:off x="12881888"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6" name="Google Shape;176;p25"/>
          <p:cNvCxnSpPr/>
          <p:nvPr/>
        </p:nvCxnSpPr>
        <p:spPr>
          <a:xfrm>
            <a:off x="11825787" y="45403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177" name="Google Shape;177;p25"/>
          <p:cNvCxnSpPr/>
          <p:nvPr/>
        </p:nvCxnSpPr>
        <p:spPr>
          <a:xfrm>
            <a:off x="10769685" y="4540391"/>
            <a:ext cx="0" cy="3413400"/>
          </a:xfrm>
          <a:prstGeom prst="straightConnector1">
            <a:avLst/>
          </a:prstGeom>
          <a:noFill/>
          <a:ln cap="flat" cmpd="sng" w="9525">
            <a:solidFill>
              <a:srgbClr val="B7B7B7"/>
            </a:solidFill>
            <a:prstDash val="dot"/>
            <a:round/>
            <a:headEnd len="med" w="med" type="none"/>
            <a:tailEnd len="med" w="med" type="none"/>
          </a:ln>
        </p:spPr>
      </p:cxnSp>
      <p:sp>
        <p:nvSpPr>
          <p:cNvPr id="178" name="Google Shape;178;p25"/>
          <p:cNvSpPr txBox="1"/>
          <p:nvPr/>
        </p:nvSpPr>
        <p:spPr>
          <a:xfrm>
            <a:off x="1513031" y="56296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179" name="Google Shape;179;p25"/>
          <p:cNvSpPr txBox="1"/>
          <p:nvPr/>
        </p:nvSpPr>
        <p:spPr>
          <a:xfrm>
            <a:off x="1513031" y="47674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11</a:t>
            </a:r>
            <a:endParaRPr sz="2800">
              <a:latin typeface="Montserrat"/>
              <a:ea typeface="Montserrat"/>
              <a:cs typeface="Montserrat"/>
              <a:sym typeface="Montserrat"/>
            </a:endParaRPr>
          </a:p>
        </p:txBody>
      </p:sp>
      <p:sp>
        <p:nvSpPr>
          <p:cNvPr id="180" name="Google Shape;180;p25"/>
          <p:cNvSpPr txBox="1"/>
          <p:nvPr/>
        </p:nvSpPr>
        <p:spPr>
          <a:xfrm>
            <a:off x="3137279"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181" name="Google Shape;181;p25"/>
          <p:cNvSpPr txBox="1"/>
          <p:nvPr/>
        </p:nvSpPr>
        <p:spPr>
          <a:xfrm>
            <a:off x="4194683"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02</a:t>
            </a:r>
            <a:endParaRPr sz="2800">
              <a:latin typeface="Montserrat"/>
              <a:ea typeface="Montserrat"/>
              <a:cs typeface="Montserrat"/>
              <a:sym typeface="Montserrat"/>
            </a:endParaRPr>
          </a:p>
        </p:txBody>
      </p:sp>
      <p:sp>
        <p:nvSpPr>
          <p:cNvPr id="182" name="Google Shape;182;p25"/>
          <p:cNvSpPr txBox="1"/>
          <p:nvPr/>
        </p:nvSpPr>
        <p:spPr>
          <a:xfrm>
            <a:off x="5252088"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03</a:t>
            </a:r>
            <a:endParaRPr sz="2800">
              <a:latin typeface="Montserrat"/>
              <a:ea typeface="Montserrat"/>
              <a:cs typeface="Montserrat"/>
              <a:sym typeface="Montserrat"/>
            </a:endParaRPr>
          </a:p>
        </p:txBody>
      </p:sp>
      <p:sp>
        <p:nvSpPr>
          <p:cNvPr id="183" name="Google Shape;183;p25"/>
          <p:cNvSpPr txBox="1"/>
          <p:nvPr/>
        </p:nvSpPr>
        <p:spPr>
          <a:xfrm>
            <a:off x="6309492"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04</a:t>
            </a:r>
            <a:endParaRPr sz="2800">
              <a:latin typeface="Montserrat"/>
              <a:ea typeface="Montserrat"/>
              <a:cs typeface="Montserrat"/>
              <a:sym typeface="Montserrat"/>
            </a:endParaRPr>
          </a:p>
        </p:txBody>
      </p:sp>
      <p:sp>
        <p:nvSpPr>
          <p:cNvPr id="184" name="Google Shape;184;p25"/>
          <p:cNvSpPr txBox="1"/>
          <p:nvPr/>
        </p:nvSpPr>
        <p:spPr>
          <a:xfrm>
            <a:off x="7366896"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05</a:t>
            </a:r>
            <a:endParaRPr sz="2800">
              <a:latin typeface="Montserrat"/>
              <a:ea typeface="Montserrat"/>
              <a:cs typeface="Montserrat"/>
              <a:sym typeface="Montserrat"/>
            </a:endParaRPr>
          </a:p>
        </p:txBody>
      </p:sp>
      <p:sp>
        <p:nvSpPr>
          <p:cNvPr id="185" name="Google Shape;185;p25"/>
          <p:cNvSpPr txBox="1"/>
          <p:nvPr/>
        </p:nvSpPr>
        <p:spPr>
          <a:xfrm>
            <a:off x="8424300"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06</a:t>
            </a:r>
            <a:endParaRPr sz="2800">
              <a:latin typeface="Montserrat"/>
              <a:ea typeface="Montserrat"/>
              <a:cs typeface="Montserrat"/>
              <a:sym typeface="Montserrat"/>
            </a:endParaRPr>
          </a:p>
        </p:txBody>
      </p:sp>
      <p:sp>
        <p:nvSpPr>
          <p:cNvPr id="186" name="Google Shape;186;p25"/>
          <p:cNvSpPr txBox="1"/>
          <p:nvPr/>
        </p:nvSpPr>
        <p:spPr>
          <a:xfrm>
            <a:off x="9481704"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07</a:t>
            </a:r>
            <a:endParaRPr sz="2800">
              <a:latin typeface="Montserrat"/>
              <a:ea typeface="Montserrat"/>
              <a:cs typeface="Montserrat"/>
              <a:sym typeface="Montserrat"/>
            </a:endParaRPr>
          </a:p>
        </p:txBody>
      </p:sp>
      <p:sp>
        <p:nvSpPr>
          <p:cNvPr id="187" name="Google Shape;187;p25"/>
          <p:cNvSpPr txBox="1"/>
          <p:nvPr/>
        </p:nvSpPr>
        <p:spPr>
          <a:xfrm>
            <a:off x="10539109"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08</a:t>
            </a:r>
            <a:endParaRPr sz="2800">
              <a:latin typeface="Montserrat"/>
              <a:ea typeface="Montserrat"/>
              <a:cs typeface="Montserrat"/>
              <a:sym typeface="Montserrat"/>
            </a:endParaRPr>
          </a:p>
        </p:txBody>
      </p:sp>
      <p:sp>
        <p:nvSpPr>
          <p:cNvPr id="188" name="Google Shape;188;p25"/>
          <p:cNvSpPr txBox="1"/>
          <p:nvPr/>
        </p:nvSpPr>
        <p:spPr>
          <a:xfrm>
            <a:off x="11596513"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09</a:t>
            </a:r>
            <a:endParaRPr sz="2800">
              <a:latin typeface="Montserrat"/>
              <a:ea typeface="Montserrat"/>
              <a:cs typeface="Montserrat"/>
              <a:sym typeface="Montserrat"/>
            </a:endParaRPr>
          </a:p>
        </p:txBody>
      </p:sp>
      <p:sp>
        <p:nvSpPr>
          <p:cNvPr id="189" name="Google Shape;189;p25"/>
          <p:cNvSpPr txBox="1"/>
          <p:nvPr/>
        </p:nvSpPr>
        <p:spPr>
          <a:xfrm>
            <a:off x="12653917"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190" name="Google Shape;190;p25"/>
          <p:cNvSpPr txBox="1"/>
          <p:nvPr/>
        </p:nvSpPr>
        <p:spPr>
          <a:xfrm>
            <a:off x="2079875" y="80259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00</a:t>
            </a:r>
            <a:endParaRPr sz="2800">
              <a:latin typeface="Montserrat"/>
              <a:ea typeface="Montserrat"/>
              <a:cs typeface="Montserrat"/>
              <a:sym typeface="Montserrat"/>
            </a:endParaRPr>
          </a:p>
        </p:txBody>
      </p:sp>
      <p:sp>
        <p:nvSpPr>
          <p:cNvPr id="191" name="Google Shape;191;p25"/>
          <p:cNvSpPr txBox="1"/>
          <p:nvPr/>
        </p:nvSpPr>
        <p:spPr>
          <a:xfrm rot="-5400000">
            <a:off x="90100" y="6264749"/>
            <a:ext cx="2341500" cy="6858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lang="en-GB" sz="2800">
                <a:latin typeface="Montserrat"/>
                <a:ea typeface="Montserrat"/>
                <a:cs typeface="Montserrat"/>
                <a:sym typeface="Montserrat"/>
              </a:rPr>
              <a:t>altitude</a:t>
            </a:r>
            <a:endParaRPr sz="2800">
              <a:latin typeface="Montserrat"/>
              <a:ea typeface="Montserrat"/>
              <a:cs typeface="Montserrat"/>
              <a:sym typeface="Montserrat"/>
            </a:endParaRPr>
          </a:p>
        </p:txBody>
      </p:sp>
      <p:cxnSp>
        <p:nvCxnSpPr>
          <p:cNvPr id="192" name="Google Shape;192;p25"/>
          <p:cNvCxnSpPr/>
          <p:nvPr/>
        </p:nvCxnSpPr>
        <p:spPr>
          <a:xfrm>
            <a:off x="2310787" y="4540391"/>
            <a:ext cx="11160000" cy="0"/>
          </a:xfrm>
          <a:prstGeom prst="straightConnector1">
            <a:avLst/>
          </a:prstGeom>
          <a:noFill/>
          <a:ln cap="flat" cmpd="sng" w="9525">
            <a:solidFill>
              <a:srgbClr val="B7B7B7"/>
            </a:solidFill>
            <a:prstDash val="dot"/>
            <a:round/>
            <a:headEnd len="med" w="med" type="none"/>
            <a:tailEnd len="med" w="med" type="none"/>
          </a:ln>
        </p:spPr>
      </p:cxnSp>
      <p:sp>
        <p:nvSpPr>
          <p:cNvPr id="193" name="Google Shape;193;p25"/>
          <p:cNvSpPr txBox="1"/>
          <p:nvPr/>
        </p:nvSpPr>
        <p:spPr>
          <a:xfrm>
            <a:off x="1513031" y="64918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194" name="Google Shape;194;p25"/>
          <p:cNvSpPr txBox="1"/>
          <p:nvPr/>
        </p:nvSpPr>
        <p:spPr>
          <a:xfrm>
            <a:off x="1513031" y="73540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00</a:t>
            </a:r>
            <a:endParaRPr sz="2800">
              <a:latin typeface="Montserrat"/>
              <a:ea typeface="Montserrat"/>
              <a:cs typeface="Montserrat"/>
              <a:sym typeface="Montserrat"/>
            </a:endParaRPr>
          </a:p>
        </p:txBody>
      </p:sp>
      <p:sp>
        <p:nvSpPr>
          <p:cNvPr id="195" name="Google Shape;195;p25"/>
          <p:cNvSpPr/>
          <p:nvPr/>
        </p:nvSpPr>
        <p:spPr>
          <a:xfrm rot="5400000">
            <a:off x="589275" y="6264791"/>
            <a:ext cx="3456000" cy="7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196" name="Google Shape;196;p25"/>
          <p:cNvSpPr/>
          <p:nvPr/>
        </p:nvSpPr>
        <p:spPr>
          <a:xfrm>
            <a:off x="2313721" y="7989191"/>
            <a:ext cx="11520000" cy="7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97" name="Google Shape;197;p25"/>
          <p:cNvSpPr txBox="1"/>
          <p:nvPr/>
        </p:nvSpPr>
        <p:spPr>
          <a:xfrm>
            <a:off x="2010351" y="84252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198" name="Google Shape;198;p25"/>
          <p:cNvSpPr txBox="1"/>
          <p:nvPr/>
        </p:nvSpPr>
        <p:spPr>
          <a:xfrm>
            <a:off x="3066674" y="84252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199" name="Google Shape;199;p25"/>
          <p:cNvSpPr txBox="1"/>
          <p:nvPr/>
        </p:nvSpPr>
        <p:spPr>
          <a:xfrm>
            <a:off x="13263477" y="8025963"/>
            <a:ext cx="10974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hours</a:t>
            </a:r>
            <a:endParaRPr sz="2800">
              <a:latin typeface="Montserrat"/>
              <a:ea typeface="Montserrat"/>
              <a:cs typeface="Montserrat"/>
              <a:sym typeface="Montserrat"/>
            </a:endParaRPr>
          </a:p>
        </p:txBody>
      </p:sp>
      <p:sp>
        <p:nvSpPr>
          <p:cNvPr id="200" name="Google Shape;200;p25"/>
          <p:cNvSpPr/>
          <p:nvPr/>
        </p:nvSpPr>
        <p:spPr>
          <a:xfrm>
            <a:off x="2317100" y="4756480"/>
            <a:ext cx="10586750" cy="2799000"/>
          </a:xfrm>
          <a:custGeom>
            <a:rect b="b" l="l" r="r" t="t"/>
            <a:pathLst>
              <a:path extrusionOk="0" h="55980" w="211735">
                <a:moveTo>
                  <a:pt x="0" y="36198"/>
                </a:moveTo>
                <a:cubicBezTo>
                  <a:pt x="953" y="35998"/>
                  <a:pt x="3159" y="36273"/>
                  <a:pt x="5715" y="34995"/>
                </a:cubicBezTo>
                <a:cubicBezTo>
                  <a:pt x="8272" y="33717"/>
                  <a:pt x="12682" y="30534"/>
                  <a:pt x="15339" y="28529"/>
                </a:cubicBezTo>
                <a:cubicBezTo>
                  <a:pt x="17996" y="26524"/>
                  <a:pt x="19876" y="24619"/>
                  <a:pt x="21655" y="22965"/>
                </a:cubicBezTo>
                <a:cubicBezTo>
                  <a:pt x="23435" y="21311"/>
                  <a:pt x="23911" y="19156"/>
                  <a:pt x="26016" y="18604"/>
                </a:cubicBezTo>
                <a:cubicBezTo>
                  <a:pt x="28121" y="18053"/>
                  <a:pt x="31279" y="19280"/>
                  <a:pt x="34287" y="19656"/>
                </a:cubicBezTo>
                <a:cubicBezTo>
                  <a:pt x="37295" y="20032"/>
                  <a:pt x="41806" y="20258"/>
                  <a:pt x="44062" y="20859"/>
                </a:cubicBezTo>
                <a:cubicBezTo>
                  <a:pt x="46318" y="21461"/>
                  <a:pt x="46794" y="22588"/>
                  <a:pt x="47821" y="23265"/>
                </a:cubicBezTo>
                <a:cubicBezTo>
                  <a:pt x="48849" y="23942"/>
                  <a:pt x="49124" y="24819"/>
                  <a:pt x="50227" y="24919"/>
                </a:cubicBezTo>
                <a:cubicBezTo>
                  <a:pt x="51330" y="25019"/>
                  <a:pt x="52684" y="23566"/>
                  <a:pt x="54438" y="23867"/>
                </a:cubicBezTo>
                <a:cubicBezTo>
                  <a:pt x="56193" y="24168"/>
                  <a:pt x="58674" y="26699"/>
                  <a:pt x="60754" y="26724"/>
                </a:cubicBezTo>
                <a:cubicBezTo>
                  <a:pt x="62834" y="26749"/>
                  <a:pt x="65140" y="25170"/>
                  <a:pt x="66919" y="24017"/>
                </a:cubicBezTo>
                <a:cubicBezTo>
                  <a:pt x="68699" y="22864"/>
                  <a:pt x="69852" y="21110"/>
                  <a:pt x="71431" y="19807"/>
                </a:cubicBezTo>
                <a:cubicBezTo>
                  <a:pt x="73010" y="18504"/>
                  <a:pt x="74839" y="16723"/>
                  <a:pt x="76393" y="16197"/>
                </a:cubicBezTo>
                <a:cubicBezTo>
                  <a:pt x="77947" y="15671"/>
                  <a:pt x="78924" y="17050"/>
                  <a:pt x="80754" y="16649"/>
                </a:cubicBezTo>
                <a:cubicBezTo>
                  <a:pt x="82584" y="16248"/>
                  <a:pt x="85441" y="15521"/>
                  <a:pt x="87371" y="13791"/>
                </a:cubicBezTo>
                <a:cubicBezTo>
                  <a:pt x="89301" y="12062"/>
                  <a:pt x="90930" y="8377"/>
                  <a:pt x="92333" y="6272"/>
                </a:cubicBezTo>
                <a:cubicBezTo>
                  <a:pt x="93737" y="4167"/>
                  <a:pt x="94990" y="2187"/>
                  <a:pt x="95792" y="1159"/>
                </a:cubicBezTo>
                <a:cubicBezTo>
                  <a:pt x="96594" y="132"/>
                  <a:pt x="96620" y="107"/>
                  <a:pt x="97146" y="107"/>
                </a:cubicBezTo>
                <a:cubicBezTo>
                  <a:pt x="97672" y="107"/>
                  <a:pt x="98023" y="-320"/>
                  <a:pt x="98950" y="1159"/>
                </a:cubicBezTo>
                <a:cubicBezTo>
                  <a:pt x="99877" y="2638"/>
                  <a:pt x="100429" y="6974"/>
                  <a:pt x="102710" y="8979"/>
                </a:cubicBezTo>
                <a:cubicBezTo>
                  <a:pt x="104991" y="10984"/>
                  <a:pt x="109878" y="11285"/>
                  <a:pt x="112635" y="13190"/>
                </a:cubicBezTo>
                <a:cubicBezTo>
                  <a:pt x="115392" y="15095"/>
                  <a:pt x="117296" y="18578"/>
                  <a:pt x="119251" y="20408"/>
                </a:cubicBezTo>
                <a:cubicBezTo>
                  <a:pt x="121206" y="22238"/>
                  <a:pt x="122710" y="23767"/>
                  <a:pt x="124364" y="24168"/>
                </a:cubicBezTo>
                <a:cubicBezTo>
                  <a:pt x="126018" y="24569"/>
                  <a:pt x="127723" y="22137"/>
                  <a:pt x="129177" y="22814"/>
                </a:cubicBezTo>
                <a:cubicBezTo>
                  <a:pt x="130631" y="23491"/>
                  <a:pt x="132084" y="26624"/>
                  <a:pt x="133086" y="28228"/>
                </a:cubicBezTo>
                <a:cubicBezTo>
                  <a:pt x="134089" y="29832"/>
                  <a:pt x="134089" y="31561"/>
                  <a:pt x="135192" y="32438"/>
                </a:cubicBezTo>
                <a:cubicBezTo>
                  <a:pt x="136295" y="33315"/>
                  <a:pt x="137698" y="34067"/>
                  <a:pt x="139703" y="33491"/>
                </a:cubicBezTo>
                <a:cubicBezTo>
                  <a:pt x="141708" y="32915"/>
                  <a:pt x="144816" y="30609"/>
                  <a:pt x="147222" y="28980"/>
                </a:cubicBezTo>
                <a:cubicBezTo>
                  <a:pt x="149628" y="27351"/>
                  <a:pt x="151458" y="23666"/>
                  <a:pt x="154140" y="23716"/>
                </a:cubicBezTo>
                <a:cubicBezTo>
                  <a:pt x="156822" y="23766"/>
                  <a:pt x="160230" y="27475"/>
                  <a:pt x="163313" y="29280"/>
                </a:cubicBezTo>
                <a:cubicBezTo>
                  <a:pt x="166396" y="31085"/>
                  <a:pt x="169704" y="32338"/>
                  <a:pt x="172636" y="34544"/>
                </a:cubicBezTo>
                <a:cubicBezTo>
                  <a:pt x="175568" y="36750"/>
                  <a:pt x="179002" y="40885"/>
                  <a:pt x="180907" y="42514"/>
                </a:cubicBezTo>
                <a:cubicBezTo>
                  <a:pt x="182812" y="44143"/>
                  <a:pt x="182035" y="43967"/>
                  <a:pt x="184065" y="44318"/>
                </a:cubicBezTo>
                <a:cubicBezTo>
                  <a:pt x="186095" y="44669"/>
                  <a:pt x="189203" y="42739"/>
                  <a:pt x="193088" y="44619"/>
                </a:cubicBezTo>
                <a:cubicBezTo>
                  <a:pt x="196973" y="46499"/>
                  <a:pt x="204266" y="54143"/>
                  <a:pt x="207374" y="55597"/>
                </a:cubicBezTo>
                <a:cubicBezTo>
                  <a:pt x="210482" y="57051"/>
                  <a:pt x="211008" y="53717"/>
                  <a:pt x="211735" y="53341"/>
                </a:cubicBezTo>
              </a:path>
            </a:pathLst>
          </a:custGeom>
          <a:noFill/>
          <a:ln cap="flat" cmpd="sng" w="9525">
            <a:solidFill>
              <a:srgbClr val="A61C00"/>
            </a:solidFill>
            <a:prstDash val="solid"/>
            <a:round/>
            <a:headEnd len="med" w="med" type="none"/>
            <a:tailEnd len="med" w="med" type="none"/>
          </a:ln>
        </p:spPr>
      </p:sp>
      <p:sp>
        <p:nvSpPr>
          <p:cNvPr id="201" name="Google Shape;201;p25"/>
          <p:cNvSpPr/>
          <p:nvPr/>
        </p:nvSpPr>
        <p:spPr>
          <a:xfrm>
            <a:off x="12806819" y="7375824"/>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2" name="Google Shape;202;p25"/>
          <p:cNvSpPr/>
          <p:nvPr/>
        </p:nvSpPr>
        <p:spPr>
          <a:xfrm>
            <a:off x="2241219" y="6488498"/>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3" name="Google Shape;203;p25"/>
          <p:cNvSpPr/>
          <p:nvPr/>
        </p:nvSpPr>
        <p:spPr>
          <a:xfrm>
            <a:off x="3297779" y="5855836"/>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4" name="Google Shape;204;p25"/>
          <p:cNvSpPr/>
          <p:nvPr/>
        </p:nvSpPr>
        <p:spPr>
          <a:xfrm>
            <a:off x="4354339" y="5705456"/>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5" name="Google Shape;205;p25"/>
          <p:cNvSpPr/>
          <p:nvPr/>
        </p:nvSpPr>
        <p:spPr>
          <a:xfrm>
            <a:off x="5410899" y="5981667"/>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6" name="Google Shape;206;p25"/>
          <p:cNvSpPr/>
          <p:nvPr/>
        </p:nvSpPr>
        <p:spPr>
          <a:xfrm>
            <a:off x="6467459" y="5453289"/>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7" name="Google Shape;207;p25"/>
          <p:cNvSpPr/>
          <p:nvPr/>
        </p:nvSpPr>
        <p:spPr>
          <a:xfrm>
            <a:off x="7524019" y="5203142"/>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8" name="Google Shape;208;p25"/>
          <p:cNvSpPr/>
          <p:nvPr/>
        </p:nvSpPr>
        <p:spPr>
          <a:xfrm>
            <a:off x="8580579" y="5852329"/>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09" name="Google Shape;209;p25"/>
          <p:cNvSpPr/>
          <p:nvPr/>
        </p:nvSpPr>
        <p:spPr>
          <a:xfrm>
            <a:off x="9637139" y="6095910"/>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10" name="Google Shape;210;p25"/>
          <p:cNvSpPr/>
          <p:nvPr/>
        </p:nvSpPr>
        <p:spPr>
          <a:xfrm>
            <a:off x="10693699" y="6298979"/>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11" name="Google Shape;211;p25"/>
          <p:cNvSpPr/>
          <p:nvPr/>
        </p:nvSpPr>
        <p:spPr>
          <a:xfrm>
            <a:off x="11750259" y="6879008"/>
            <a:ext cx="151200" cy="150600"/>
          </a:xfrm>
          <a:prstGeom prst="donut">
            <a:avLst>
              <a:gd fmla="val 25000" name="adj"/>
            </a:avLst>
          </a:prstGeom>
          <a:solidFill>
            <a:srgbClr val="A61C00"/>
          </a:solidFill>
          <a:ln cap="flat" cmpd="sng" w="9525">
            <a:solidFill>
              <a:srgbClr val="FFFFFF"/>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917950" y="890050"/>
            <a:ext cx="1574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Back to Analogue</a:t>
            </a:r>
            <a:endParaRPr>
              <a:solidFill>
                <a:schemeClr val="dk2"/>
              </a:solidFill>
            </a:endParaRPr>
          </a:p>
        </p:txBody>
      </p:sp>
      <p:sp>
        <p:nvSpPr>
          <p:cNvPr id="217" name="Google Shape;217;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18" name="Google Shape;218;p26"/>
          <p:cNvSpPr txBox="1"/>
          <p:nvPr>
            <p:ph idx="1" type="body"/>
          </p:nvPr>
        </p:nvSpPr>
        <p:spPr>
          <a:xfrm>
            <a:off x="917950" y="2519050"/>
            <a:ext cx="16056900" cy="2091300"/>
          </a:xfrm>
          <a:prstGeom prst="rect">
            <a:avLst/>
          </a:prstGeom>
        </p:spPr>
        <p:txBody>
          <a:bodyPr anchorCtr="0" anchor="t" bIns="0" lIns="0" spcFirstLastPara="1" rIns="0" wrap="square" tIns="0">
            <a:noAutofit/>
          </a:bodyPr>
          <a:lstStyle/>
          <a:p>
            <a:pPr indent="0" lvl="0" marL="0" rtl="0" algn="l">
              <a:lnSpc>
                <a:spcPct val="100000"/>
              </a:lnSpc>
              <a:spcBef>
                <a:spcPts val="1800"/>
              </a:spcBef>
              <a:spcAft>
                <a:spcPts val="0"/>
              </a:spcAft>
              <a:buNone/>
            </a:pPr>
            <a:r>
              <a:rPr b="1" lang="en-GB" sz="3000">
                <a:solidFill>
                  <a:srgbClr val="000000"/>
                </a:solidFill>
              </a:rPr>
              <a:t>Introduction</a:t>
            </a:r>
            <a:endParaRPr b="1" sz="3000">
              <a:solidFill>
                <a:srgbClr val="000000"/>
              </a:solidFill>
            </a:endParaRPr>
          </a:p>
          <a:p>
            <a:pPr indent="0" lvl="0" marL="0" rtl="0" algn="l">
              <a:lnSpc>
                <a:spcPct val="100000"/>
              </a:lnSpc>
              <a:spcBef>
                <a:spcPts val="1800"/>
              </a:spcBef>
              <a:spcAft>
                <a:spcPts val="0"/>
              </a:spcAft>
              <a:buNone/>
            </a:pPr>
            <a:r>
              <a:t/>
            </a:r>
            <a:endParaRPr b="1" sz="3000">
              <a:solidFill>
                <a:srgbClr val="000000"/>
              </a:solidFill>
            </a:endParaRPr>
          </a:p>
          <a:p>
            <a:pPr indent="0" lvl="0" marL="0" rtl="0" algn="l">
              <a:lnSpc>
                <a:spcPct val="100000"/>
              </a:lnSpc>
              <a:spcBef>
                <a:spcPts val="600"/>
              </a:spcBef>
              <a:spcAft>
                <a:spcPts val="0"/>
              </a:spcAft>
              <a:buNone/>
            </a:pPr>
            <a:r>
              <a:rPr lang="en-GB" sz="3000">
                <a:solidFill>
                  <a:srgbClr val="000000"/>
                </a:solidFill>
              </a:rPr>
              <a:t>Carrie is going hiking on a 10-hour trail on Mount Digi. She promises her worrying parents that she will send hourly updates with her altitude (how high she is), so that they can trace how she’s doing. Her precise altitude is not really important, so they agree that she will send 2-bit ‘codes’ for how high she is.</a:t>
            </a:r>
            <a:endParaRPr sz="3000">
              <a:solidFill>
                <a:srgbClr val="000000"/>
              </a:solidFill>
            </a:endParaRPr>
          </a:p>
          <a:p>
            <a:pPr indent="0" lvl="0" marL="0" rtl="0" algn="l">
              <a:lnSpc>
                <a:spcPct val="100000"/>
              </a:lnSpc>
              <a:spcBef>
                <a:spcPts val="1000"/>
              </a:spcBef>
              <a:spcAft>
                <a:spcPts val="0"/>
              </a:spcAft>
              <a:buNone/>
            </a:pPr>
            <a:r>
              <a:t/>
            </a:r>
            <a:endParaRPr sz="3000">
              <a:solidFill>
                <a:srgbClr val="000000"/>
              </a:solidFill>
            </a:endParaRPr>
          </a:p>
          <a:p>
            <a:pPr indent="0" lvl="0" marL="0" rtl="0" algn="l">
              <a:lnSpc>
                <a:spcPct val="100000"/>
              </a:lnSpc>
              <a:spcBef>
                <a:spcPts val="1000"/>
              </a:spcBef>
              <a:spcAft>
                <a:spcPts val="0"/>
              </a:spcAft>
              <a:buNone/>
            </a:pPr>
            <a:r>
              <a:rPr lang="en-GB" sz="3000">
                <a:solidFill>
                  <a:srgbClr val="000000"/>
                </a:solidFill>
              </a:rPr>
              <a:t>This section of the worksheet contains the messages that Carrie’s parents have received. You need to work out her (approximate) route, based on these messages. </a:t>
            </a:r>
            <a:endParaRPr sz="3000">
              <a:solidFill>
                <a:srgbClr val="000000"/>
              </a:solidFill>
            </a:endParaRPr>
          </a:p>
          <a:p>
            <a:pPr indent="0" lvl="0" marL="0" rtl="0" algn="l">
              <a:lnSpc>
                <a:spcPct val="100000"/>
              </a:lnSpc>
              <a:spcBef>
                <a:spcPts val="1000"/>
              </a:spcBef>
              <a:spcAft>
                <a:spcPts val="0"/>
              </a:spcAft>
              <a:buNone/>
            </a:pPr>
            <a:r>
              <a:t/>
            </a:r>
            <a:endParaRPr sz="3000">
              <a:solidFill>
                <a:srgbClr val="000000"/>
              </a:solidFill>
            </a:endParaRPr>
          </a:p>
          <a:p>
            <a:pPr indent="0" lvl="0" marL="0" rtl="0" algn="l">
              <a:lnSpc>
                <a:spcPct val="100000"/>
              </a:lnSpc>
              <a:spcBef>
                <a:spcPts val="1000"/>
              </a:spcBef>
              <a:spcAft>
                <a:spcPts val="0"/>
              </a:spcAft>
              <a:buNone/>
            </a:pPr>
            <a:r>
              <a:t/>
            </a:r>
            <a:endParaRPr sz="3000">
              <a:solidFill>
                <a:srgbClr val="000000"/>
              </a:solidFill>
            </a:endParaRPr>
          </a:p>
          <a:p>
            <a:pPr indent="0" lvl="0" marL="0" rtl="0" algn="l">
              <a:lnSpc>
                <a:spcPct val="100000"/>
              </a:lnSpc>
              <a:spcBef>
                <a:spcPts val="0"/>
              </a:spcBef>
              <a:spcAft>
                <a:spcPts val="2000"/>
              </a:spcAft>
              <a:buNone/>
            </a:pPr>
            <a:r>
              <a:t/>
            </a:r>
            <a:endParaRPr sz="30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917950" y="890050"/>
            <a:ext cx="15741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Back to Analogue</a:t>
            </a:r>
            <a:endParaRPr>
              <a:solidFill>
                <a:schemeClr val="dk2"/>
              </a:solidFill>
            </a:endParaRPr>
          </a:p>
        </p:txBody>
      </p:sp>
      <p:sp>
        <p:nvSpPr>
          <p:cNvPr id="224" name="Google Shape;224;p27"/>
          <p:cNvSpPr txBox="1"/>
          <p:nvPr>
            <p:ph idx="12" type="sldNum"/>
          </p:nvPr>
        </p:nvSpPr>
        <p:spPr>
          <a:xfrm>
            <a:off x="917941" y="992700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25" name="Google Shape;225;p27"/>
          <p:cNvSpPr txBox="1"/>
          <p:nvPr>
            <p:ph idx="1" type="body"/>
          </p:nvPr>
        </p:nvSpPr>
        <p:spPr>
          <a:xfrm>
            <a:off x="918000" y="1891100"/>
            <a:ext cx="16452000" cy="2091300"/>
          </a:xfrm>
          <a:prstGeom prst="rect">
            <a:avLst/>
          </a:prstGeom>
        </p:spPr>
        <p:txBody>
          <a:bodyPr anchorCtr="0" anchor="t" bIns="0" lIns="0" spcFirstLastPara="1" rIns="0" wrap="square" tIns="0">
            <a:noAutofit/>
          </a:bodyPr>
          <a:lstStyle/>
          <a:p>
            <a:pPr indent="0" lvl="0" marL="0" rtl="0" algn="l">
              <a:lnSpc>
                <a:spcPct val="115000"/>
              </a:lnSpc>
              <a:spcBef>
                <a:spcPts val="1000"/>
              </a:spcBef>
              <a:spcAft>
                <a:spcPts val="0"/>
              </a:spcAft>
              <a:buNone/>
            </a:pPr>
            <a:r>
              <a:rPr lang="en-GB" sz="3000">
                <a:solidFill>
                  <a:srgbClr val="000000"/>
                </a:solidFill>
              </a:rPr>
              <a:t>This section of the worksheet contains </a:t>
            </a:r>
            <a:r>
              <a:rPr lang="en-GB" sz="3000"/>
              <a:t>Carrie’s messages to her parents in 2 bits every hour. </a:t>
            </a:r>
            <a:r>
              <a:rPr lang="en-GB" sz="3000">
                <a:solidFill>
                  <a:srgbClr val="000000"/>
                </a:solidFill>
              </a:rPr>
              <a:t>You need </a:t>
            </a:r>
            <a:r>
              <a:rPr b="1" lang="en-GB" sz="3000">
                <a:solidFill>
                  <a:srgbClr val="000000"/>
                </a:solidFill>
              </a:rPr>
              <a:t>to work out her (approximate) route, based on these messages</a:t>
            </a:r>
            <a:r>
              <a:rPr lang="en-GB" sz="3000">
                <a:solidFill>
                  <a:srgbClr val="000000"/>
                </a:solidFill>
              </a:rPr>
              <a:t>. </a:t>
            </a:r>
            <a:r>
              <a:rPr lang="en-GB" sz="3000">
                <a:solidFill>
                  <a:srgbClr val="000000"/>
                </a:solidFill>
              </a:rPr>
              <a:t>The first two points on her route has been filled in.</a:t>
            </a:r>
            <a:endParaRPr sz="3000">
              <a:solidFill>
                <a:srgbClr val="000000"/>
              </a:solidFill>
            </a:endParaRPr>
          </a:p>
          <a:p>
            <a:pPr indent="0" lvl="0" marL="0" rtl="0" algn="l">
              <a:lnSpc>
                <a:spcPct val="115000"/>
              </a:lnSpc>
              <a:spcBef>
                <a:spcPts val="1800"/>
              </a:spcBef>
              <a:spcAft>
                <a:spcPts val="0"/>
              </a:spcAft>
              <a:buNone/>
            </a:pPr>
            <a:r>
              <a:t/>
            </a:r>
            <a:endParaRPr sz="3000">
              <a:solidFill>
                <a:srgbClr val="000000"/>
              </a:solidFill>
            </a:endParaRPr>
          </a:p>
        </p:txBody>
      </p:sp>
      <p:grpSp>
        <p:nvGrpSpPr>
          <p:cNvPr id="226" name="Google Shape;226;p27"/>
          <p:cNvGrpSpPr/>
          <p:nvPr/>
        </p:nvGrpSpPr>
        <p:grpSpPr>
          <a:xfrm>
            <a:off x="2185528" y="7980654"/>
            <a:ext cx="11067225" cy="390600"/>
            <a:chOff x="1007914" y="7486841"/>
            <a:chExt cx="5533613" cy="195300"/>
          </a:xfrm>
        </p:grpSpPr>
        <p:sp>
          <p:nvSpPr>
            <p:cNvPr id="227" name="Google Shape;227;p27"/>
            <p:cNvSpPr/>
            <p:nvPr/>
          </p:nvSpPr>
          <p:spPr>
            <a:xfrm>
              <a:off x="6289526"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28" name="Google Shape;228;p27"/>
            <p:cNvSpPr/>
            <p:nvPr/>
          </p:nvSpPr>
          <p:spPr>
            <a:xfrm>
              <a:off x="5761365"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29" name="Google Shape;229;p27"/>
            <p:cNvSpPr/>
            <p:nvPr/>
          </p:nvSpPr>
          <p:spPr>
            <a:xfrm>
              <a:off x="5233204"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0" name="Google Shape;230;p27"/>
            <p:cNvSpPr/>
            <p:nvPr/>
          </p:nvSpPr>
          <p:spPr>
            <a:xfrm>
              <a:off x="4705043"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1" name="Google Shape;231;p27"/>
            <p:cNvSpPr/>
            <p:nvPr/>
          </p:nvSpPr>
          <p:spPr>
            <a:xfrm>
              <a:off x="4176881"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2" name="Google Shape;232;p27"/>
            <p:cNvSpPr/>
            <p:nvPr/>
          </p:nvSpPr>
          <p:spPr>
            <a:xfrm>
              <a:off x="3648720"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3" name="Google Shape;233;p27"/>
            <p:cNvSpPr/>
            <p:nvPr/>
          </p:nvSpPr>
          <p:spPr>
            <a:xfrm>
              <a:off x="3120559"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4" name="Google Shape;234;p27"/>
            <p:cNvSpPr/>
            <p:nvPr/>
          </p:nvSpPr>
          <p:spPr>
            <a:xfrm>
              <a:off x="2592398"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5" name="Google Shape;235;p27"/>
            <p:cNvSpPr/>
            <p:nvPr/>
          </p:nvSpPr>
          <p:spPr>
            <a:xfrm>
              <a:off x="2064236"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6" name="Google Shape;236;p27"/>
            <p:cNvSpPr/>
            <p:nvPr/>
          </p:nvSpPr>
          <p:spPr>
            <a:xfrm>
              <a:off x="1536075"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37" name="Google Shape;237;p27"/>
            <p:cNvSpPr/>
            <p:nvPr/>
          </p:nvSpPr>
          <p:spPr>
            <a:xfrm>
              <a:off x="1007914" y="7486841"/>
              <a:ext cx="252000" cy="195300"/>
            </a:xfrm>
            <a:prstGeom prst="roundRect">
              <a:avLst>
                <a:gd fmla="val 16667" name="adj"/>
              </a:avLst>
            </a:prstGeom>
            <a:solidFill>
              <a:srgbClr val="F3F3F3"/>
            </a:solidFill>
            <a:ln cap="flat" cmpd="sng" w="9525">
              <a:solidFill>
                <a:srgbClr val="99999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grpSp>
      <p:cxnSp>
        <p:nvCxnSpPr>
          <p:cNvPr id="238" name="Google Shape;238;p27"/>
          <p:cNvCxnSpPr/>
          <p:nvPr/>
        </p:nvCxnSpPr>
        <p:spPr>
          <a:xfrm>
            <a:off x="2426587" y="4936991"/>
            <a:ext cx="11160000" cy="0"/>
          </a:xfrm>
          <a:prstGeom prst="straightConnector1">
            <a:avLst/>
          </a:prstGeom>
          <a:noFill/>
          <a:ln cap="flat" cmpd="sng" w="9525">
            <a:solidFill>
              <a:srgbClr val="B7B7B7"/>
            </a:solidFill>
            <a:prstDash val="dot"/>
            <a:round/>
            <a:headEnd len="med" w="med" type="none"/>
            <a:tailEnd len="med" w="med" type="none"/>
          </a:ln>
        </p:spPr>
      </p:cxnSp>
      <p:cxnSp>
        <p:nvCxnSpPr>
          <p:cNvPr id="239" name="Google Shape;239;p27"/>
          <p:cNvCxnSpPr/>
          <p:nvPr/>
        </p:nvCxnSpPr>
        <p:spPr>
          <a:xfrm>
            <a:off x="2426587" y="5799191"/>
            <a:ext cx="11160000" cy="0"/>
          </a:xfrm>
          <a:prstGeom prst="straightConnector1">
            <a:avLst/>
          </a:prstGeom>
          <a:noFill/>
          <a:ln cap="flat" cmpd="sng" w="9525">
            <a:solidFill>
              <a:srgbClr val="B7B7B7"/>
            </a:solidFill>
            <a:prstDash val="dot"/>
            <a:round/>
            <a:headEnd len="med" w="med" type="none"/>
            <a:tailEnd len="med" w="med" type="none"/>
          </a:ln>
        </p:spPr>
      </p:cxnSp>
      <p:cxnSp>
        <p:nvCxnSpPr>
          <p:cNvPr id="240" name="Google Shape;240;p27"/>
          <p:cNvCxnSpPr/>
          <p:nvPr/>
        </p:nvCxnSpPr>
        <p:spPr>
          <a:xfrm>
            <a:off x="2426587" y="6661391"/>
            <a:ext cx="11160000" cy="0"/>
          </a:xfrm>
          <a:prstGeom prst="straightConnector1">
            <a:avLst/>
          </a:prstGeom>
          <a:noFill/>
          <a:ln cap="flat" cmpd="sng" w="9525">
            <a:solidFill>
              <a:srgbClr val="B7B7B7"/>
            </a:solidFill>
            <a:prstDash val="dot"/>
            <a:round/>
            <a:headEnd len="med" w="med" type="none"/>
            <a:tailEnd len="med" w="med" type="none"/>
          </a:ln>
        </p:spPr>
      </p:cxnSp>
      <p:cxnSp>
        <p:nvCxnSpPr>
          <p:cNvPr id="241" name="Google Shape;241;p27"/>
          <p:cNvCxnSpPr/>
          <p:nvPr/>
        </p:nvCxnSpPr>
        <p:spPr>
          <a:xfrm>
            <a:off x="6661080"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2" name="Google Shape;242;p27"/>
          <p:cNvCxnSpPr/>
          <p:nvPr/>
        </p:nvCxnSpPr>
        <p:spPr>
          <a:xfrm>
            <a:off x="5604979"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3" name="Google Shape;243;p27"/>
          <p:cNvCxnSpPr/>
          <p:nvPr/>
        </p:nvCxnSpPr>
        <p:spPr>
          <a:xfrm>
            <a:off x="4548878"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4" name="Google Shape;244;p27"/>
          <p:cNvCxnSpPr/>
          <p:nvPr/>
        </p:nvCxnSpPr>
        <p:spPr>
          <a:xfrm>
            <a:off x="3492776"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5" name="Google Shape;245;p27"/>
          <p:cNvCxnSpPr/>
          <p:nvPr/>
        </p:nvCxnSpPr>
        <p:spPr>
          <a:xfrm>
            <a:off x="9829384"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6" name="Google Shape;246;p27"/>
          <p:cNvCxnSpPr/>
          <p:nvPr/>
        </p:nvCxnSpPr>
        <p:spPr>
          <a:xfrm>
            <a:off x="8773283"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7" name="Google Shape;247;p27"/>
          <p:cNvCxnSpPr/>
          <p:nvPr/>
        </p:nvCxnSpPr>
        <p:spPr>
          <a:xfrm>
            <a:off x="7717182"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8" name="Google Shape;248;p27"/>
          <p:cNvCxnSpPr/>
          <p:nvPr/>
        </p:nvCxnSpPr>
        <p:spPr>
          <a:xfrm>
            <a:off x="12997688"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49" name="Google Shape;249;p27"/>
          <p:cNvCxnSpPr/>
          <p:nvPr/>
        </p:nvCxnSpPr>
        <p:spPr>
          <a:xfrm>
            <a:off x="11941587" y="4074791"/>
            <a:ext cx="0" cy="3413400"/>
          </a:xfrm>
          <a:prstGeom prst="straightConnector1">
            <a:avLst/>
          </a:prstGeom>
          <a:noFill/>
          <a:ln cap="flat" cmpd="sng" w="9525">
            <a:solidFill>
              <a:srgbClr val="B7B7B7"/>
            </a:solidFill>
            <a:prstDash val="dot"/>
            <a:round/>
            <a:headEnd len="med" w="med" type="none"/>
            <a:tailEnd len="med" w="med" type="none"/>
          </a:ln>
        </p:spPr>
      </p:cxnSp>
      <p:cxnSp>
        <p:nvCxnSpPr>
          <p:cNvPr id="250" name="Google Shape;250;p27"/>
          <p:cNvCxnSpPr/>
          <p:nvPr/>
        </p:nvCxnSpPr>
        <p:spPr>
          <a:xfrm>
            <a:off x="10885485" y="4074791"/>
            <a:ext cx="0" cy="3413400"/>
          </a:xfrm>
          <a:prstGeom prst="straightConnector1">
            <a:avLst/>
          </a:prstGeom>
          <a:noFill/>
          <a:ln cap="flat" cmpd="sng" w="9525">
            <a:solidFill>
              <a:srgbClr val="B7B7B7"/>
            </a:solidFill>
            <a:prstDash val="dot"/>
            <a:round/>
            <a:headEnd len="med" w="med" type="none"/>
            <a:tailEnd len="med" w="med" type="none"/>
          </a:ln>
        </p:spPr>
      </p:cxnSp>
      <p:sp>
        <p:nvSpPr>
          <p:cNvPr id="251" name="Google Shape;251;p27"/>
          <p:cNvSpPr txBox="1"/>
          <p:nvPr/>
        </p:nvSpPr>
        <p:spPr>
          <a:xfrm>
            <a:off x="1628831" y="51640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252" name="Google Shape;252;p27"/>
          <p:cNvSpPr txBox="1"/>
          <p:nvPr/>
        </p:nvSpPr>
        <p:spPr>
          <a:xfrm>
            <a:off x="1628831" y="43018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11</a:t>
            </a:r>
            <a:endParaRPr sz="2800">
              <a:latin typeface="Montserrat"/>
              <a:ea typeface="Montserrat"/>
              <a:cs typeface="Montserrat"/>
              <a:sym typeface="Montserrat"/>
            </a:endParaRPr>
          </a:p>
        </p:txBody>
      </p:sp>
      <p:sp>
        <p:nvSpPr>
          <p:cNvPr id="253" name="Google Shape;253;p27"/>
          <p:cNvSpPr txBox="1"/>
          <p:nvPr/>
        </p:nvSpPr>
        <p:spPr>
          <a:xfrm>
            <a:off x="3253079"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254" name="Google Shape;254;p27"/>
          <p:cNvSpPr txBox="1"/>
          <p:nvPr/>
        </p:nvSpPr>
        <p:spPr>
          <a:xfrm>
            <a:off x="4310483"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02</a:t>
            </a:r>
            <a:endParaRPr sz="2800">
              <a:latin typeface="Montserrat"/>
              <a:ea typeface="Montserrat"/>
              <a:cs typeface="Montserrat"/>
              <a:sym typeface="Montserrat"/>
            </a:endParaRPr>
          </a:p>
        </p:txBody>
      </p:sp>
      <p:sp>
        <p:nvSpPr>
          <p:cNvPr id="255" name="Google Shape;255;p27"/>
          <p:cNvSpPr txBox="1"/>
          <p:nvPr/>
        </p:nvSpPr>
        <p:spPr>
          <a:xfrm>
            <a:off x="5367888"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03</a:t>
            </a:r>
            <a:endParaRPr sz="2800">
              <a:latin typeface="Montserrat"/>
              <a:ea typeface="Montserrat"/>
              <a:cs typeface="Montserrat"/>
              <a:sym typeface="Montserrat"/>
            </a:endParaRPr>
          </a:p>
        </p:txBody>
      </p:sp>
      <p:sp>
        <p:nvSpPr>
          <p:cNvPr id="256" name="Google Shape;256;p27"/>
          <p:cNvSpPr txBox="1"/>
          <p:nvPr/>
        </p:nvSpPr>
        <p:spPr>
          <a:xfrm>
            <a:off x="6425292"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04</a:t>
            </a:r>
            <a:endParaRPr sz="2800">
              <a:latin typeface="Montserrat"/>
              <a:ea typeface="Montserrat"/>
              <a:cs typeface="Montserrat"/>
              <a:sym typeface="Montserrat"/>
            </a:endParaRPr>
          </a:p>
        </p:txBody>
      </p:sp>
      <p:sp>
        <p:nvSpPr>
          <p:cNvPr id="257" name="Google Shape;257;p27"/>
          <p:cNvSpPr txBox="1"/>
          <p:nvPr/>
        </p:nvSpPr>
        <p:spPr>
          <a:xfrm>
            <a:off x="7482696"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05</a:t>
            </a:r>
            <a:endParaRPr sz="2800">
              <a:latin typeface="Montserrat"/>
              <a:ea typeface="Montserrat"/>
              <a:cs typeface="Montserrat"/>
              <a:sym typeface="Montserrat"/>
            </a:endParaRPr>
          </a:p>
        </p:txBody>
      </p:sp>
      <p:sp>
        <p:nvSpPr>
          <p:cNvPr id="258" name="Google Shape;258;p27"/>
          <p:cNvSpPr txBox="1"/>
          <p:nvPr/>
        </p:nvSpPr>
        <p:spPr>
          <a:xfrm>
            <a:off x="8540100"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06</a:t>
            </a:r>
            <a:endParaRPr sz="2800">
              <a:latin typeface="Montserrat"/>
              <a:ea typeface="Montserrat"/>
              <a:cs typeface="Montserrat"/>
              <a:sym typeface="Montserrat"/>
            </a:endParaRPr>
          </a:p>
        </p:txBody>
      </p:sp>
      <p:sp>
        <p:nvSpPr>
          <p:cNvPr id="259" name="Google Shape;259;p27"/>
          <p:cNvSpPr txBox="1"/>
          <p:nvPr/>
        </p:nvSpPr>
        <p:spPr>
          <a:xfrm>
            <a:off x="9597504"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07</a:t>
            </a:r>
            <a:endParaRPr sz="2800">
              <a:latin typeface="Montserrat"/>
              <a:ea typeface="Montserrat"/>
              <a:cs typeface="Montserrat"/>
              <a:sym typeface="Montserrat"/>
            </a:endParaRPr>
          </a:p>
        </p:txBody>
      </p:sp>
      <p:sp>
        <p:nvSpPr>
          <p:cNvPr id="260" name="Google Shape;260;p27"/>
          <p:cNvSpPr txBox="1"/>
          <p:nvPr/>
        </p:nvSpPr>
        <p:spPr>
          <a:xfrm>
            <a:off x="10654909"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08</a:t>
            </a:r>
            <a:endParaRPr sz="2800">
              <a:latin typeface="Montserrat"/>
              <a:ea typeface="Montserrat"/>
              <a:cs typeface="Montserrat"/>
              <a:sym typeface="Montserrat"/>
            </a:endParaRPr>
          </a:p>
        </p:txBody>
      </p:sp>
      <p:sp>
        <p:nvSpPr>
          <p:cNvPr id="261" name="Google Shape;261;p27"/>
          <p:cNvSpPr txBox="1"/>
          <p:nvPr/>
        </p:nvSpPr>
        <p:spPr>
          <a:xfrm>
            <a:off x="11712313"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09</a:t>
            </a:r>
            <a:endParaRPr sz="2800">
              <a:latin typeface="Montserrat"/>
              <a:ea typeface="Montserrat"/>
              <a:cs typeface="Montserrat"/>
              <a:sym typeface="Montserrat"/>
            </a:endParaRPr>
          </a:p>
        </p:txBody>
      </p:sp>
      <p:sp>
        <p:nvSpPr>
          <p:cNvPr id="262" name="Google Shape;262;p27"/>
          <p:cNvSpPr txBox="1"/>
          <p:nvPr/>
        </p:nvSpPr>
        <p:spPr>
          <a:xfrm>
            <a:off x="12769717"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263" name="Google Shape;263;p27"/>
          <p:cNvSpPr txBox="1"/>
          <p:nvPr/>
        </p:nvSpPr>
        <p:spPr>
          <a:xfrm>
            <a:off x="2195675" y="7560338"/>
            <a:ext cx="4722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00</a:t>
            </a:r>
            <a:endParaRPr sz="2800">
              <a:latin typeface="Montserrat"/>
              <a:ea typeface="Montserrat"/>
              <a:cs typeface="Montserrat"/>
              <a:sym typeface="Montserrat"/>
            </a:endParaRPr>
          </a:p>
        </p:txBody>
      </p:sp>
      <p:sp>
        <p:nvSpPr>
          <p:cNvPr id="264" name="Google Shape;264;p27"/>
          <p:cNvSpPr txBox="1"/>
          <p:nvPr/>
        </p:nvSpPr>
        <p:spPr>
          <a:xfrm rot="-5400000">
            <a:off x="17950" y="5987244"/>
            <a:ext cx="2717400" cy="6858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lang="en-GB" sz="2800">
                <a:latin typeface="Montserrat"/>
                <a:ea typeface="Montserrat"/>
                <a:cs typeface="Montserrat"/>
                <a:sym typeface="Montserrat"/>
              </a:rPr>
              <a:t>altitude</a:t>
            </a:r>
            <a:endParaRPr sz="2800">
              <a:latin typeface="Montserrat"/>
              <a:ea typeface="Montserrat"/>
              <a:cs typeface="Montserrat"/>
              <a:sym typeface="Montserrat"/>
            </a:endParaRPr>
          </a:p>
        </p:txBody>
      </p:sp>
      <p:cxnSp>
        <p:nvCxnSpPr>
          <p:cNvPr id="265" name="Google Shape;265;p27"/>
          <p:cNvCxnSpPr/>
          <p:nvPr/>
        </p:nvCxnSpPr>
        <p:spPr>
          <a:xfrm>
            <a:off x="2426587" y="4074791"/>
            <a:ext cx="11160000" cy="0"/>
          </a:xfrm>
          <a:prstGeom prst="straightConnector1">
            <a:avLst/>
          </a:prstGeom>
          <a:noFill/>
          <a:ln cap="flat" cmpd="sng" w="9525">
            <a:solidFill>
              <a:srgbClr val="B7B7B7"/>
            </a:solidFill>
            <a:prstDash val="dot"/>
            <a:round/>
            <a:headEnd len="med" w="med" type="none"/>
            <a:tailEnd len="med" w="med" type="none"/>
          </a:ln>
        </p:spPr>
      </p:cxnSp>
      <p:sp>
        <p:nvSpPr>
          <p:cNvPr id="266" name="Google Shape;266;p27"/>
          <p:cNvSpPr txBox="1"/>
          <p:nvPr/>
        </p:nvSpPr>
        <p:spPr>
          <a:xfrm>
            <a:off x="1628831" y="60262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267" name="Google Shape;267;p27"/>
          <p:cNvSpPr txBox="1"/>
          <p:nvPr/>
        </p:nvSpPr>
        <p:spPr>
          <a:xfrm>
            <a:off x="1628831" y="6888491"/>
            <a:ext cx="628200" cy="4080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GB" sz="2800">
                <a:latin typeface="Montserrat"/>
                <a:ea typeface="Montserrat"/>
                <a:cs typeface="Montserrat"/>
                <a:sym typeface="Montserrat"/>
              </a:rPr>
              <a:t>00</a:t>
            </a:r>
            <a:endParaRPr sz="2800">
              <a:latin typeface="Montserrat"/>
              <a:ea typeface="Montserrat"/>
              <a:cs typeface="Montserrat"/>
              <a:sym typeface="Montserrat"/>
            </a:endParaRPr>
          </a:p>
        </p:txBody>
      </p:sp>
      <p:sp>
        <p:nvSpPr>
          <p:cNvPr id="268" name="Google Shape;268;p27"/>
          <p:cNvSpPr/>
          <p:nvPr/>
        </p:nvSpPr>
        <p:spPr>
          <a:xfrm rot="5400000">
            <a:off x="705075" y="5799191"/>
            <a:ext cx="3456000" cy="7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69" name="Google Shape;269;p27"/>
          <p:cNvSpPr/>
          <p:nvPr/>
        </p:nvSpPr>
        <p:spPr>
          <a:xfrm>
            <a:off x="2429521" y="7523591"/>
            <a:ext cx="11520000" cy="7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70" name="Google Shape;270;p27"/>
          <p:cNvSpPr txBox="1"/>
          <p:nvPr/>
        </p:nvSpPr>
        <p:spPr>
          <a:xfrm>
            <a:off x="2126151"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271" name="Google Shape;271;p27"/>
          <p:cNvSpPr txBox="1"/>
          <p:nvPr/>
        </p:nvSpPr>
        <p:spPr>
          <a:xfrm>
            <a:off x="4238796"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272" name="Google Shape;272;p27"/>
          <p:cNvSpPr txBox="1"/>
          <p:nvPr/>
        </p:nvSpPr>
        <p:spPr>
          <a:xfrm>
            <a:off x="6365788"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273" name="Google Shape;273;p27"/>
          <p:cNvSpPr txBox="1"/>
          <p:nvPr/>
        </p:nvSpPr>
        <p:spPr>
          <a:xfrm>
            <a:off x="7407764"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11</a:t>
            </a:r>
            <a:endParaRPr sz="2800">
              <a:latin typeface="Montserrat"/>
              <a:ea typeface="Montserrat"/>
              <a:cs typeface="Montserrat"/>
              <a:sym typeface="Montserrat"/>
            </a:endParaRPr>
          </a:p>
        </p:txBody>
      </p:sp>
      <p:sp>
        <p:nvSpPr>
          <p:cNvPr id="274" name="Google Shape;274;p27"/>
          <p:cNvSpPr txBox="1"/>
          <p:nvPr/>
        </p:nvSpPr>
        <p:spPr>
          <a:xfrm>
            <a:off x="8464086"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275" name="Google Shape;275;p27"/>
          <p:cNvSpPr txBox="1"/>
          <p:nvPr/>
        </p:nvSpPr>
        <p:spPr>
          <a:xfrm>
            <a:off x="9520409"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276" name="Google Shape;276;p27"/>
          <p:cNvSpPr txBox="1"/>
          <p:nvPr/>
        </p:nvSpPr>
        <p:spPr>
          <a:xfrm>
            <a:off x="10576731"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277" name="Google Shape;277;p27"/>
          <p:cNvSpPr txBox="1"/>
          <p:nvPr/>
        </p:nvSpPr>
        <p:spPr>
          <a:xfrm>
            <a:off x="11633054"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01</a:t>
            </a:r>
            <a:endParaRPr sz="2800">
              <a:latin typeface="Montserrat"/>
              <a:ea typeface="Montserrat"/>
              <a:cs typeface="Montserrat"/>
              <a:sym typeface="Montserrat"/>
            </a:endParaRPr>
          </a:p>
        </p:txBody>
      </p:sp>
      <p:sp>
        <p:nvSpPr>
          <p:cNvPr id="278" name="Google Shape;278;p27"/>
          <p:cNvSpPr txBox="1"/>
          <p:nvPr/>
        </p:nvSpPr>
        <p:spPr>
          <a:xfrm>
            <a:off x="12689376"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00</a:t>
            </a:r>
            <a:endParaRPr sz="2800">
              <a:latin typeface="Montserrat"/>
              <a:ea typeface="Montserrat"/>
              <a:cs typeface="Montserrat"/>
              <a:sym typeface="Montserrat"/>
            </a:endParaRPr>
          </a:p>
        </p:txBody>
      </p:sp>
      <p:sp>
        <p:nvSpPr>
          <p:cNvPr id="279" name="Google Shape;279;p27"/>
          <p:cNvSpPr txBox="1"/>
          <p:nvPr/>
        </p:nvSpPr>
        <p:spPr>
          <a:xfrm>
            <a:off x="3182474"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000">
                <a:latin typeface="Roboto Mono"/>
                <a:ea typeface="Roboto Mono"/>
                <a:cs typeface="Roboto Mono"/>
                <a:sym typeface="Roboto Mono"/>
              </a:rPr>
              <a:t>10</a:t>
            </a:r>
            <a:endParaRPr sz="2000">
              <a:latin typeface="Roboto Mono"/>
              <a:ea typeface="Roboto Mono"/>
              <a:cs typeface="Roboto Mono"/>
              <a:sym typeface="Roboto Mono"/>
            </a:endParaRPr>
          </a:p>
        </p:txBody>
      </p:sp>
      <p:sp>
        <p:nvSpPr>
          <p:cNvPr id="280" name="Google Shape;280;p27"/>
          <p:cNvSpPr txBox="1"/>
          <p:nvPr/>
        </p:nvSpPr>
        <p:spPr>
          <a:xfrm>
            <a:off x="5295119" y="7959627"/>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10</a:t>
            </a:r>
            <a:endParaRPr sz="2800">
              <a:latin typeface="Montserrat"/>
              <a:ea typeface="Montserrat"/>
              <a:cs typeface="Montserrat"/>
              <a:sym typeface="Montserrat"/>
            </a:endParaRPr>
          </a:p>
        </p:txBody>
      </p:sp>
      <p:sp>
        <p:nvSpPr>
          <p:cNvPr id="281" name="Google Shape;281;p27"/>
          <p:cNvSpPr txBox="1"/>
          <p:nvPr/>
        </p:nvSpPr>
        <p:spPr>
          <a:xfrm>
            <a:off x="13379277" y="7560363"/>
            <a:ext cx="1097400" cy="324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latin typeface="Montserrat"/>
                <a:ea typeface="Montserrat"/>
                <a:cs typeface="Montserrat"/>
                <a:sym typeface="Montserrat"/>
              </a:rPr>
              <a:t>hours</a:t>
            </a:r>
            <a:endParaRPr sz="2800">
              <a:latin typeface="Montserrat"/>
              <a:ea typeface="Montserrat"/>
              <a:cs typeface="Montserrat"/>
              <a:sym typeface="Montserrat"/>
            </a:endParaRPr>
          </a:p>
        </p:txBody>
      </p:sp>
      <p:sp>
        <p:nvSpPr>
          <p:cNvPr id="282" name="Google Shape;282;p27"/>
          <p:cNvSpPr/>
          <p:nvPr/>
        </p:nvSpPr>
        <p:spPr>
          <a:xfrm>
            <a:off x="2374175" y="6172166"/>
            <a:ext cx="115200" cy="115200"/>
          </a:xfrm>
          <a:prstGeom prst="rect">
            <a:avLst/>
          </a:prstGeom>
          <a:noFill/>
          <a:ln cap="flat" cmpd="sng" w="9525">
            <a:solidFill>
              <a:srgbClr val="134F5C"/>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83" name="Google Shape;283;p27"/>
          <p:cNvSpPr/>
          <p:nvPr/>
        </p:nvSpPr>
        <p:spPr>
          <a:xfrm>
            <a:off x="3431579" y="5309966"/>
            <a:ext cx="115200" cy="115200"/>
          </a:xfrm>
          <a:prstGeom prst="rect">
            <a:avLst/>
          </a:prstGeom>
          <a:noFill/>
          <a:ln cap="flat" cmpd="sng" w="9525">
            <a:solidFill>
              <a:srgbClr val="134F5C"/>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84" name="Google Shape;284;p27"/>
          <p:cNvSpPr/>
          <p:nvPr/>
        </p:nvSpPr>
        <p:spPr>
          <a:xfrm>
            <a:off x="3239900" y="7980652"/>
            <a:ext cx="504000" cy="390600"/>
          </a:xfrm>
          <a:prstGeom prst="roundRect">
            <a:avLst>
              <a:gd fmla="val 16667" name="adj"/>
            </a:avLst>
          </a:prstGeom>
          <a:solidFill>
            <a:srgbClr val="A61C00"/>
          </a:solidFill>
          <a:ln cap="flat" cmpd="sng" w="9525">
            <a:solidFill>
              <a:srgbClr val="A61C00"/>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sz="2800"/>
          </a:p>
        </p:txBody>
      </p:sp>
      <p:sp>
        <p:nvSpPr>
          <p:cNvPr id="285" name="Google Shape;285;p27"/>
          <p:cNvSpPr txBox="1"/>
          <p:nvPr/>
        </p:nvSpPr>
        <p:spPr>
          <a:xfrm>
            <a:off x="3180524" y="7959625"/>
            <a:ext cx="628200" cy="408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800">
                <a:solidFill>
                  <a:srgbClr val="FFFFFF"/>
                </a:solidFill>
                <a:latin typeface="Montserrat"/>
                <a:ea typeface="Montserrat"/>
                <a:cs typeface="Montserrat"/>
                <a:sym typeface="Montserrat"/>
              </a:rPr>
              <a:t>10</a:t>
            </a:r>
            <a:endParaRPr sz="2800">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