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  <p:sldMasterId id="2147483685" r:id="rId6"/>
    <p:sldMasterId id="2147483686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</p:sldIdLst>
  <p:sldSz cy="5143500" cx="9144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3414A30-2691-4576-AD5C-1E66126F9B0A}">
  <a:tblStyle styleId="{C3414A30-2691-4576-AD5C-1E66126F9B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6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ee11f3806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ee11f3806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ee11f3806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8ee11f3806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ee11f3806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ee11f3806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ee11f3806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ee11f3806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8ee11f3806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8ee11f3806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8ee11f3806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8ee11f3806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4" name="Google Shape;124;p26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5" name="Google Shape;125;p26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26" name="Google Shape;126;p26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7" name="Google Shape;127;p26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28" name="Google Shape;128;p26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7" name="Google Shape;137;p28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8" name="Google Shape;138;p28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39" name="Google Shape;139;p28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8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3" name="Google Shape;143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4" name="Google Shape;144;p2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7" name="Google Shape;147;p30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0" name="Google Shape;150;p31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51" name="Google Shape;151;p31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52" name="Google Shape;152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3" name="Google Shape;153;p31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6" name="Google Shape;156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0" name="Google Shape;160;p33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61" name="Google Shape;161;p33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2" name="Google Shape;162;p33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63" name="Google Shape;163;p33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4" name="Google Shape;164;p33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65" name="Google Shape;165;p33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6" name="Google Shape;166;p33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3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0" name="Google Shape;170;p34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1" name="Google Shape;171;p34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2" name="Google Shape;172;p34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3" name="Google Shape;173;p34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4" name="Google Shape;174;p34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5" name="Google Shape;175;p34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6" name="Google Shape;176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9" name="Google Shape;179;p3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0" name="Google Shape;180;p3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1" name="Google Shape;181;p3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2" name="Google Shape;182;p3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3" name="Google Shape;183;p3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4" name="Google Shape;184;p3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5" name="Google Shape;185;p3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6" name="Google Shape;186;p3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7" name="Google Shape;187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0" name="Google Shape;190;p3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1" name="Google Shape;191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94" name="Google Shape;194;p3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95" name="Google Shape;195;p3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3" name="Google Shape;133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4" name="Google Shape;134;p27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0"/>
          <p:cNvSpPr txBox="1"/>
          <p:nvPr>
            <p:ph type="ctrTitle"/>
          </p:nvPr>
        </p:nvSpPr>
        <p:spPr>
          <a:xfrm>
            <a:off x="382775" y="1438150"/>
            <a:ext cx="85719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Talking about a disastrous holiday </a:t>
            </a:r>
            <a:r>
              <a:rPr lang="en-GB" sz="2000">
                <a:solidFill>
                  <a:srgbClr val="4B3241"/>
                </a:solidFill>
              </a:rPr>
              <a:t>[2/3]</a:t>
            </a:r>
            <a:r>
              <a:rPr lang="en-GB">
                <a:solidFill>
                  <a:srgbClr val="4B3241"/>
                </a:solidFill>
              </a:rPr>
              <a:t> </a:t>
            </a:r>
            <a:endParaRPr sz="1500">
              <a:solidFill>
                <a:srgbClr val="4B3241"/>
              </a:solidFill>
            </a:endParaRPr>
          </a:p>
          <a:p>
            <a:pPr indent="-2730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500"/>
              <a:buChar char="-"/>
            </a:pPr>
            <a:r>
              <a:rPr lang="en-GB" sz="2500">
                <a:solidFill>
                  <a:srgbClr val="4B3241"/>
                </a:solidFill>
              </a:rPr>
              <a:t>Using avant de + infinitive </a:t>
            </a:r>
            <a:endParaRPr sz="2500">
              <a:solidFill>
                <a:srgbClr val="4B3241"/>
              </a:solidFill>
            </a:endParaRPr>
          </a:p>
        </p:txBody>
      </p:sp>
      <p:sp>
        <p:nvSpPr>
          <p:cNvPr id="205" name="Google Shape;205;p40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French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06" name="Google Shape;206;p40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Mademoiselle Franklin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211" name="Google Shape;211;p41"/>
          <p:cNvSpPr/>
          <p:nvPr/>
        </p:nvSpPr>
        <p:spPr>
          <a:xfrm>
            <a:off x="2679913" y="1418616"/>
            <a:ext cx="31467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12" name="Google Shape;21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41"/>
          <p:cNvSpPr txBox="1"/>
          <p:nvPr/>
        </p:nvSpPr>
        <p:spPr>
          <a:xfrm>
            <a:off x="3572475" y="355425"/>
            <a:ext cx="14928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é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41"/>
          <p:cNvSpPr txBox="1"/>
          <p:nvPr/>
        </p:nvSpPr>
        <p:spPr>
          <a:xfrm>
            <a:off x="3091125" y="2907725"/>
            <a:ext cx="28803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crire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41"/>
          <p:cNvSpPr txBox="1"/>
          <p:nvPr/>
        </p:nvSpPr>
        <p:spPr>
          <a:xfrm>
            <a:off x="6411063" y="1776038"/>
            <a:ext cx="19590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[-er]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[-et]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hand holding a pencil and writing" id="216" name="Google Shape;216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3538" y="1533375"/>
            <a:ext cx="1210270" cy="141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2"/>
          <p:cNvSpPr txBox="1"/>
          <p:nvPr/>
        </p:nvSpPr>
        <p:spPr>
          <a:xfrm>
            <a:off x="1178049" y="1190513"/>
            <a:ext cx="1579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42"/>
          <p:cNvSpPr txBox="1"/>
          <p:nvPr/>
        </p:nvSpPr>
        <p:spPr>
          <a:xfrm flipH="1">
            <a:off x="6576161" y="1232863"/>
            <a:ext cx="1767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all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42"/>
          <p:cNvSpPr txBox="1"/>
          <p:nvPr/>
        </p:nvSpPr>
        <p:spPr>
          <a:xfrm>
            <a:off x="3757561" y="2968476"/>
            <a:ext cx="15576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et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4" name="Google Shape;22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2"/>
          <p:cNvSpPr txBox="1"/>
          <p:nvPr/>
        </p:nvSpPr>
        <p:spPr>
          <a:xfrm>
            <a:off x="2353275" y="355425"/>
            <a:ext cx="43563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é / er / et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6" name="Google Shape;226;p42"/>
          <p:cNvPicPr preferRelativeResize="0"/>
          <p:nvPr/>
        </p:nvPicPr>
        <p:blipFill rotWithShape="1">
          <a:blip r:embed="rId4">
            <a:alphaModFix/>
          </a:blip>
          <a:srcRect b="28381" l="13472" r="72499" t="45445"/>
          <a:stretch/>
        </p:blipFill>
        <p:spPr>
          <a:xfrm>
            <a:off x="1070575" y="1766088"/>
            <a:ext cx="1282699" cy="134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2"/>
          <p:cNvPicPr preferRelativeResize="0"/>
          <p:nvPr/>
        </p:nvPicPr>
        <p:blipFill rotWithShape="1">
          <a:blip r:embed="rId5">
            <a:alphaModFix/>
          </a:blip>
          <a:srcRect b="46624" l="11707" r="79444" t="28683"/>
          <a:stretch/>
        </p:blipFill>
        <p:spPr>
          <a:xfrm>
            <a:off x="6576012" y="1766088"/>
            <a:ext cx="809050" cy="127000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2"/>
          <p:cNvSpPr/>
          <p:nvPr/>
        </p:nvSpPr>
        <p:spPr>
          <a:xfrm>
            <a:off x="4022213" y="3488138"/>
            <a:ext cx="93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[and]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238" y="274887"/>
            <a:ext cx="882537" cy="8825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4" name="Google Shape;234;p43"/>
          <p:cNvGraphicFramePr/>
          <p:nvPr/>
        </p:nvGraphicFramePr>
        <p:xfrm>
          <a:off x="1383300" y="2748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{C3414A30-2691-4576-AD5C-1E66126F9B0A}</a:tableStyleId>
              </a:tblPr>
              <a:tblGrid>
                <a:gridCol w="3511425"/>
                <a:gridCol w="3416300"/>
              </a:tblGrid>
              <a:tr h="37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L’année dernière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Last year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d’abord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firstly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ensuite</a:t>
                      </a:r>
                      <a:endParaRPr sz="14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next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plus tard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later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oublier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forget/forgetting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rater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miss/missing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casser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break/breaking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voler</a:t>
                      </a:r>
                      <a:endParaRPr sz="14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steal/stealing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perdre</a:t>
                      </a:r>
                      <a:endParaRPr sz="14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lose/losing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prendre un coup de soleil</a:t>
                      </a:r>
                      <a:endParaRPr sz="14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get sunburnt/getting sunburnt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</a:t>
                      </a:r>
                      <a:r>
                        <a:rPr lang="en-GB" sz="14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’un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someone/somebody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987" y="721938"/>
            <a:ext cx="605813" cy="606382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4"/>
          <p:cNvSpPr txBox="1"/>
          <p:nvPr/>
        </p:nvSpPr>
        <p:spPr>
          <a:xfrm>
            <a:off x="792538" y="1721763"/>
            <a:ext cx="7428000" cy="23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AutoNum type="arabicPeriod"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Avant de + infinitive is used to express ‘before doing something’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AutoNum type="arabicPeriod"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It can be used to put events into a sequence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AutoNum type="arabicPeriod"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It adds complexity and coherence to your writing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44"/>
          <p:cNvSpPr txBox="1"/>
          <p:nvPr>
            <p:ph type="title"/>
          </p:nvPr>
        </p:nvSpPr>
        <p:spPr>
          <a:xfrm>
            <a:off x="1298600" y="834225"/>
            <a:ext cx="6789000" cy="53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Meanings of avant de + infinitive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42" name="Google Shape;242;p44"/>
          <p:cNvSpPr txBox="1"/>
          <p:nvPr/>
        </p:nvSpPr>
        <p:spPr>
          <a:xfrm>
            <a:off x="746650" y="3143250"/>
            <a:ext cx="7341000" cy="10509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u="sng">
                <a:latin typeface="Montserrat"/>
                <a:ea typeface="Montserrat"/>
                <a:cs typeface="Montserrat"/>
                <a:sym typeface="Montserrat"/>
              </a:rPr>
              <a:t>Example:</a:t>
            </a:r>
            <a:endParaRPr sz="1500" u="sng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Avant de visiter </a:t>
            </a: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la plage, j’ai mis ma crème solaire.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500">
                <a:latin typeface="Montserrat"/>
                <a:ea typeface="Montserrat"/>
                <a:cs typeface="Montserrat"/>
                <a:sym typeface="Montserrat"/>
              </a:rPr>
              <a:t>Before visiting the beach, I put on my sun cream.</a:t>
            </a:r>
            <a:endParaRPr i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3" name="Google Shape;24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175" y="629131"/>
            <a:ext cx="997363" cy="7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937" y="296800"/>
            <a:ext cx="840087" cy="667138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5"/>
          <p:cNvSpPr txBox="1"/>
          <p:nvPr>
            <p:ph type="title"/>
          </p:nvPr>
        </p:nvSpPr>
        <p:spPr>
          <a:xfrm>
            <a:off x="459000" y="481513"/>
            <a:ext cx="6835800" cy="6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2"/>
                </a:solidFill>
              </a:rPr>
              <a:t>Talking about a disastrous holiday</a:t>
            </a:r>
            <a:endParaRPr sz="2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           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500"/>
          </a:p>
        </p:txBody>
      </p:sp>
      <p:graphicFrame>
        <p:nvGraphicFramePr>
          <p:cNvPr id="250" name="Google Shape;250;p45"/>
          <p:cNvGraphicFramePr/>
          <p:nvPr/>
        </p:nvGraphicFramePr>
        <p:xfrm>
          <a:off x="476250" y="109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{C3414A30-2691-4576-AD5C-1E66126F9B0A}</a:tableStyleId>
              </a:tblPr>
              <a:tblGrid>
                <a:gridCol w="5701100"/>
                <a:gridCol w="2490425"/>
              </a:tblGrid>
              <a:tr h="640100">
                <a:tc>
                  <a:txBody>
                    <a:bodyPr/>
                    <a:lstStyle/>
                    <a:p>
                      <a:pPr indent="-24130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Montserrat"/>
                        <a:buAutoNum type="arabicPeriod"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Avant de needs to be followed by an … verb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0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Avant de partir = 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0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Avant d’arriver = 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0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The ‘de’ changes to ‘d’’ when it precedes a...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0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C’était = 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1" name="Google Shape;251;p45"/>
          <p:cNvSpPr txBox="1"/>
          <p:nvPr/>
        </p:nvSpPr>
        <p:spPr>
          <a:xfrm>
            <a:off x="6215438" y="1246975"/>
            <a:ext cx="2361900" cy="38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Infinitive</a:t>
            </a:r>
            <a:endParaRPr b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45"/>
          <p:cNvSpPr txBox="1"/>
          <p:nvPr/>
        </p:nvSpPr>
        <p:spPr>
          <a:xfrm>
            <a:off x="6215438" y="1950463"/>
            <a:ext cx="2361900" cy="38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Before leaving</a:t>
            </a:r>
            <a:endParaRPr b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45"/>
          <p:cNvSpPr txBox="1"/>
          <p:nvPr/>
        </p:nvSpPr>
        <p:spPr>
          <a:xfrm>
            <a:off x="6215438" y="2577750"/>
            <a:ext cx="2361900" cy="38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Before arriving</a:t>
            </a:r>
            <a:endParaRPr b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45"/>
          <p:cNvSpPr txBox="1"/>
          <p:nvPr/>
        </p:nvSpPr>
        <p:spPr>
          <a:xfrm>
            <a:off x="6215438" y="3207475"/>
            <a:ext cx="2361900" cy="38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vowel</a:t>
            </a:r>
            <a:endParaRPr b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45"/>
          <p:cNvSpPr txBox="1"/>
          <p:nvPr/>
        </p:nvSpPr>
        <p:spPr>
          <a:xfrm>
            <a:off x="6215438" y="3899700"/>
            <a:ext cx="2361900" cy="38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was</a:t>
            </a:r>
            <a:endParaRPr b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