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Review Lesson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Quantitative Chemistry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Mrs Begum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8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7950" y="1933450"/>
            <a:ext cx="16452001" cy="6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Fe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lang="en-GB" sz="3500">
                <a:solidFill>
                  <a:srgbClr val="000000"/>
                </a:solidFill>
              </a:rPr>
              <a:t>   →   FeSO</a:t>
            </a:r>
            <a:r>
              <a:rPr baseline="-25000" lang="en-GB" sz="3500">
                <a:solidFill>
                  <a:srgbClr val="000000"/>
                </a:solidFill>
              </a:rPr>
              <a:t>4 </a:t>
            </a:r>
            <a:r>
              <a:rPr lang="en-GB" sz="3500">
                <a:solidFill>
                  <a:srgbClr val="000000"/>
                </a:solidFill>
              </a:rPr>
              <a:t>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br>
              <a:rPr baseline="-25000" lang="en-GB" sz="3500">
                <a:solidFill>
                  <a:srgbClr val="000000"/>
                </a:solidFill>
              </a:rPr>
            </a:br>
            <a:endParaRPr baseline="-25000" sz="3500"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solidFill>
                  <a:srgbClr val="000000"/>
                </a:solidFill>
              </a:rPr>
              <a:t>80 g</a:t>
            </a:r>
            <a:r>
              <a:rPr lang="en-GB" sz="3500">
                <a:solidFill>
                  <a:srgbClr val="000000"/>
                </a:solidFill>
              </a:rPr>
              <a:t> of Fe reacted with </a:t>
            </a:r>
            <a:r>
              <a:rPr b="1" lang="en-GB" sz="3500">
                <a:solidFill>
                  <a:srgbClr val="000000"/>
                </a:solidFill>
              </a:rPr>
              <a:t>100 g</a:t>
            </a:r>
            <a:r>
              <a:rPr lang="en-GB" sz="3500">
                <a:solidFill>
                  <a:srgbClr val="000000"/>
                </a:solidFill>
              </a:rPr>
              <a:t> of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lang="en-GB" sz="3500">
                <a:solidFill>
                  <a:srgbClr val="000000"/>
                </a:solidFill>
              </a:rPr>
              <a:t>. Which reactant is the limiting reactant?     </a:t>
            </a:r>
            <a:br>
              <a:rPr lang="en-GB" sz="3500">
                <a:solidFill>
                  <a:srgbClr val="000000"/>
                </a:solidFill>
              </a:rPr>
            </a:b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Relative atomic masses (M</a:t>
            </a:r>
            <a:r>
              <a:rPr baseline="-25000" lang="en-GB" sz="3500">
                <a:solidFill>
                  <a:srgbClr val="000000"/>
                </a:solidFill>
              </a:rPr>
              <a:t>r</a:t>
            </a:r>
            <a:r>
              <a:rPr lang="en-GB" sz="3500">
                <a:solidFill>
                  <a:srgbClr val="000000"/>
                </a:solidFill>
              </a:rPr>
              <a:t>): Fe = 56, H = 1, O = 16, S = 32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1 answers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917950" y="2519050"/>
            <a:ext cx="84138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Calculate the M</a:t>
            </a:r>
            <a:r>
              <a:rPr baseline="-25000" lang="en-GB">
                <a:solidFill>
                  <a:srgbClr val="0000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 of the following: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1. Ethanoic acid - CH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COOH. </a:t>
            </a:r>
            <a:r>
              <a:rPr b="1" lang="en-GB">
                <a:solidFill>
                  <a:srgbClr val="000000"/>
                </a:solidFill>
              </a:rPr>
              <a:t>60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2. Ethane - C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H</a:t>
            </a:r>
            <a:r>
              <a:rPr baseline="-25000" lang="en-GB">
                <a:solidFill>
                  <a:srgbClr val="000000"/>
                </a:solidFill>
              </a:rPr>
              <a:t>6</a:t>
            </a:r>
            <a:r>
              <a:rPr lang="en-GB">
                <a:solidFill>
                  <a:srgbClr val="000000"/>
                </a:solidFill>
              </a:rPr>
              <a:t>. </a:t>
            </a:r>
            <a:r>
              <a:rPr b="1" lang="en-GB">
                <a:solidFill>
                  <a:srgbClr val="000000"/>
                </a:solidFill>
              </a:rPr>
              <a:t>30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3. Magnesium Nitrate - Mg(NO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. </a:t>
            </a:r>
            <a:r>
              <a:rPr b="1" lang="en-GB">
                <a:solidFill>
                  <a:srgbClr val="000000"/>
                </a:solidFill>
              </a:rPr>
              <a:t>148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4. Aluminium nitrate - Al(NO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. </a:t>
            </a:r>
            <a:r>
              <a:rPr b="1" lang="en-GB">
                <a:solidFill>
                  <a:srgbClr val="000000"/>
                </a:solidFill>
              </a:rPr>
              <a:t>213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5. Aluminium sulfate - Al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(SO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. </a:t>
            </a:r>
            <a:r>
              <a:rPr b="1" lang="en-GB">
                <a:solidFill>
                  <a:srgbClr val="000000"/>
                </a:solidFill>
              </a:rPr>
              <a:t>342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2 answers</a:t>
            </a:r>
            <a:endParaRPr/>
          </a:p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1361400" y="637380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     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                                      X = 46/2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                                      X = 23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                                      X = Sodium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1165025" y="1784725"/>
            <a:ext cx="14327401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X</a:t>
            </a:r>
            <a:r>
              <a:rPr b="0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0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= 146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X + X + 32 +(4 x 16) = 146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1536850" y="3569475"/>
            <a:ext cx="134103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X +X + 32 + 64 = 146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X + X + 96  = 1146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239400" y="5155900"/>
            <a:ext cx="12418799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X + X   = 146 - 96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2X = 46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3 answers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917950" y="2093975"/>
            <a:ext cx="125793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fluorine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tin fluoride (SnF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)? </a:t>
            </a:r>
            <a:r>
              <a:rPr b="1" lang="en-GB" sz="3500">
                <a:solidFill>
                  <a:srgbClr val="000000"/>
                </a:solidFill>
              </a:rPr>
              <a:t>38/157 x 100% = 24% 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magnesium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magnesium carbonate (MgCO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)? </a:t>
            </a:r>
            <a:r>
              <a:rPr b="1" lang="en-GB" sz="3500">
                <a:solidFill>
                  <a:srgbClr val="000000"/>
                </a:solidFill>
              </a:rPr>
              <a:t>24/84 x 100% = 29%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oxygen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aluminium hydroxide Al(OH)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? </a:t>
            </a:r>
            <a:r>
              <a:rPr b="1" lang="en-GB" sz="3500">
                <a:solidFill>
                  <a:srgbClr val="000000"/>
                </a:solidFill>
              </a:rPr>
              <a:t>48/73 x 100% = 66%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percentage of nitrogen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magnesium nitrate</a:t>
            </a:r>
            <a:r>
              <a:rPr baseline="-25000" lang="en-GB" sz="3500">
                <a:solidFill>
                  <a:srgbClr val="000000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Mg(NO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)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? </a:t>
            </a:r>
            <a:r>
              <a:rPr b="1" lang="en-GB" sz="3500">
                <a:solidFill>
                  <a:srgbClr val="000000"/>
                </a:solidFill>
              </a:rPr>
              <a:t>28/148 x 100% = 19%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 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 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13497375" y="1442975"/>
            <a:ext cx="4131000" cy="661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Relative atomic masses (A</a:t>
            </a:r>
            <a:r>
              <a:rPr b="0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 - 1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 - 27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 - 24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- 14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- 12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- 16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Sn - 119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 - 19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4 answers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918000" y="21994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 grams in: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5 mol of CaCO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 </a:t>
            </a:r>
            <a:r>
              <a:rPr b="1" lang="en-GB">
                <a:solidFill>
                  <a:srgbClr val="000000"/>
                </a:solidFill>
              </a:rPr>
              <a:t>5 x 100 = 500g</a:t>
            </a:r>
            <a:endParaRPr b="1"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0.01 mol of NaHCO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 </a:t>
            </a:r>
            <a:r>
              <a:rPr b="1" lang="en-GB">
                <a:solidFill>
                  <a:srgbClr val="000000"/>
                </a:solidFill>
              </a:rPr>
              <a:t>0.01 x 84 = 0.084 g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 moles are in: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303 g of KNO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 </a:t>
            </a:r>
            <a:r>
              <a:rPr b="1" lang="en-GB">
                <a:solidFill>
                  <a:srgbClr val="000000"/>
                </a:solidFill>
              </a:rPr>
              <a:t>303/101 = 3</a:t>
            </a:r>
            <a:endParaRPr b="1"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9.80 g of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 </a:t>
            </a:r>
            <a:r>
              <a:rPr b="1" lang="en-GB">
                <a:solidFill>
                  <a:srgbClr val="000000"/>
                </a:solidFill>
              </a:rPr>
              <a:t>9.8/ 98 = 0.1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atoms are 0.1 mol of carbon? </a:t>
            </a:r>
            <a:r>
              <a:rPr b="1" lang="en-GB">
                <a:solidFill>
                  <a:srgbClr val="000000"/>
                </a:solidFill>
              </a:rPr>
              <a:t>(6.02 x 10</a:t>
            </a:r>
            <a:r>
              <a:rPr b="1" baseline="30000" lang="en-GB">
                <a:solidFill>
                  <a:srgbClr val="000000"/>
                </a:solidFill>
              </a:rPr>
              <a:t>23</a:t>
            </a:r>
            <a:r>
              <a:rPr b="1" lang="en-GB">
                <a:solidFill>
                  <a:srgbClr val="000000"/>
                </a:solidFill>
              </a:rPr>
              <a:t>) x 0.1 = 6.02 x 10</a:t>
            </a:r>
            <a:r>
              <a:rPr b="1" baseline="30000" lang="en-GB">
                <a:solidFill>
                  <a:srgbClr val="000000"/>
                </a:solidFill>
              </a:rPr>
              <a:t>22</a:t>
            </a:r>
            <a:endParaRPr b="1" baseline="30000"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molecules are in 0.01 mol of CH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 </a:t>
            </a:r>
            <a:r>
              <a:rPr b="1" lang="en-GB">
                <a:solidFill>
                  <a:srgbClr val="000000"/>
                </a:solidFill>
              </a:rPr>
              <a:t>(6.02 x 10</a:t>
            </a:r>
            <a:r>
              <a:rPr b="1" baseline="30000" lang="en-GB">
                <a:solidFill>
                  <a:srgbClr val="000000"/>
                </a:solidFill>
              </a:rPr>
              <a:t>23</a:t>
            </a:r>
            <a:r>
              <a:rPr b="1" lang="en-GB">
                <a:solidFill>
                  <a:srgbClr val="000000"/>
                </a:solidFill>
              </a:rPr>
              <a:t>) x 0.01 = 6.02 x 10</a:t>
            </a:r>
            <a:r>
              <a:rPr b="1" baseline="30000" lang="en-GB">
                <a:solidFill>
                  <a:srgbClr val="000000"/>
                </a:solidFill>
              </a:rPr>
              <a:t>21</a:t>
            </a:r>
            <a:endParaRPr b="1" baseline="30000"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atoms are in 0.01 mol of CH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</a:t>
            </a:r>
            <a:r>
              <a:rPr b="1" lang="en-GB">
                <a:solidFill>
                  <a:srgbClr val="000000"/>
                </a:solidFill>
              </a:rPr>
              <a:t> (6.02 x 10</a:t>
            </a:r>
            <a:r>
              <a:rPr b="1" baseline="30000" lang="en-GB">
                <a:solidFill>
                  <a:srgbClr val="000000"/>
                </a:solidFill>
              </a:rPr>
              <a:t>21</a:t>
            </a:r>
            <a:r>
              <a:rPr b="1" lang="en-GB">
                <a:solidFill>
                  <a:srgbClr val="000000"/>
                </a:solidFill>
              </a:rPr>
              <a:t>) x 5 =  3.01 x 10</a:t>
            </a:r>
            <a:r>
              <a:rPr b="1" baseline="30000" lang="en-GB">
                <a:solidFill>
                  <a:srgbClr val="000000"/>
                </a:solidFill>
              </a:rPr>
              <a:t>22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5 answers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Balance the following equations: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H₂ + Cl₂          </a:t>
            </a: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HCl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CaO + </a:t>
            </a: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HCl          CaCl₂ + H₂O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KCl + F₂         </a:t>
            </a: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KF + Cl₂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ZnO + C          </a:t>
            </a: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Zn + CO₂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CuSO₄ + </a:t>
            </a:r>
            <a:r>
              <a:rPr b="1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NaOH          Cu(OH)₂ + Na₂SO₄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3" name="Google Shape;193;p28"/>
          <p:cNvCxnSpPr/>
          <p:nvPr/>
        </p:nvCxnSpPr>
        <p:spPr>
          <a:xfrm>
            <a:off x="3070550" y="3674750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Google Shape;194;p28"/>
          <p:cNvCxnSpPr/>
          <p:nvPr/>
        </p:nvCxnSpPr>
        <p:spPr>
          <a:xfrm>
            <a:off x="3869425" y="429322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28"/>
          <p:cNvCxnSpPr/>
          <p:nvPr/>
        </p:nvCxnSpPr>
        <p:spPr>
          <a:xfrm>
            <a:off x="3312475" y="496167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Google Shape;196;p28"/>
          <p:cNvCxnSpPr/>
          <p:nvPr/>
        </p:nvCxnSpPr>
        <p:spPr>
          <a:xfrm>
            <a:off x="3403450" y="558017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28"/>
          <p:cNvCxnSpPr/>
          <p:nvPr/>
        </p:nvCxnSpPr>
        <p:spPr>
          <a:xfrm>
            <a:off x="4820900" y="6215250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Convert the volumes below to dm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20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        </a:t>
            </a:r>
            <a:r>
              <a:rPr b="1" lang="en-GB">
                <a:solidFill>
                  <a:srgbClr val="000000"/>
                </a:solidFill>
              </a:rPr>
              <a:t>0.02 dm</a:t>
            </a:r>
            <a:r>
              <a:rPr b="1" baseline="30000" lang="en-GB">
                <a:solidFill>
                  <a:srgbClr val="000000"/>
                </a:solidFill>
              </a:rPr>
              <a:t>3</a:t>
            </a:r>
            <a:endParaRPr b="1" baseline="30000"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600 cm</a:t>
            </a:r>
            <a:r>
              <a:rPr baseline="30000" lang="en-GB">
                <a:solidFill>
                  <a:srgbClr val="000000"/>
                </a:solidFill>
              </a:rPr>
              <a:t>3		</a:t>
            </a:r>
            <a:r>
              <a:rPr b="1" lang="en-GB">
                <a:solidFill>
                  <a:srgbClr val="000000"/>
                </a:solidFill>
              </a:rPr>
              <a:t>0.6 dm</a:t>
            </a:r>
            <a:r>
              <a:rPr b="1" baseline="30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100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r>
              <a:rPr b="1" lang="en-GB">
                <a:solidFill>
                  <a:srgbClr val="000000"/>
                </a:solidFill>
              </a:rPr>
              <a:t>0.1 dm</a:t>
            </a:r>
            <a:r>
              <a:rPr b="1" baseline="30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0.07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r>
              <a:rPr b="1" lang="en-GB">
                <a:solidFill>
                  <a:srgbClr val="000000"/>
                </a:solidFill>
              </a:rPr>
              <a:t>0.00007 dm</a:t>
            </a:r>
            <a:r>
              <a:rPr b="1" baseline="30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370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r>
              <a:rPr b="1" lang="en-GB">
                <a:solidFill>
                  <a:srgbClr val="000000"/>
                </a:solidFill>
              </a:rPr>
              <a:t>0.37 dm</a:t>
            </a:r>
            <a:r>
              <a:rPr b="1" baseline="30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aseline="30000">
              <a:solidFill>
                <a:srgbClr val="000000"/>
              </a:solidFill>
            </a:endParaRPr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917941" y="95104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9468000" y="2876300"/>
            <a:ext cx="82032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type="title"/>
          </p:nvPr>
        </p:nvSpPr>
        <p:spPr>
          <a:xfrm>
            <a:off x="917950" y="124730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6 answers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9189550" y="2876300"/>
            <a:ext cx="81804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Convert the volumes below to cm</a:t>
            </a:r>
            <a:r>
              <a:rPr baseline="30000" lang="en-GB"/>
              <a:t>3</a:t>
            </a:r>
            <a:r>
              <a:rPr lang="en-GB"/>
              <a:t>: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2 dm</a:t>
            </a:r>
            <a:r>
              <a:rPr baseline="30000" lang="en-GB"/>
              <a:t>3</a:t>
            </a:r>
            <a:r>
              <a:rPr lang="en-GB"/>
              <a:t>          </a:t>
            </a:r>
            <a:r>
              <a:rPr b="1" lang="en-GB"/>
              <a:t>2000 cm</a:t>
            </a:r>
            <a:r>
              <a:rPr b="1" baseline="30000" lang="en-GB"/>
              <a:t>3</a:t>
            </a:r>
            <a:endParaRPr b="1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50 dm</a:t>
            </a:r>
            <a:r>
              <a:rPr baseline="30000" lang="en-GB"/>
              <a:t>3       </a:t>
            </a:r>
            <a:r>
              <a:rPr lang="en-GB"/>
              <a:t>   </a:t>
            </a:r>
            <a:r>
              <a:rPr b="1" lang="en-GB"/>
              <a:t>50000 cm</a:t>
            </a:r>
            <a:r>
              <a:rPr b="1" baseline="30000" lang="en-GB"/>
              <a:t>3</a:t>
            </a:r>
            <a:endParaRPr b="1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38 dm</a:t>
            </a:r>
            <a:r>
              <a:rPr baseline="30000" lang="en-GB"/>
              <a:t>3</a:t>
            </a:r>
            <a:r>
              <a:rPr lang="en-GB"/>
              <a:t>       </a:t>
            </a:r>
            <a:r>
              <a:rPr b="1" lang="en-GB"/>
              <a:t>38000 cm</a:t>
            </a:r>
            <a:r>
              <a:rPr b="1" baseline="30000" lang="en-GB"/>
              <a:t>3</a:t>
            </a:r>
            <a:endParaRPr b="1" baseline="30000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0.8 dm</a:t>
            </a:r>
            <a:r>
              <a:rPr baseline="30000" lang="en-GB"/>
              <a:t>3</a:t>
            </a:r>
            <a:r>
              <a:rPr lang="en-GB"/>
              <a:t>     </a:t>
            </a:r>
            <a:r>
              <a:rPr b="1" lang="en-GB"/>
              <a:t>800 cm</a:t>
            </a:r>
            <a:r>
              <a:rPr b="1" baseline="30000" lang="en-GB"/>
              <a:t>3</a:t>
            </a:r>
            <a:endParaRPr b="1" baseline="30000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6.4 dm</a:t>
            </a:r>
            <a:r>
              <a:rPr baseline="30000" lang="en-GB"/>
              <a:t>3</a:t>
            </a:r>
            <a:r>
              <a:rPr lang="en-GB"/>
              <a:t>      </a:t>
            </a:r>
            <a:r>
              <a:rPr b="1" lang="en-GB"/>
              <a:t>6300 cm</a:t>
            </a:r>
            <a:r>
              <a:rPr b="1" baseline="30000" lang="en-GB"/>
              <a:t>3</a:t>
            </a:r>
            <a:endParaRPr b="1" baseline="30000"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aseline="30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7 answer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917950" y="1933450"/>
            <a:ext cx="16452001" cy="6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351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                            Fe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lang="en-GB" sz="3500">
                <a:solidFill>
                  <a:srgbClr val="000000"/>
                </a:solidFill>
              </a:rPr>
              <a:t>   →   FeSO</a:t>
            </a:r>
            <a:r>
              <a:rPr baseline="-25000" lang="en-GB" sz="3500">
                <a:solidFill>
                  <a:srgbClr val="000000"/>
                </a:solidFill>
              </a:rPr>
              <a:t>4 </a:t>
            </a:r>
            <a:r>
              <a:rPr lang="en-GB" sz="3500">
                <a:solidFill>
                  <a:srgbClr val="000000"/>
                </a:solidFill>
              </a:rPr>
              <a:t>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endParaRPr baseline="-25000" sz="3500"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1102175" y="3754900"/>
            <a:ext cx="3286800" cy="8082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out the M</a:t>
            </a:r>
            <a:r>
              <a:rPr b="0" baseline="-2500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0" baseline="-2500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5570225" y="3812725"/>
            <a:ext cx="7269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56                98                153                    2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1102175" y="4669300"/>
            <a:ext cx="3286800" cy="10335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one mass from the question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7" name="Google Shape;217;p30"/>
          <p:cNvCxnSpPr/>
          <p:nvPr/>
        </p:nvCxnSpPr>
        <p:spPr>
          <a:xfrm flipH="1">
            <a:off x="5913025" y="4674025"/>
            <a:ext cx="5400" cy="103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8" name="Google Shape;218;p30"/>
          <p:cNvSpPr txBox="1"/>
          <p:nvPr/>
        </p:nvSpPr>
        <p:spPr>
          <a:xfrm>
            <a:off x="5577850" y="5821675"/>
            <a:ext cx="983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1102175" y="5812300"/>
            <a:ext cx="3286800" cy="10287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out scale factor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6126475" y="4663450"/>
            <a:ext cx="983100" cy="102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÷56 x 80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1102175" y="6955300"/>
            <a:ext cx="3286800" cy="18762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Apply to the other reactant to see how much is needed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2" name="Google Shape;222;p30"/>
          <p:cNvCxnSpPr/>
          <p:nvPr/>
        </p:nvCxnSpPr>
        <p:spPr>
          <a:xfrm>
            <a:off x="7886700" y="4457700"/>
            <a:ext cx="0" cy="304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3" name="Google Shape;223;p30"/>
          <p:cNvSpPr txBox="1"/>
          <p:nvPr/>
        </p:nvSpPr>
        <p:spPr>
          <a:xfrm>
            <a:off x="7559050" y="7650475"/>
            <a:ext cx="126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140g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8107675" y="5730250"/>
            <a:ext cx="983100" cy="102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÷56 x 80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10876225" y="5478925"/>
            <a:ext cx="5905200" cy="276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need 140 g of H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to react with 80 g Fe, but we added 100 g of H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so </a:t>
            </a:r>
            <a:r>
              <a:rPr b="1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baseline="-25000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run out first. 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8 answer</a:t>
            </a:r>
            <a:endParaRPr/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917950" y="1933450"/>
            <a:ext cx="16452001" cy="6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4351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                            Fe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SO</a:t>
            </a:r>
            <a:r>
              <a:rPr baseline="-25000" lang="en-GB" sz="3500">
                <a:solidFill>
                  <a:srgbClr val="000000"/>
                </a:solidFill>
              </a:rPr>
              <a:t>4</a:t>
            </a:r>
            <a:r>
              <a:rPr lang="en-GB" sz="3500">
                <a:solidFill>
                  <a:srgbClr val="000000"/>
                </a:solidFill>
              </a:rPr>
              <a:t>   →   FeSO</a:t>
            </a:r>
            <a:r>
              <a:rPr baseline="-25000" lang="en-GB" sz="3500">
                <a:solidFill>
                  <a:srgbClr val="000000"/>
                </a:solidFill>
              </a:rPr>
              <a:t>4 </a:t>
            </a:r>
            <a:r>
              <a:rPr lang="en-GB" sz="3500">
                <a:solidFill>
                  <a:srgbClr val="000000"/>
                </a:solidFill>
              </a:rPr>
              <a:t>   +   H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endParaRPr baseline="-25000" sz="3500"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1102175" y="3754900"/>
            <a:ext cx="3286800" cy="8082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out the M</a:t>
            </a:r>
            <a:r>
              <a:rPr b="0" baseline="-2500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0" baseline="-2500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5570225" y="3812725"/>
            <a:ext cx="7269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56                98                153                    2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1102175" y="4669300"/>
            <a:ext cx="3286800" cy="10335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one mass from the question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6" name="Google Shape;236;p31"/>
          <p:cNvCxnSpPr/>
          <p:nvPr/>
        </p:nvCxnSpPr>
        <p:spPr>
          <a:xfrm flipH="1">
            <a:off x="5913025" y="4674025"/>
            <a:ext cx="5400" cy="103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7" name="Google Shape;237;p31"/>
          <p:cNvSpPr txBox="1"/>
          <p:nvPr/>
        </p:nvSpPr>
        <p:spPr>
          <a:xfrm>
            <a:off x="5577850" y="5821675"/>
            <a:ext cx="983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1102175" y="5812300"/>
            <a:ext cx="3286800" cy="10287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out scale factor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6126475" y="4663450"/>
            <a:ext cx="983100" cy="102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÷56 x 80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1102175" y="6955300"/>
            <a:ext cx="3286800" cy="18762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Apply to the other reactant to see how much is needed</a:t>
            </a:r>
            <a:endParaRPr b="0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1" name="Google Shape;241;p31"/>
          <p:cNvCxnSpPr/>
          <p:nvPr/>
        </p:nvCxnSpPr>
        <p:spPr>
          <a:xfrm>
            <a:off x="7886700" y="4457700"/>
            <a:ext cx="0" cy="304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31"/>
          <p:cNvSpPr txBox="1"/>
          <p:nvPr/>
        </p:nvSpPr>
        <p:spPr>
          <a:xfrm>
            <a:off x="7559050" y="7650475"/>
            <a:ext cx="126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140 g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8107675" y="5730250"/>
            <a:ext cx="983100" cy="102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÷56 x 80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10876225" y="5478925"/>
            <a:ext cx="5905200" cy="276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need 140 g of H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to react with 80 g Fe, but we added 100 g of H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so </a:t>
            </a:r>
            <a:r>
              <a:rPr b="1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baseline="-25000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i="0" lang="en-GB" sz="3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run out first. 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550" y="0"/>
            <a:ext cx="15402999" cy="9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1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917950" y="2519050"/>
            <a:ext cx="84138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Calculate the M</a:t>
            </a:r>
            <a:r>
              <a:rPr baseline="-25000" lang="en-GB">
                <a:solidFill>
                  <a:srgbClr val="0000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 of the following: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1. Ethanoic acid - CH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COOH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2. Ethane - C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H</a:t>
            </a:r>
            <a:r>
              <a:rPr baseline="-25000" lang="en-GB">
                <a:solidFill>
                  <a:srgbClr val="000000"/>
                </a:solidFill>
              </a:rPr>
              <a:t>6</a:t>
            </a:r>
            <a:endParaRPr baseline="-2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3. Magnesium Nitrate - Mg(NO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4. Aluminium nitrate - Al(NO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5. Aluminium sulfate - Al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(SO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)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endParaRPr baseline="-2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1425925" y="789900"/>
            <a:ext cx="5511000" cy="661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Relative atomic masses (M</a:t>
            </a:r>
            <a:r>
              <a:rPr b="0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 - 1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 - 27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 - 24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- 14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- 12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- 16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 - 32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2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The relative formula mass (M</a:t>
            </a:r>
            <a:r>
              <a:rPr baseline="-25000" lang="en-GB">
                <a:solidFill>
                  <a:srgbClr val="000000"/>
                </a:solidFill>
                <a:highlight>
                  <a:schemeClr val="lt1"/>
                </a:highlight>
              </a:rPr>
              <a:t>r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) of a Group 2 sulfate is 142. 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Formula X</a:t>
            </a:r>
            <a:r>
              <a:rPr baseline="-25000" lang="en-GB">
                <a:solidFill>
                  <a:srgbClr val="000000"/>
                </a:solidFill>
                <a:highlight>
                  <a:schemeClr val="lt1"/>
                </a:highlight>
              </a:rPr>
              <a:t>2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SO</a:t>
            </a:r>
            <a:r>
              <a:rPr baseline="-25000" lang="en-GB">
                <a:solidFill>
                  <a:srgbClr val="000000"/>
                </a:solidFill>
                <a:highlight>
                  <a:schemeClr val="lt1"/>
                </a:highlight>
              </a:rPr>
              <a:t>4</a:t>
            </a:r>
            <a:endParaRPr baseline="-25000" sz="23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Relative atomic masses (A</a:t>
            </a:r>
            <a:r>
              <a:rPr baseline="-25000" lang="en-GB">
                <a:solidFill>
                  <a:srgbClr val="000000"/>
                </a:solidFill>
                <a:highlight>
                  <a:schemeClr val="lt1"/>
                </a:highlight>
              </a:rPr>
              <a:t>r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): S = 32, O = 16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31800" lvl="0" marL="9144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arenR"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Calculate the relative atomic mass (A</a:t>
            </a:r>
            <a:r>
              <a:rPr baseline="-25000" lang="en-GB">
                <a:solidFill>
                  <a:srgbClr val="000000"/>
                </a:solidFill>
                <a:highlight>
                  <a:schemeClr val="lt1"/>
                </a:highlight>
              </a:rPr>
              <a:t>r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) of the Group 2 metal in the metal carbonate.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31800" lvl="0" marL="914400" marR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lphaLcParenR"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Name the Group 2 metal.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3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093975"/>
            <a:ext cx="125793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fluorine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tin fluoride (SnF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)? 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magnesium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magnesium carbonate (MgCO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)? 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is the percentage of oxygen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aluminium hydroxide Al(OH)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? 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What percentage of nitrogen in </a:t>
            </a:r>
            <a:br>
              <a:rPr lang="en-GB" sz="3500">
                <a:solidFill>
                  <a:srgbClr val="000000"/>
                </a:solidFill>
              </a:rPr>
            </a:br>
            <a:r>
              <a:rPr lang="en-GB" sz="3500">
                <a:solidFill>
                  <a:srgbClr val="000000"/>
                </a:solidFill>
              </a:rPr>
              <a:t>magnesium nitrate</a:t>
            </a:r>
            <a:r>
              <a:rPr baseline="-25000" lang="en-GB" sz="3500">
                <a:solidFill>
                  <a:srgbClr val="000000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Mg(NO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)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?  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 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13497375" y="1442975"/>
            <a:ext cx="4131000" cy="661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Relative atomic masses (A</a:t>
            </a:r>
            <a:r>
              <a:rPr b="0" baseline="-2500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 - 1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 - 27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 - 24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- 14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- 12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- 16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Sn - 119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 - 19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4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7950" y="22142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 grams in: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5 mol of CaCO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0.01 mol of NaHCO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 moles are in: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303 g of KNO</a:t>
            </a:r>
            <a:r>
              <a:rPr baseline="-25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9.80 g of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How many: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atoms are 0.1 mol of carbon?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molecules are in 0.01 mol of CH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atoms are in 0.01 mol of CH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5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Balance the following equations: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H₂ + Cl₂          HCl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CaO + HCl          CaCl₂ + H₂O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KCl + F₂         KF + Cl₂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ZnO + C          Zn + CO₂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CuSO₄ + NaOH          Cu(OH)₂ + Na₂SO₄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3096075" y="372472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0"/>
          <p:cNvCxnSpPr/>
          <p:nvPr/>
        </p:nvCxnSpPr>
        <p:spPr>
          <a:xfrm>
            <a:off x="3598000" y="4326550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20"/>
          <p:cNvCxnSpPr/>
          <p:nvPr/>
        </p:nvCxnSpPr>
        <p:spPr>
          <a:xfrm>
            <a:off x="3096075" y="4945050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3203725" y="556352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20"/>
          <p:cNvCxnSpPr/>
          <p:nvPr/>
        </p:nvCxnSpPr>
        <p:spPr>
          <a:xfrm>
            <a:off x="4554600" y="6215275"/>
            <a:ext cx="69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6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Iron can be extracted from its ores by heating it with carbon. Some students found that 6.4 g of Fe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O</a:t>
            </a:r>
            <a:r>
              <a:rPr baseline="-25000" lang="en-GB" sz="3500">
                <a:solidFill>
                  <a:srgbClr val="000000"/>
                </a:solidFill>
              </a:rPr>
              <a:t>3</a:t>
            </a:r>
            <a:r>
              <a:rPr lang="en-GB" sz="3500">
                <a:solidFill>
                  <a:srgbClr val="000000"/>
                </a:solidFill>
              </a:rPr>
              <a:t> reacted with 0.72 g of C to produce 4.48 g of Fe and 2.64 g of CO</a:t>
            </a:r>
            <a:r>
              <a:rPr baseline="-25000" lang="en-GB" sz="3500">
                <a:solidFill>
                  <a:srgbClr val="000000"/>
                </a:solidFill>
              </a:rPr>
              <a:t>2</a:t>
            </a:r>
            <a:r>
              <a:rPr lang="en-GB" sz="3500">
                <a:solidFill>
                  <a:srgbClr val="000000"/>
                </a:solidFill>
              </a:rPr>
              <a:t>. Use the masses to deduce the balanced equation. </a:t>
            </a:r>
            <a:endParaRPr sz="3500"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Convert the volumes below to dm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20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        </a:t>
            </a:r>
            <a:endParaRPr b="1" baseline="30000"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600 cm</a:t>
            </a:r>
            <a:r>
              <a:rPr baseline="30000" lang="en-GB">
                <a:solidFill>
                  <a:srgbClr val="000000"/>
                </a:solidFill>
              </a:rPr>
              <a:t>3		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100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0.07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370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		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aseline="30000">
              <a:solidFill>
                <a:srgbClr val="000000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9468000" y="2876300"/>
            <a:ext cx="82032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124730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7 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9189550" y="2519050"/>
            <a:ext cx="81804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Convert the volumes below to cm</a:t>
            </a:r>
            <a:r>
              <a:rPr baseline="30000" lang="en-GB"/>
              <a:t>3</a:t>
            </a:r>
            <a:r>
              <a:rPr lang="en-GB"/>
              <a:t>: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2 dm</a:t>
            </a:r>
            <a:r>
              <a:rPr baseline="30000" lang="en-GB"/>
              <a:t>3</a:t>
            </a:r>
            <a:r>
              <a:rPr lang="en-GB"/>
              <a:t>         </a:t>
            </a:r>
            <a:endParaRPr b="1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50 dm</a:t>
            </a:r>
            <a:r>
              <a:rPr baseline="30000" lang="en-GB"/>
              <a:t>3       </a:t>
            </a:r>
            <a:r>
              <a:rPr lang="en-GB"/>
              <a:t>   </a:t>
            </a:r>
            <a:endParaRPr b="1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38 dm</a:t>
            </a:r>
            <a:r>
              <a:rPr baseline="30000" lang="en-GB"/>
              <a:t>3</a:t>
            </a:r>
            <a:r>
              <a:rPr lang="en-GB"/>
              <a:t>       </a:t>
            </a:r>
            <a:endParaRPr b="1" baseline="30000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0.8 dm</a:t>
            </a:r>
            <a:r>
              <a:rPr baseline="30000" lang="en-GB"/>
              <a:t>3</a:t>
            </a:r>
            <a:r>
              <a:rPr lang="en-GB"/>
              <a:t>     </a:t>
            </a:r>
            <a:endParaRPr b="1" baseline="30000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 startAt="6"/>
            </a:pPr>
            <a:r>
              <a:rPr lang="en-GB"/>
              <a:t>6.4 dm</a:t>
            </a:r>
            <a:r>
              <a:rPr baseline="30000" lang="en-GB"/>
              <a:t>3</a:t>
            </a:r>
            <a:r>
              <a:rPr lang="en-GB"/>
              <a:t>     </a:t>
            </a:r>
            <a:endParaRPr b="1" baseline="30000"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aseline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