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bd71573f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bd71573f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6968edf2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6968edf2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ed21e674c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ed21e674c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ed21e674c_0_6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ed21e674c_0_6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867245e8b2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867245e8b2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679f24c6b_0_6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8679f24c6b_0_6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8d162349ca_0_4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8d162349ca_0_4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8ed21e674c_0_7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8ed21e674c_0_7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8679f24c6b_0_7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8679f24c6b_0_7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dk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" type="subTitle"/>
          </p:nvPr>
        </p:nvSpPr>
        <p:spPr>
          <a:xfrm>
            <a:off x="949050" y="7939001"/>
            <a:ext cx="78711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400"/>
              <a:buNone/>
              <a:defRPr/>
            </a:lvl9pPr>
          </a:lstStyle>
          <a:p/>
        </p:txBody>
      </p:sp>
      <p:pic>
        <p:nvPicPr>
          <p:cNvPr id="78" name="Google Shape;78;p1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11.png"/><Relationship Id="rId5" Type="http://schemas.openxmlformats.org/officeDocument/2006/relationships/image" Target="../media/image6.png"/><Relationship Id="rId6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Multiplication patterns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4" name="Google Shape;84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Ward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5" name="Google Shape;85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1" name="Google Shape;91;p16"/>
          <p:cNvSpPr txBox="1"/>
          <p:nvPr>
            <p:ph type="title"/>
          </p:nvPr>
        </p:nvSpPr>
        <p:spPr>
          <a:xfrm>
            <a:off x="917950" y="421875"/>
            <a:ext cx="13126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600">
                <a:solidFill>
                  <a:srgbClr val="4B3241"/>
                </a:solidFill>
              </a:rPr>
              <a:t>Warm up - Missing values</a:t>
            </a:r>
            <a:endParaRPr sz="46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4600">
                <a:solidFill>
                  <a:schemeClr val="dk2"/>
                </a:solidFill>
              </a:rPr>
              <a:t>Can you complete the calculations?</a:t>
            </a:r>
            <a:endParaRPr b="0" sz="4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4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chemeClr val="dk2"/>
              </a:solidFill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9443125" y="3716975"/>
            <a:ext cx="703200" cy="6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15172000" y="605800"/>
            <a:ext cx="336000" cy="41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2650" y="3326850"/>
            <a:ext cx="15724650" cy="4770150"/>
          </a:xfrm>
          <a:prstGeom prst="rect">
            <a:avLst/>
          </a:prstGeom>
          <a:noFill/>
          <a:ln cap="flat" cmpd="sng" w="762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795325" y="427925"/>
            <a:ext cx="171468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Using a counting stick to show times tables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5000">
                <a:solidFill>
                  <a:schemeClr val="dk2"/>
                </a:solidFill>
              </a:rPr>
              <a:t>Shading 10 x 10 grids</a:t>
            </a:r>
            <a:r>
              <a:rPr b="0" lang="en-GB" sz="3400">
                <a:solidFill>
                  <a:schemeClr val="dk2"/>
                </a:solidFill>
              </a:rPr>
              <a:t> </a:t>
            </a:r>
            <a:endParaRPr b="0" sz="3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4B3241"/>
              </a:solidFill>
            </a:endParaRPr>
          </a:p>
        </p:txBody>
      </p:sp>
      <p:sp>
        <p:nvSpPr>
          <p:cNvPr id="100" name="Google Shape;100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1" name="Google Shape;101;p17"/>
          <p:cNvSpPr txBox="1"/>
          <p:nvPr/>
        </p:nvSpPr>
        <p:spPr>
          <a:xfrm>
            <a:off x="15400600" y="605800"/>
            <a:ext cx="336000" cy="41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795325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2357950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7"/>
          <p:cNvSpPr txBox="1"/>
          <p:nvPr/>
        </p:nvSpPr>
        <p:spPr>
          <a:xfrm>
            <a:off x="3920575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5483200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7045825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8608450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10288925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11827650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13366375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14905100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16421575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608725" y="5625700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2087175" y="5625700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7"/>
          <p:cNvSpPr txBox="1"/>
          <p:nvPr/>
        </p:nvSpPr>
        <p:spPr>
          <a:xfrm>
            <a:off x="16320500" y="5625700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7"/>
          <p:cNvSpPr txBox="1"/>
          <p:nvPr/>
        </p:nvSpPr>
        <p:spPr>
          <a:xfrm>
            <a:off x="3733975" y="5625700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7"/>
          <p:cNvSpPr txBox="1"/>
          <p:nvPr/>
        </p:nvSpPr>
        <p:spPr>
          <a:xfrm>
            <a:off x="8464613" y="5625700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6957725" y="5625700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13195275" y="5545325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5345850" y="5625700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7"/>
          <p:cNvSpPr txBox="1"/>
          <p:nvPr/>
        </p:nvSpPr>
        <p:spPr>
          <a:xfrm>
            <a:off x="10027238" y="5625700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11639113" y="5545325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14757888" y="5545325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4" name="Google Shape;12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1525" y="2056925"/>
            <a:ext cx="13126850" cy="2065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7"/>
          <p:cNvPicPr preferRelativeResize="0"/>
          <p:nvPr/>
        </p:nvPicPr>
        <p:blipFill rotWithShape="1">
          <a:blip r:embed="rId4">
            <a:alphaModFix/>
          </a:blip>
          <a:srcRect b="5545" l="6378" r="6838" t="14197"/>
          <a:stretch/>
        </p:blipFill>
        <p:spPr>
          <a:xfrm>
            <a:off x="1773925" y="4259450"/>
            <a:ext cx="5485075" cy="549122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7"/>
          <p:cNvSpPr txBox="1"/>
          <p:nvPr/>
        </p:nvSpPr>
        <p:spPr>
          <a:xfrm>
            <a:off x="7837825" y="5142725"/>
            <a:ext cx="93756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Shade all multiples of 6 in the grid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Continue beyond 10 x 6 = 60</a:t>
            </a:r>
            <a:endParaRPr sz="4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patterns do you notice?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7"/>
          <p:cNvSpPr txBox="1"/>
          <p:nvPr/>
        </p:nvSpPr>
        <p:spPr>
          <a:xfrm>
            <a:off x="14866675" y="506300"/>
            <a:ext cx="437400" cy="41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795325" y="427925"/>
            <a:ext cx="171468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Using a counting stick to show times tables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5000">
                <a:solidFill>
                  <a:schemeClr val="dk2"/>
                </a:solidFill>
              </a:rPr>
              <a:t>Shading 10 x 10 grids</a:t>
            </a:r>
            <a:r>
              <a:rPr b="0" lang="en-GB" sz="3400">
                <a:solidFill>
                  <a:schemeClr val="dk2"/>
                </a:solidFill>
              </a:rPr>
              <a:t> </a:t>
            </a:r>
            <a:endParaRPr b="0" sz="3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4B3241"/>
              </a:solidFill>
            </a:endParaRPr>
          </a:p>
        </p:txBody>
      </p:sp>
      <p:sp>
        <p:nvSpPr>
          <p:cNvPr id="133" name="Google Shape;133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18"/>
          <p:cNvSpPr txBox="1"/>
          <p:nvPr/>
        </p:nvSpPr>
        <p:spPr>
          <a:xfrm>
            <a:off x="15400600" y="605800"/>
            <a:ext cx="336000" cy="41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18"/>
          <p:cNvSpPr txBox="1"/>
          <p:nvPr/>
        </p:nvSpPr>
        <p:spPr>
          <a:xfrm>
            <a:off x="795325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18"/>
          <p:cNvSpPr txBox="1"/>
          <p:nvPr/>
        </p:nvSpPr>
        <p:spPr>
          <a:xfrm>
            <a:off x="2357950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18"/>
          <p:cNvSpPr txBox="1"/>
          <p:nvPr/>
        </p:nvSpPr>
        <p:spPr>
          <a:xfrm>
            <a:off x="3920575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18"/>
          <p:cNvSpPr txBox="1"/>
          <p:nvPr/>
        </p:nvSpPr>
        <p:spPr>
          <a:xfrm>
            <a:off x="5483200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18"/>
          <p:cNvSpPr txBox="1"/>
          <p:nvPr/>
        </p:nvSpPr>
        <p:spPr>
          <a:xfrm>
            <a:off x="7045825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18"/>
          <p:cNvSpPr txBox="1"/>
          <p:nvPr/>
        </p:nvSpPr>
        <p:spPr>
          <a:xfrm>
            <a:off x="8608450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18"/>
          <p:cNvSpPr txBox="1"/>
          <p:nvPr/>
        </p:nvSpPr>
        <p:spPr>
          <a:xfrm>
            <a:off x="10288925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18"/>
          <p:cNvSpPr txBox="1"/>
          <p:nvPr/>
        </p:nvSpPr>
        <p:spPr>
          <a:xfrm>
            <a:off x="11827650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18"/>
          <p:cNvSpPr txBox="1"/>
          <p:nvPr/>
        </p:nvSpPr>
        <p:spPr>
          <a:xfrm>
            <a:off x="13366375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8"/>
          <p:cNvSpPr txBox="1"/>
          <p:nvPr/>
        </p:nvSpPr>
        <p:spPr>
          <a:xfrm>
            <a:off x="14905100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18"/>
          <p:cNvSpPr txBox="1"/>
          <p:nvPr/>
        </p:nvSpPr>
        <p:spPr>
          <a:xfrm>
            <a:off x="16421575" y="4118825"/>
            <a:ext cx="792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18"/>
          <p:cNvSpPr txBox="1"/>
          <p:nvPr/>
        </p:nvSpPr>
        <p:spPr>
          <a:xfrm>
            <a:off x="608725" y="5625700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2087175" y="5625700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18"/>
          <p:cNvSpPr txBox="1"/>
          <p:nvPr/>
        </p:nvSpPr>
        <p:spPr>
          <a:xfrm>
            <a:off x="16320500" y="5625700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18"/>
          <p:cNvSpPr txBox="1"/>
          <p:nvPr/>
        </p:nvSpPr>
        <p:spPr>
          <a:xfrm>
            <a:off x="3733975" y="5625700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18"/>
          <p:cNvSpPr txBox="1"/>
          <p:nvPr/>
        </p:nvSpPr>
        <p:spPr>
          <a:xfrm>
            <a:off x="8464613" y="5625700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18"/>
          <p:cNvSpPr txBox="1"/>
          <p:nvPr/>
        </p:nvSpPr>
        <p:spPr>
          <a:xfrm>
            <a:off x="6957725" y="5625700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18"/>
          <p:cNvSpPr txBox="1"/>
          <p:nvPr/>
        </p:nvSpPr>
        <p:spPr>
          <a:xfrm>
            <a:off x="13195275" y="5545325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3" name="Google Shape;153;p18"/>
          <p:cNvSpPr txBox="1"/>
          <p:nvPr/>
        </p:nvSpPr>
        <p:spPr>
          <a:xfrm>
            <a:off x="5345850" y="5625700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18"/>
          <p:cNvSpPr txBox="1"/>
          <p:nvPr/>
        </p:nvSpPr>
        <p:spPr>
          <a:xfrm>
            <a:off x="10027238" y="5625700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5" name="Google Shape;155;p18"/>
          <p:cNvSpPr txBox="1"/>
          <p:nvPr/>
        </p:nvSpPr>
        <p:spPr>
          <a:xfrm>
            <a:off x="11639113" y="5545325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18"/>
          <p:cNvSpPr txBox="1"/>
          <p:nvPr/>
        </p:nvSpPr>
        <p:spPr>
          <a:xfrm>
            <a:off x="14757888" y="5545325"/>
            <a:ext cx="1165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7" name="Google Shape;157;p18"/>
          <p:cNvPicPr preferRelativeResize="0"/>
          <p:nvPr/>
        </p:nvPicPr>
        <p:blipFill rotWithShape="1">
          <a:blip r:embed="rId3">
            <a:alphaModFix/>
          </a:blip>
          <a:srcRect b="5545" l="6378" r="6838" t="14197"/>
          <a:stretch/>
        </p:blipFill>
        <p:spPr>
          <a:xfrm>
            <a:off x="1773925" y="4259450"/>
            <a:ext cx="5485075" cy="549122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8"/>
          <p:cNvSpPr txBox="1"/>
          <p:nvPr/>
        </p:nvSpPr>
        <p:spPr>
          <a:xfrm>
            <a:off x="7837825" y="5142725"/>
            <a:ext cx="93756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Shade all multiples of 12 in the grid</a:t>
            </a:r>
            <a:endParaRPr sz="4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patterns do you notice?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18"/>
          <p:cNvSpPr txBox="1"/>
          <p:nvPr/>
        </p:nvSpPr>
        <p:spPr>
          <a:xfrm>
            <a:off x="4601025" y="4486300"/>
            <a:ext cx="462000" cy="416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18"/>
          <p:cNvSpPr txBox="1"/>
          <p:nvPr/>
        </p:nvSpPr>
        <p:spPr>
          <a:xfrm>
            <a:off x="2522950" y="4925381"/>
            <a:ext cx="462000" cy="522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1" name="Google Shape;161;p18"/>
          <p:cNvPicPr preferRelativeResize="0"/>
          <p:nvPr/>
        </p:nvPicPr>
        <p:blipFill rotWithShape="1">
          <a:blip r:embed="rId4">
            <a:alphaModFix/>
          </a:blip>
          <a:srcRect b="4653" l="4112" r="3873" t="9332"/>
          <a:stretch/>
        </p:blipFill>
        <p:spPr>
          <a:xfrm>
            <a:off x="1694850" y="4259450"/>
            <a:ext cx="5564150" cy="53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325" y="2200025"/>
            <a:ext cx="13363049" cy="16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8"/>
          <p:cNvPicPr preferRelativeResize="0"/>
          <p:nvPr/>
        </p:nvPicPr>
        <p:blipFill rotWithShape="1">
          <a:blip r:embed="rId6">
            <a:alphaModFix/>
          </a:blip>
          <a:srcRect b="4511" l="5295" r="4638" t="10040"/>
          <a:stretch/>
        </p:blipFill>
        <p:spPr>
          <a:xfrm>
            <a:off x="1466700" y="3972125"/>
            <a:ext cx="6001447" cy="5778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8"/>
          <p:cNvSpPr txBox="1"/>
          <p:nvPr/>
        </p:nvSpPr>
        <p:spPr>
          <a:xfrm>
            <a:off x="2210100" y="4540750"/>
            <a:ext cx="602700" cy="416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18"/>
          <p:cNvSpPr txBox="1"/>
          <p:nvPr/>
        </p:nvSpPr>
        <p:spPr>
          <a:xfrm>
            <a:off x="14866675" y="506300"/>
            <a:ext cx="437400" cy="41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1" name="Google Shape;171;p19"/>
          <p:cNvSpPr txBox="1"/>
          <p:nvPr>
            <p:ph type="title"/>
          </p:nvPr>
        </p:nvSpPr>
        <p:spPr>
          <a:xfrm>
            <a:off x="355375" y="94725"/>
            <a:ext cx="13929900" cy="95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Talk Task - Exploring multiplication patterns</a:t>
            </a:r>
            <a:endParaRPr>
              <a:solidFill>
                <a:schemeClr val="dk2"/>
              </a:solidFill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AutoNum type="arabicPeriod"/>
            </a:pPr>
            <a:r>
              <a:rPr b="0" lang="en-GB" sz="2900">
                <a:solidFill>
                  <a:schemeClr val="dk2"/>
                </a:solidFill>
              </a:rPr>
              <a:t>Shade in the 10 x 10 grids for the 2x, 4x and 8x tables</a:t>
            </a:r>
            <a:endParaRPr b="0" sz="2900">
              <a:solidFill>
                <a:schemeClr val="dk2"/>
              </a:solidFill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AutoNum type="arabicPeriod"/>
            </a:pPr>
            <a:r>
              <a:rPr b="0" lang="en-GB" sz="2900">
                <a:solidFill>
                  <a:schemeClr val="dk2"/>
                </a:solidFill>
              </a:rPr>
              <a:t>Reflect on the following questions:</a:t>
            </a:r>
            <a:endParaRPr b="0" sz="2900">
              <a:solidFill>
                <a:schemeClr val="dk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solidFill>
                <a:schemeClr val="accent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solidFill>
                  <a:schemeClr val="accent3"/>
                </a:solidFill>
              </a:rPr>
              <a:t>What do you notice?</a:t>
            </a:r>
            <a:r>
              <a:rPr lang="en-GB" sz="2900">
                <a:solidFill>
                  <a:schemeClr val="accent1"/>
                </a:solidFill>
              </a:rPr>
              <a:t> </a:t>
            </a:r>
            <a:r>
              <a:rPr lang="en-GB" sz="2900">
                <a:solidFill>
                  <a:schemeClr val="accent4"/>
                </a:solidFill>
              </a:rPr>
              <a:t>What’s the same?</a:t>
            </a:r>
            <a:r>
              <a:rPr lang="en-GB" sz="2900">
                <a:solidFill>
                  <a:schemeClr val="accent1"/>
                </a:solidFill>
              </a:rPr>
              <a:t> </a:t>
            </a:r>
            <a:r>
              <a:rPr lang="en-GB" sz="2900">
                <a:solidFill>
                  <a:schemeClr val="accent6"/>
                </a:solidFill>
              </a:rPr>
              <a:t>What patterns exist?</a:t>
            </a:r>
            <a:endParaRPr sz="2900">
              <a:solidFill>
                <a:schemeClr val="accent6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solidFill>
                <a:schemeClr val="accent6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solidFill>
                <a:schemeClr val="accent6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3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4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accent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200"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200"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200"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200">
              <a:solidFill>
                <a:srgbClr val="38761D"/>
              </a:solidFill>
            </a:endParaRPr>
          </a:p>
        </p:txBody>
      </p:sp>
      <p:sp>
        <p:nvSpPr>
          <p:cNvPr id="172" name="Google Shape;172;p19"/>
          <p:cNvSpPr txBox="1"/>
          <p:nvPr/>
        </p:nvSpPr>
        <p:spPr>
          <a:xfrm>
            <a:off x="12193650" y="5054825"/>
            <a:ext cx="1286100" cy="864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19"/>
          <p:cNvSpPr txBox="1"/>
          <p:nvPr/>
        </p:nvSpPr>
        <p:spPr>
          <a:xfrm>
            <a:off x="14509975" y="3533275"/>
            <a:ext cx="753900" cy="7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4" name="Google Shape;174;p19"/>
          <p:cNvSpPr txBox="1"/>
          <p:nvPr/>
        </p:nvSpPr>
        <p:spPr>
          <a:xfrm>
            <a:off x="355375" y="7128725"/>
            <a:ext cx="7554600" cy="57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2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5" name="Google Shape;175;p19"/>
          <p:cNvSpPr txBox="1"/>
          <p:nvPr/>
        </p:nvSpPr>
        <p:spPr>
          <a:xfrm>
            <a:off x="762775" y="5054825"/>
            <a:ext cx="2283600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6" name="Google Shape;176;p19"/>
          <p:cNvSpPr txBox="1"/>
          <p:nvPr/>
        </p:nvSpPr>
        <p:spPr>
          <a:xfrm>
            <a:off x="14714800" y="301000"/>
            <a:ext cx="336000" cy="41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77" name="Google Shape;17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975" y="4086950"/>
            <a:ext cx="5150264" cy="513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3038" y="4086950"/>
            <a:ext cx="5150264" cy="513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48825" y="4086950"/>
            <a:ext cx="5150264" cy="513327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19"/>
          <p:cNvSpPr txBox="1"/>
          <p:nvPr/>
        </p:nvSpPr>
        <p:spPr>
          <a:xfrm>
            <a:off x="602750" y="3533275"/>
            <a:ext cx="49425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2x multiplication table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1" name="Google Shape;181;p19"/>
          <p:cNvSpPr txBox="1"/>
          <p:nvPr/>
        </p:nvSpPr>
        <p:spPr>
          <a:xfrm>
            <a:off x="6306925" y="3533275"/>
            <a:ext cx="49425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x multiplication table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2" name="Google Shape;182;p19"/>
          <p:cNvSpPr txBox="1"/>
          <p:nvPr/>
        </p:nvSpPr>
        <p:spPr>
          <a:xfrm>
            <a:off x="11852700" y="3512725"/>
            <a:ext cx="49425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8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x multiplication table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8" name="Google Shape;188;p20"/>
          <p:cNvSpPr txBox="1"/>
          <p:nvPr>
            <p:ph type="title"/>
          </p:nvPr>
        </p:nvSpPr>
        <p:spPr>
          <a:xfrm>
            <a:off x="375450" y="333975"/>
            <a:ext cx="15517200" cy="246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>
                <a:solidFill>
                  <a:schemeClr val="dk2"/>
                </a:solidFill>
              </a:rPr>
              <a:t>Identifying multiplication patterns.</a:t>
            </a:r>
            <a:endParaRPr sz="4200">
              <a:solidFill>
                <a:schemeClr val="dk2"/>
              </a:solidFill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AutoNum type="arabicPeriod"/>
            </a:pPr>
            <a:r>
              <a:rPr b="0" lang="en-GB" sz="2900">
                <a:solidFill>
                  <a:schemeClr val="dk2"/>
                </a:solidFill>
              </a:rPr>
              <a:t>Shade in the 10 x 10 grids for the 3x, 7x, 11x and 12x tables</a:t>
            </a:r>
            <a:endParaRPr b="0" sz="2900">
              <a:solidFill>
                <a:schemeClr val="dk2"/>
              </a:solidFill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AutoNum type="arabicPeriod"/>
            </a:pPr>
            <a:r>
              <a:rPr b="0" lang="en-GB" sz="2900">
                <a:solidFill>
                  <a:schemeClr val="dk2"/>
                </a:solidFill>
              </a:rPr>
              <a:t>Compare the different multiplication tables</a:t>
            </a:r>
            <a:endParaRPr b="0" sz="2900">
              <a:solidFill>
                <a:schemeClr val="dk2"/>
              </a:solidFill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AutoNum type="arabicPeriod"/>
            </a:pPr>
            <a:r>
              <a:rPr b="0" lang="en-GB" sz="2900">
                <a:solidFill>
                  <a:schemeClr val="dk2"/>
                </a:solidFill>
              </a:rPr>
              <a:t>Consider the questions already asked such as:</a:t>
            </a:r>
            <a:endParaRPr b="0" sz="2900">
              <a:solidFill>
                <a:schemeClr val="dk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9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solidFill>
                  <a:schemeClr val="accent3"/>
                </a:solidFill>
              </a:rPr>
              <a:t>What do you notice?</a:t>
            </a:r>
            <a:r>
              <a:rPr lang="en-GB" sz="2900">
                <a:solidFill>
                  <a:schemeClr val="accent1"/>
                </a:solidFill>
              </a:rPr>
              <a:t> </a:t>
            </a:r>
            <a:r>
              <a:rPr lang="en-GB" sz="2900">
                <a:solidFill>
                  <a:schemeClr val="accent4"/>
                </a:solidFill>
              </a:rPr>
              <a:t>What’s the same?</a:t>
            </a:r>
            <a:r>
              <a:rPr lang="en-GB" sz="2900">
                <a:solidFill>
                  <a:schemeClr val="accent1"/>
                </a:solidFill>
              </a:rPr>
              <a:t> </a:t>
            </a:r>
            <a:r>
              <a:rPr lang="en-GB" sz="2900">
                <a:solidFill>
                  <a:schemeClr val="accent6"/>
                </a:solidFill>
              </a:rPr>
              <a:t>What patterns exist?</a:t>
            </a:r>
            <a:endParaRPr sz="32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8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0"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0" lang="en-GB" sz="1100">
                <a:latin typeface="Arial"/>
                <a:ea typeface="Arial"/>
                <a:cs typeface="Arial"/>
                <a:sym typeface="Arial"/>
              </a:rPr>
              <a:t> </a:t>
            </a:r>
            <a:endParaRPr b="0"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dk2"/>
              </a:solidFill>
            </a:endParaRPr>
          </a:p>
        </p:txBody>
      </p:sp>
      <p:pic>
        <p:nvPicPr>
          <p:cNvPr id="189" name="Google Shape;1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4302300"/>
            <a:ext cx="4258053" cy="42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4900" y="4302300"/>
            <a:ext cx="4258053" cy="42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657500" y="3869465"/>
            <a:ext cx="4258050" cy="5109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81200" y="3869465"/>
            <a:ext cx="4258050" cy="510966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0"/>
          <p:cNvSpPr txBox="1"/>
          <p:nvPr/>
        </p:nvSpPr>
        <p:spPr>
          <a:xfrm>
            <a:off x="0" y="3769025"/>
            <a:ext cx="49425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x table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4" name="Google Shape;194;p20"/>
          <p:cNvSpPr txBox="1"/>
          <p:nvPr/>
        </p:nvSpPr>
        <p:spPr>
          <a:xfrm>
            <a:off x="4238700" y="3769025"/>
            <a:ext cx="49425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7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x table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20"/>
          <p:cNvSpPr txBox="1"/>
          <p:nvPr/>
        </p:nvSpPr>
        <p:spPr>
          <a:xfrm>
            <a:off x="8838975" y="3409025"/>
            <a:ext cx="49425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11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x table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6" name="Google Shape;196;p20"/>
          <p:cNvSpPr txBox="1"/>
          <p:nvPr/>
        </p:nvSpPr>
        <p:spPr>
          <a:xfrm>
            <a:off x="13315275" y="3409025"/>
            <a:ext cx="49425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12</a:t>
            </a: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x table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"/>
          <p:cNvSpPr txBox="1"/>
          <p:nvPr>
            <p:ph type="title"/>
          </p:nvPr>
        </p:nvSpPr>
        <p:spPr>
          <a:xfrm>
            <a:off x="475925" y="28730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>
                <a:solidFill>
                  <a:schemeClr val="dk2"/>
                </a:solidFill>
              </a:rPr>
              <a:t>Identifying multiplication patterns.</a:t>
            </a:r>
            <a:endParaRPr/>
          </a:p>
        </p:txBody>
      </p:sp>
      <p:sp>
        <p:nvSpPr>
          <p:cNvPr id="202" name="Google Shape;20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3" name="Google Shape;203;p21"/>
          <p:cNvPicPr preferRelativeResize="0"/>
          <p:nvPr/>
        </p:nvPicPr>
        <p:blipFill rotWithShape="1">
          <a:blip r:embed="rId3">
            <a:alphaModFix/>
          </a:blip>
          <a:srcRect b="0" l="0" r="50169" t="0"/>
          <a:stretch/>
        </p:blipFill>
        <p:spPr>
          <a:xfrm>
            <a:off x="1217250" y="1113175"/>
            <a:ext cx="7100750" cy="818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446825" y="1225600"/>
            <a:ext cx="7450375" cy="785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2"/>
          <p:cNvSpPr txBox="1"/>
          <p:nvPr>
            <p:ph type="title"/>
          </p:nvPr>
        </p:nvSpPr>
        <p:spPr>
          <a:xfrm>
            <a:off x="475925" y="28730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>
                <a:solidFill>
                  <a:schemeClr val="dk2"/>
                </a:solidFill>
              </a:rPr>
              <a:t>Identifying multiplication patterns.</a:t>
            </a:r>
            <a:endParaRPr/>
          </a:p>
        </p:txBody>
      </p:sp>
      <p:sp>
        <p:nvSpPr>
          <p:cNvPr id="210" name="Google Shape;210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11" name="Google Shape;211;p22"/>
          <p:cNvPicPr preferRelativeResize="0"/>
          <p:nvPr/>
        </p:nvPicPr>
        <p:blipFill rotWithShape="1">
          <a:blip r:embed="rId3">
            <a:alphaModFix/>
          </a:blip>
          <a:srcRect b="0" l="0" r="50000" t="0"/>
          <a:stretch/>
        </p:blipFill>
        <p:spPr>
          <a:xfrm>
            <a:off x="812975" y="938775"/>
            <a:ext cx="7786326" cy="840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2"/>
          <p:cNvPicPr preferRelativeResize="0"/>
          <p:nvPr/>
        </p:nvPicPr>
        <p:blipFill rotWithShape="1">
          <a:blip r:embed="rId3">
            <a:alphaModFix/>
          </a:blip>
          <a:srcRect b="0" l="50000" r="0" t="0"/>
          <a:stretch/>
        </p:blipFill>
        <p:spPr>
          <a:xfrm>
            <a:off x="9689025" y="938775"/>
            <a:ext cx="7348825" cy="840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8" name="Google Shape;218;p23"/>
          <p:cNvSpPr txBox="1"/>
          <p:nvPr/>
        </p:nvSpPr>
        <p:spPr>
          <a:xfrm>
            <a:off x="566350" y="4319675"/>
            <a:ext cx="703200" cy="6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9" name="Google Shape;219;p23"/>
          <p:cNvSpPr txBox="1"/>
          <p:nvPr>
            <p:ph type="title"/>
          </p:nvPr>
        </p:nvSpPr>
        <p:spPr>
          <a:xfrm>
            <a:off x="202550" y="330675"/>
            <a:ext cx="14785800" cy="119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</a:rPr>
              <a:t>Challenge Slide </a:t>
            </a:r>
            <a:endParaRPr sz="6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4500">
                <a:solidFill>
                  <a:schemeClr val="dk2"/>
                </a:solidFill>
              </a:rPr>
              <a:t>How many different ways can you complete                    the multiplications shown below?</a:t>
            </a:r>
            <a:endParaRPr b="0" sz="45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</a:endParaRPr>
          </a:p>
        </p:txBody>
      </p:sp>
      <p:sp>
        <p:nvSpPr>
          <p:cNvPr id="220" name="Google Shape;220;p23"/>
          <p:cNvSpPr txBox="1"/>
          <p:nvPr/>
        </p:nvSpPr>
        <p:spPr>
          <a:xfrm>
            <a:off x="236250" y="3332713"/>
            <a:ext cx="17167500" cy="5166300"/>
          </a:xfrm>
          <a:prstGeom prst="rect">
            <a:avLst/>
          </a:prstGeom>
          <a:noFill/>
          <a:ln cap="flat" cmpd="sng" w="762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latin typeface="Montserrat"/>
                <a:ea typeface="Montserrat"/>
                <a:cs typeface="Montserrat"/>
                <a:sym typeface="Montserrat"/>
              </a:rPr>
              <a:t>	           </a:t>
            </a:r>
            <a:r>
              <a:rPr lang="en-GB" sz="6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x 	 = 24                       </a:t>
            </a:r>
            <a:r>
              <a:rPr lang="en-GB" sz="6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x 	 = 50</a:t>
            </a:r>
            <a:r>
              <a:rPr lang="en-GB" sz="6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       </a:t>
            </a:r>
            <a:endParaRPr sz="6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             </a:t>
            </a:r>
            <a:r>
              <a:rPr lang="en-GB" sz="6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x 	 = 32                       x 	 = 75</a:t>
            </a:r>
            <a:endParaRPr sz="6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             x 	 = 44                      x  	 = 100</a:t>
            </a:r>
            <a:endParaRPr sz="6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1" name="Google Shape;221;p23"/>
          <p:cNvSpPr txBox="1"/>
          <p:nvPr/>
        </p:nvSpPr>
        <p:spPr>
          <a:xfrm>
            <a:off x="2109650" y="3576350"/>
            <a:ext cx="703200" cy="60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2" name="Google Shape;222;p23"/>
          <p:cNvSpPr txBox="1"/>
          <p:nvPr/>
        </p:nvSpPr>
        <p:spPr>
          <a:xfrm>
            <a:off x="3427375" y="3576350"/>
            <a:ext cx="703200" cy="60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3" name="Google Shape;223;p23"/>
          <p:cNvSpPr txBox="1"/>
          <p:nvPr/>
        </p:nvSpPr>
        <p:spPr>
          <a:xfrm>
            <a:off x="1976200" y="5448300"/>
            <a:ext cx="703200" cy="60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4" name="Google Shape;224;p23"/>
          <p:cNvSpPr txBox="1"/>
          <p:nvPr/>
        </p:nvSpPr>
        <p:spPr>
          <a:xfrm>
            <a:off x="3427375" y="5448300"/>
            <a:ext cx="703200" cy="60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5" name="Google Shape;225;p23"/>
          <p:cNvSpPr txBox="1"/>
          <p:nvPr/>
        </p:nvSpPr>
        <p:spPr>
          <a:xfrm>
            <a:off x="3427375" y="7231575"/>
            <a:ext cx="703200" cy="60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6" name="Google Shape;226;p23"/>
          <p:cNvSpPr txBox="1"/>
          <p:nvPr/>
        </p:nvSpPr>
        <p:spPr>
          <a:xfrm>
            <a:off x="1976200" y="7231575"/>
            <a:ext cx="703200" cy="60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7" name="Google Shape;227;p23"/>
          <p:cNvSpPr txBox="1"/>
          <p:nvPr/>
        </p:nvSpPr>
        <p:spPr>
          <a:xfrm>
            <a:off x="10799575" y="3576350"/>
            <a:ext cx="703200" cy="60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8" name="Google Shape;228;p23"/>
          <p:cNvSpPr txBox="1"/>
          <p:nvPr/>
        </p:nvSpPr>
        <p:spPr>
          <a:xfrm>
            <a:off x="9468000" y="3576350"/>
            <a:ext cx="703200" cy="60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9" name="Google Shape;229;p23"/>
          <p:cNvSpPr txBox="1"/>
          <p:nvPr/>
        </p:nvSpPr>
        <p:spPr>
          <a:xfrm>
            <a:off x="10799575" y="5448300"/>
            <a:ext cx="703200" cy="60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0" name="Google Shape;230;p23"/>
          <p:cNvSpPr txBox="1"/>
          <p:nvPr/>
        </p:nvSpPr>
        <p:spPr>
          <a:xfrm>
            <a:off x="9468000" y="5448300"/>
            <a:ext cx="703200" cy="60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1" name="Google Shape;231;p23"/>
          <p:cNvSpPr txBox="1"/>
          <p:nvPr/>
        </p:nvSpPr>
        <p:spPr>
          <a:xfrm>
            <a:off x="10799575" y="7231575"/>
            <a:ext cx="703200" cy="60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2" name="Google Shape;232;p23"/>
          <p:cNvSpPr txBox="1"/>
          <p:nvPr/>
        </p:nvSpPr>
        <p:spPr>
          <a:xfrm>
            <a:off x="9468000" y="7231575"/>
            <a:ext cx="703200" cy="602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