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5D72115-D7D3-4751-9F4F-96E2DEF7EAE9}">
  <a:tblStyle styleId="{45D72115-D7D3-4751-9F4F-96E2DEF7EAE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04181B6-1F11-4390-93E4-1FE539F4D5C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34bdac7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34bdac7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c34bdac7a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c34bdac7a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c34bdac7a_0_7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c34bdac7a_0_7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34bdac7a_3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c34bdac7a_3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c34bdac7a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c34bdac7a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c34bdac7a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c34bdac7a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c34bdac7a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c34bdac7a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c34bdac7a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c34bdac7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c34bdac7a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c34bdac7a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c34bdac7a_3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c34bdac7a_3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34bdac7a_0_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34bdac7a_0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34bdac7a_0_9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c34bdac7a_0_9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33e82ce5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33e82ce5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34bdac7a_0_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34bdac7a_0_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c34bdac7a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c34bdac7a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c34bdac7a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c34bdac7a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c34bdac7a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c34bdac7a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34bdac7a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c34bdac7a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Series and Parallel Circuits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Physics - Key Stage 4 - Electricity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Walrond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 - Combining Cells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Answer the questions below.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1067100" y="2679375"/>
            <a:ext cx="16110900" cy="5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arenR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Assume that the cells all have a voltage of 2 V. Write down the battery voltage.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arenR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Assume that the cells have a voltage of 9 V. Write down the battery voltage.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arenR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Describe what happens to the current when two cells are combined a) in series.				b) in parallel.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 b="38659" l="60999" r="34245" t="55731"/>
          <a:stretch/>
        </p:blipFill>
        <p:spPr>
          <a:xfrm rot="5400000">
            <a:off x="4782462" y="3224140"/>
            <a:ext cx="1498000" cy="193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 rotWithShape="1">
          <a:blip r:embed="rId4">
            <a:alphaModFix/>
          </a:blip>
          <a:srcRect b="51394" l="59105" r="25208" t="41503"/>
          <a:stretch/>
        </p:blipFill>
        <p:spPr>
          <a:xfrm>
            <a:off x="9050625" y="3441375"/>
            <a:ext cx="2815126" cy="1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 rotWithShape="1">
          <a:blip r:embed="rId3">
            <a:alphaModFix/>
          </a:blip>
          <a:srcRect b="38659" l="60999" r="34245" t="55731"/>
          <a:stretch/>
        </p:blipFill>
        <p:spPr>
          <a:xfrm rot="5400000">
            <a:off x="5065487" y="5883915"/>
            <a:ext cx="1498000" cy="193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 rotWithShape="1">
          <a:blip r:embed="rId4">
            <a:alphaModFix/>
          </a:blip>
          <a:srcRect b="51394" l="59105" r="25208" t="41503"/>
          <a:stretch/>
        </p:blipFill>
        <p:spPr>
          <a:xfrm>
            <a:off x="9333650" y="6101150"/>
            <a:ext cx="2815126" cy="14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1" name="Google Shape;181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Worked Example 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2" name="Google Shape;182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24"/>
          <p:cNvSpPr txBox="1"/>
          <p:nvPr/>
        </p:nvSpPr>
        <p:spPr>
          <a:xfrm>
            <a:off x="588150" y="8467700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OCR, Twenty First Century Physics, Paper A182, June 2016.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050" y="2736750"/>
            <a:ext cx="4319325" cy="44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/>
          <p:nvPr/>
        </p:nvSpPr>
        <p:spPr>
          <a:xfrm>
            <a:off x="6967175" y="2519050"/>
            <a:ext cx="10863900" cy="58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127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Tim sets up this parallel circuit.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7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     i.  What is the voltage between points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9900" marR="1270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voltage = ......................................................................... V  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[1]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    ii.        All the resistors have the same resistance.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What is the current through point </a:t>
            </a: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69900" marR="1270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current = ......................................................................... A 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 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[1]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Task: Series and Parallel </a:t>
            </a:r>
            <a:endParaRPr/>
          </a:p>
        </p:txBody>
      </p:sp>
      <p:sp>
        <p:nvSpPr>
          <p:cNvPr id="191" name="Google Shape;191;p2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Each resistor is identical and  has a resistance of 10 </a:t>
            </a:r>
            <a:r>
              <a:rPr lang="en-GB" sz="4400"/>
              <a:t>ꭥ</a:t>
            </a:r>
            <a:r>
              <a:rPr lang="en-GB"/>
              <a:t>. Calculate the current through each resistor, and the potential difference across each resistor. </a:t>
            </a:r>
            <a:endParaRPr/>
          </a:p>
        </p:txBody>
      </p:sp>
      <p:sp>
        <p:nvSpPr>
          <p:cNvPr id="192" name="Google Shape;192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p25"/>
          <p:cNvSpPr txBox="1"/>
          <p:nvPr>
            <p:ph idx="2" type="body"/>
          </p:nvPr>
        </p:nvSpPr>
        <p:spPr>
          <a:xfrm>
            <a:off x="9467950" y="1634350"/>
            <a:ext cx="7902000" cy="720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The resistors in this circuit are identical and have a resistance of 30 ꭥ.</a:t>
            </a:r>
            <a:endParaRPr sz="2800"/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SzPts val="2800"/>
              <a:buAutoNum type="arabicParenR"/>
            </a:pPr>
            <a:r>
              <a:rPr lang="en-GB" sz="2800"/>
              <a:t>Calculate the current through resistor 1.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-GB" sz="2800"/>
              <a:t>Calculate the current through the second branch.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-GB" sz="2800"/>
              <a:t>Explain your answer to question 2.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-GB" sz="2800"/>
              <a:t>Calculate the potential difference across resistors 2 and 3 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5"/>
          <p:cNvPicPr preferRelativeResize="0"/>
          <p:nvPr/>
        </p:nvPicPr>
        <p:blipFill rotWithShape="1">
          <a:blip r:embed="rId3">
            <a:alphaModFix/>
          </a:blip>
          <a:srcRect b="23921" l="3109" r="65578" t="7496"/>
          <a:stretch/>
        </p:blipFill>
        <p:spPr>
          <a:xfrm>
            <a:off x="3353100" y="5749125"/>
            <a:ext cx="3766450" cy="346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 rotWithShape="1">
          <a:blip r:embed="rId4">
            <a:alphaModFix/>
          </a:blip>
          <a:srcRect b="60510" l="44174" r="30854" t="20527"/>
          <a:stretch/>
        </p:blipFill>
        <p:spPr>
          <a:xfrm>
            <a:off x="13955113" y="5884200"/>
            <a:ext cx="3248536" cy="319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10240150" y="8384350"/>
            <a:ext cx="63576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Images, Miss Walrond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2" name="Google Shape;202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3" name="Google Shape;203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9" name="Google Shape;209;p27"/>
          <p:cNvSpPr txBox="1"/>
          <p:nvPr>
            <p:ph idx="1" type="body"/>
          </p:nvPr>
        </p:nvSpPr>
        <p:spPr>
          <a:xfrm>
            <a:off x="918000" y="6750650"/>
            <a:ext cx="16452000" cy="261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210" name="Google Shape;210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1" name="Google Shape;211;p27"/>
          <p:cNvSpPr txBox="1"/>
          <p:nvPr>
            <p:ph type="title"/>
          </p:nvPr>
        </p:nvSpPr>
        <p:spPr>
          <a:xfrm>
            <a:off x="917950" y="890050"/>
            <a:ext cx="1321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accent5"/>
              </a:solidFill>
            </a:endParaRPr>
          </a:p>
        </p:txBody>
      </p:sp>
      <p:graphicFrame>
        <p:nvGraphicFramePr>
          <p:cNvPr id="212" name="Google Shape;212;p27"/>
          <p:cNvGraphicFramePr/>
          <p:nvPr/>
        </p:nvGraphicFramePr>
        <p:xfrm>
          <a:off x="952500" y="33770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{404181B6-1F11-4390-93E4-1FE539F4D5C9}</a:tableStyleId>
              </a:tblPr>
              <a:tblGrid>
                <a:gridCol w="5461000"/>
                <a:gridCol w="5461000"/>
                <a:gridCol w="5461000"/>
              </a:tblGrid>
              <a:tr h="96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Series 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Parallel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current is the same through each component. 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current splits between branches.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Potential difference 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potential difference splits between components. 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potential difference across each branch is the same.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8" name="Google Shape;218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9" name="Google Shape;219;p28"/>
          <p:cNvSpPr txBox="1"/>
          <p:nvPr>
            <p:ph type="title"/>
          </p:nvPr>
        </p:nvSpPr>
        <p:spPr>
          <a:xfrm>
            <a:off x="917950" y="890050"/>
            <a:ext cx="16608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Copy and complete the sentences using the words below. You can use words, once, more than once or not at all. </a:t>
            </a:r>
            <a:endParaRPr sz="3500">
              <a:solidFill>
                <a:schemeClr val="accent5"/>
              </a:solidFill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1099500" y="2876300"/>
            <a:ext cx="16089000" cy="59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arenR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When we add another lamp into a series circuit, the total resistance ____________, this means that the total current _______________. Also, the potential difference across each of the lamps ______________. This means that the lamps all become _____________.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arenR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When we add another lamp into a parallel circuit in a new branch, the total resistance _________________, the current through each lamp _____________. Also, the potential difference across each of the lamps ____________. This means that the lamps have the same brightness.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1872675" y="3332525"/>
            <a:ext cx="20682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increases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12431800" y="3332525"/>
            <a:ext cx="25473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decreases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12910900" y="3898575"/>
            <a:ext cx="25473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decreases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9468000" y="4442850"/>
            <a:ext cx="25473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dimmer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6420000" y="6010400"/>
            <a:ext cx="25473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decreases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1782675" y="6554700"/>
            <a:ext cx="25473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the same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8"/>
          <p:cNvSpPr txBox="1"/>
          <p:nvPr/>
        </p:nvSpPr>
        <p:spPr>
          <a:xfrm>
            <a:off x="1782675" y="7142475"/>
            <a:ext cx="25473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the same</a:t>
            </a:r>
            <a:r>
              <a:rPr b="1" lang="en-GB" sz="30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3" name="Google Shape;233;p29"/>
          <p:cNvSpPr txBox="1"/>
          <p:nvPr>
            <p:ph type="title"/>
          </p:nvPr>
        </p:nvSpPr>
        <p:spPr>
          <a:xfrm>
            <a:off x="917950" y="890050"/>
            <a:ext cx="16260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 2 - application of series and parallel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4" name="Google Shape;234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5" name="Google Shape;235;p29"/>
          <p:cNvSpPr txBox="1"/>
          <p:nvPr/>
        </p:nvSpPr>
        <p:spPr>
          <a:xfrm>
            <a:off x="588125" y="6959825"/>
            <a:ext cx="6959400" cy="14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Answers as discussed in the next slide have not been seen or verified by OCR.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588125" y="8467700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OCR, Twenty First Century Physics, Paper j259, Specimen.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9666800" y="1648175"/>
            <a:ext cx="6749100" cy="58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Lydia is comparing series and parallel circuits in a class practical.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Put a tick (✔) in the box next to the correct answer.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 rotWithShape="1">
          <a:blip r:embed="rId3">
            <a:alphaModFix/>
          </a:blip>
          <a:srcRect b="35701" l="22107" r="21407" t="39164"/>
          <a:stretch/>
        </p:blipFill>
        <p:spPr>
          <a:xfrm>
            <a:off x="0" y="1978725"/>
            <a:ext cx="9494662" cy="46210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9" name="Google Shape;239;p29"/>
          <p:cNvGraphicFramePr/>
          <p:nvPr/>
        </p:nvGraphicFramePr>
        <p:xfrm>
          <a:off x="9797150" y="475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{45D72115-D7D3-4751-9F4F-96E2DEF7EAE9}</a:tableStyleId>
              </a:tblPr>
              <a:tblGrid>
                <a:gridCol w="8436525"/>
                <a:gridCol w="502625"/>
              </a:tblGrid>
              <a:tr h="600075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reading on </a:t>
                      </a: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b="1" baseline="-25000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 less than the reading on </a:t>
                      </a: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b="1" baseline="-25000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525" marR="9525" marL="9525"/>
                </a:tc>
              </a:tr>
              <a:tr h="581025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total resistance in circuit B is 6 Ω.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525" marR="9525" marL="9525"/>
                </a:tc>
              </a:tr>
              <a:tr h="581025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p.d. across the 8 Ω is the same in both circuits.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525" marR="9525" marL="9525"/>
                </a:tc>
              </a:tr>
              <a:tr h="581025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p.d. across A2 is very large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525" marR="9525" marL="9525"/>
                </a:tc>
              </a:tr>
            </a:tbl>
          </a:graphicData>
        </a:graphic>
      </p:graphicFrame>
      <p:sp>
        <p:nvSpPr>
          <p:cNvPr id="240" name="Google Shape;240;p29"/>
          <p:cNvSpPr txBox="1"/>
          <p:nvPr/>
        </p:nvSpPr>
        <p:spPr>
          <a:xfrm>
            <a:off x="16176450" y="7209500"/>
            <a:ext cx="1306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[1]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9"/>
          <p:cNvSpPr/>
          <p:nvPr/>
        </p:nvSpPr>
        <p:spPr>
          <a:xfrm>
            <a:off x="9362025" y="4965300"/>
            <a:ext cx="304800" cy="3600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9"/>
          <p:cNvSpPr/>
          <p:nvPr/>
        </p:nvSpPr>
        <p:spPr>
          <a:xfrm>
            <a:off x="9362025" y="5988550"/>
            <a:ext cx="304800" cy="36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9"/>
          <p:cNvSpPr/>
          <p:nvPr/>
        </p:nvSpPr>
        <p:spPr>
          <a:xfrm>
            <a:off x="9362025" y="6599825"/>
            <a:ext cx="304800" cy="36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9"/>
          <p:cNvSpPr/>
          <p:nvPr/>
        </p:nvSpPr>
        <p:spPr>
          <a:xfrm>
            <a:off x="9362025" y="7657238"/>
            <a:ext cx="304800" cy="36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0" name="Google Shape;250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1" name="Google Shape;251;p3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Review: Independent Task - Combining Cells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2" name="Google Shape;252;p30"/>
          <p:cNvSpPr txBox="1"/>
          <p:nvPr/>
        </p:nvSpPr>
        <p:spPr>
          <a:xfrm>
            <a:off x="936800" y="2149950"/>
            <a:ext cx="16110900" cy="59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arenR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Assume that the cells all have a voltage of 2 V. Write down the battery voltage.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arenR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Assume that the cells have a voltage of 9 V. Write down the battery voltage.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arenR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Describe what happens to the current when two cells are combined a) in series.	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current will increase.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  <a:b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in parallel.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current will increase.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3" name="Google Shape;253;p30"/>
          <p:cNvPicPr preferRelativeResize="0"/>
          <p:nvPr/>
        </p:nvPicPr>
        <p:blipFill rotWithShape="1">
          <a:blip r:embed="rId3">
            <a:alphaModFix/>
          </a:blip>
          <a:srcRect b="38659" l="60999" r="34245" t="55731"/>
          <a:stretch/>
        </p:blipFill>
        <p:spPr>
          <a:xfrm rot="5400000">
            <a:off x="4652162" y="2694715"/>
            <a:ext cx="1498000" cy="193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 rotWithShape="1">
          <a:blip r:embed="rId4">
            <a:alphaModFix/>
          </a:blip>
          <a:srcRect b="51394" l="59105" r="25208" t="41503"/>
          <a:stretch/>
        </p:blipFill>
        <p:spPr>
          <a:xfrm>
            <a:off x="8920325" y="2911950"/>
            <a:ext cx="2815126" cy="1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0"/>
          <p:cNvPicPr preferRelativeResize="0"/>
          <p:nvPr/>
        </p:nvPicPr>
        <p:blipFill rotWithShape="1">
          <a:blip r:embed="rId3">
            <a:alphaModFix/>
          </a:blip>
          <a:srcRect b="38659" l="60999" r="34245" t="55731"/>
          <a:stretch/>
        </p:blipFill>
        <p:spPr>
          <a:xfrm rot="5400000">
            <a:off x="4782462" y="4730015"/>
            <a:ext cx="1498000" cy="193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0"/>
          <p:cNvPicPr preferRelativeResize="0"/>
          <p:nvPr/>
        </p:nvPicPr>
        <p:blipFill rotWithShape="1">
          <a:blip r:embed="rId4">
            <a:alphaModFix/>
          </a:blip>
          <a:srcRect b="51394" l="59105" r="25208" t="41503"/>
          <a:stretch/>
        </p:blipFill>
        <p:spPr>
          <a:xfrm>
            <a:off x="9468000" y="5046600"/>
            <a:ext cx="2815126" cy="14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/>
          <p:nvPr/>
        </p:nvSpPr>
        <p:spPr>
          <a:xfrm>
            <a:off x="6867788" y="3225500"/>
            <a:ext cx="20124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V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11735450" y="3347375"/>
            <a:ext cx="20124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V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30"/>
          <p:cNvSpPr txBox="1"/>
          <p:nvPr/>
        </p:nvSpPr>
        <p:spPr>
          <a:xfrm>
            <a:off x="6867800" y="5260800"/>
            <a:ext cx="20124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18 V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30"/>
          <p:cNvSpPr txBox="1"/>
          <p:nvPr/>
        </p:nvSpPr>
        <p:spPr>
          <a:xfrm>
            <a:off x="12457300" y="5360150"/>
            <a:ext cx="20124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 V</a:t>
            </a: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Review: Independent Task: Series and Parallel </a:t>
            </a:r>
            <a:endParaRPr/>
          </a:p>
        </p:txBody>
      </p:sp>
      <p:sp>
        <p:nvSpPr>
          <p:cNvPr id="266" name="Google Shape;266;p3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Each resistor is identical and  has a resistance of 10 </a:t>
            </a:r>
            <a:r>
              <a:rPr lang="en-GB" sz="4400"/>
              <a:t>ꭥ</a:t>
            </a:r>
            <a:r>
              <a:rPr lang="en-GB"/>
              <a:t>. Calculate </a:t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the current through each resistor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potential difference across each resistor. </a:t>
            </a:r>
            <a:endParaRPr/>
          </a:p>
        </p:txBody>
      </p:sp>
      <p:sp>
        <p:nvSpPr>
          <p:cNvPr id="267" name="Google Shape;267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8" name="Google Shape;268;p31"/>
          <p:cNvSpPr txBox="1"/>
          <p:nvPr>
            <p:ph idx="2" type="body"/>
          </p:nvPr>
        </p:nvSpPr>
        <p:spPr>
          <a:xfrm>
            <a:off x="9467950" y="1634350"/>
            <a:ext cx="7902000" cy="720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The resistors in this circuit are identical and have a resistance of 30 ꭥ.</a:t>
            </a:r>
            <a:endParaRPr sz="2800"/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SzPts val="2800"/>
              <a:buAutoNum type="arabicParenR"/>
            </a:pPr>
            <a:r>
              <a:rPr lang="en-GB" sz="2800"/>
              <a:t>Calculate the current through resistor 1.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-GB" sz="2800"/>
              <a:t>Calculate the current through the second branch.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-GB" sz="2800"/>
              <a:t>Calculate the potential difference across resistors 2 and 3 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1"/>
          <p:cNvSpPr txBox="1"/>
          <p:nvPr/>
        </p:nvSpPr>
        <p:spPr>
          <a:xfrm>
            <a:off x="7213900" y="8645600"/>
            <a:ext cx="63576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Images, Miss Walrond </a:t>
            </a:r>
            <a:endParaRPr/>
          </a:p>
        </p:txBody>
      </p:sp>
      <p:sp>
        <p:nvSpPr>
          <p:cNvPr id="270" name="Google Shape;270;p31"/>
          <p:cNvSpPr txBox="1"/>
          <p:nvPr/>
        </p:nvSpPr>
        <p:spPr>
          <a:xfrm>
            <a:off x="871175" y="6750625"/>
            <a:ext cx="2307900" cy="20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1" name="Google Shape;271;p31"/>
          <p:cNvPicPr preferRelativeResize="0"/>
          <p:nvPr/>
        </p:nvPicPr>
        <p:blipFill rotWithShape="1">
          <a:blip r:embed="rId3">
            <a:alphaModFix/>
          </a:blip>
          <a:srcRect b="40295" l="19504" r="62205" t="44511"/>
          <a:stretch/>
        </p:blipFill>
        <p:spPr>
          <a:xfrm>
            <a:off x="3179075" y="5692900"/>
            <a:ext cx="3621733" cy="38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1"/>
          <p:cNvPicPr preferRelativeResize="0"/>
          <p:nvPr/>
        </p:nvPicPr>
        <p:blipFill rotWithShape="1">
          <a:blip r:embed="rId4">
            <a:alphaModFix/>
          </a:blip>
          <a:srcRect b="62138" l="46901" r="33836" t="22026"/>
          <a:stretch/>
        </p:blipFill>
        <p:spPr>
          <a:xfrm>
            <a:off x="13411500" y="5248425"/>
            <a:ext cx="3374248" cy="359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Q1. 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2357950" y="559625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/>
              <a:t>Alyssia is doing electricity experiments.</a:t>
            </a:r>
            <a:endParaRPr sz="3000"/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/>
              <a:t>Alyssia investigates the current in circuits made from cells and lamps.</a:t>
            </a:r>
            <a:endParaRPr sz="3000"/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/>
              <a:t>All the cells are alike and all the lamps are alike.</a:t>
            </a:r>
            <a:endParaRPr sz="3000"/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/>
              <a:t>Here are four circuits she connects up. Each circuit contains an ammeter.</a:t>
            </a:r>
            <a:endParaRPr sz="3000"/>
          </a:p>
          <a:p>
            <a:pPr indent="0" lvl="0" marL="0" rtl="0" algn="l">
              <a:spcBef>
                <a:spcPts val="100"/>
              </a:spcBef>
              <a:spcAft>
                <a:spcPts val="200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308" y="2914133"/>
            <a:ext cx="9715000" cy="39649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1" name="Google Shape;91;p15"/>
          <p:cNvGraphicFramePr/>
          <p:nvPr/>
        </p:nvGraphicFramePr>
        <p:xfrm>
          <a:off x="406675" y="718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{45D72115-D7D3-4751-9F4F-96E2DEF7EAE9}</a:tableStyleId>
              </a:tblPr>
              <a:tblGrid>
                <a:gridCol w="841975"/>
                <a:gridCol w="10130150"/>
                <a:gridCol w="1692800"/>
                <a:gridCol w="841975"/>
                <a:gridCol w="2525875"/>
                <a:gridCol w="841975"/>
              </a:tblGrid>
              <a:tr h="51065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(i)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ammeter in this circuit has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smallest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reading.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12700" marR="12700" rtl="0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[1]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</a:tr>
              <a:tr h="510650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(ii)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ammeter in this circuit has the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greatest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reading.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12700" marR="12700" rtl="0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[1]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</a:tr>
              <a:tr h="984825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(iii)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these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TWO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circuits the lamps are connected in </a:t>
                      </a: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parallel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12700" marR="12700" rtl="0"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[1]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</a:tr>
            </a:tbl>
          </a:graphicData>
        </a:graphic>
      </p:graphicFrame>
      <p:sp>
        <p:nvSpPr>
          <p:cNvPr id="92" name="Google Shape;92;p15"/>
          <p:cNvSpPr txBox="1"/>
          <p:nvPr/>
        </p:nvSpPr>
        <p:spPr>
          <a:xfrm>
            <a:off x="11366325" y="3482100"/>
            <a:ext cx="6009000" cy="3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For each statement choose the correct circuit.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Put a letter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A, B, C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in each box to show your choice.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 can use each letter once, twice or not at all.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11081975" y="7251425"/>
            <a:ext cx="413700" cy="4689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11081975" y="7767950"/>
            <a:ext cx="413700" cy="4689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11081975" y="8284475"/>
            <a:ext cx="413700" cy="4689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14674250" y="8284475"/>
            <a:ext cx="413700" cy="4689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>
            <a:off x="3644100" y="9125675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OCR, Twenty First Century Physics B, A182/01, June 2017.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Q2. </a:t>
            </a:r>
            <a:endParaRPr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917950" y="1764975"/>
            <a:ext cx="16452000" cy="707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/>
              <a:t>Riya connects an electrical circuit.</a:t>
            </a:r>
            <a:endParaRPr/>
          </a:p>
          <a:p>
            <a:pPr indent="0" lvl="0" marL="12700" marR="127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voltmeter reading is 3.0 V.</a:t>
            </a:r>
            <a:endParaRPr>
              <a:solidFill>
                <a:srgbClr val="000000"/>
              </a:solidFill>
            </a:endParaRPr>
          </a:p>
          <a:p>
            <a:pPr indent="0" lvl="0" marL="127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127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ammeter reading is 1.5A.</a:t>
            </a:r>
            <a:endParaRPr>
              <a:solidFill>
                <a:srgbClr val="000000"/>
              </a:solidFill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     i.        Calculate the resistance of the lamp.</a:t>
            </a:r>
            <a:endParaRPr>
              <a:solidFill>
                <a:srgbClr val="000000"/>
              </a:solidFill>
            </a:endParaRPr>
          </a:p>
          <a:p>
            <a:pPr indent="0" lvl="0" marL="469900" marR="1270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answer ......................................... ohms </a:t>
            </a:r>
            <a:r>
              <a:rPr b="1" lang="en-GB">
                <a:solidFill>
                  <a:srgbClr val="000000"/>
                </a:solidFill>
              </a:rPr>
              <a:t>[2]</a:t>
            </a:r>
            <a:endParaRPr b="1">
              <a:solidFill>
                <a:srgbClr val="000000"/>
              </a:solidFill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     Ii..      Riya wants to decrease the total resistance of the circuit.</a:t>
            </a:r>
            <a:endParaRPr>
              <a:solidFill>
                <a:srgbClr val="000000"/>
              </a:solidFill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               She </a:t>
            </a:r>
            <a:r>
              <a:rPr b="1" lang="en-GB">
                <a:solidFill>
                  <a:srgbClr val="000000"/>
                </a:solidFill>
              </a:rPr>
              <a:t>cannot</a:t>
            </a:r>
            <a:r>
              <a:rPr lang="en-GB">
                <a:solidFill>
                  <a:srgbClr val="000000"/>
                </a:solidFill>
              </a:rPr>
              <a:t> change the voltage.</a:t>
            </a:r>
            <a:endParaRPr>
              <a:solidFill>
                <a:srgbClr val="000000"/>
              </a:solidFill>
            </a:endParaRPr>
          </a:p>
          <a:p>
            <a:pPr indent="-469900" lvl="0" marL="13843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    Describe </a:t>
            </a:r>
            <a:r>
              <a:rPr b="1" lang="en-GB">
                <a:solidFill>
                  <a:srgbClr val="000000"/>
                </a:solidFill>
              </a:rPr>
              <a:t>two</a:t>
            </a:r>
            <a:r>
              <a:rPr lang="en-GB">
                <a:solidFill>
                  <a:srgbClr val="000000"/>
                </a:solidFill>
              </a:rPr>
              <a:t> changes she could make to this electrical circuit to  decrease the total resistance.                                                                                </a:t>
            </a:r>
            <a:r>
              <a:rPr b="1" lang="en-GB">
                <a:solidFill>
                  <a:srgbClr val="000000"/>
                </a:solidFill>
              </a:rPr>
              <a:t>[2]</a:t>
            </a:r>
            <a:endParaRPr b="1">
              <a:solidFill>
                <a:srgbClr val="000000"/>
              </a:solidFill>
            </a:endParaRPr>
          </a:p>
          <a:p>
            <a:pPr indent="-469900" lvl="0" marL="13843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1113" y="179625"/>
            <a:ext cx="591502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588125" y="8467700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Physics, B752/02, June 2017.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Q1</a:t>
            </a:r>
            <a:endParaRPr/>
          </a:p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917950" y="1895675"/>
            <a:ext cx="16804200" cy="769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254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000"/>
              <a:buAutoNum type="arabicPeriod"/>
            </a:pPr>
            <a:r>
              <a:rPr lang="en-GB" sz="3000">
                <a:solidFill>
                  <a:srgbClr val="000000"/>
                </a:solidFill>
              </a:rPr>
              <a:t>i</a:t>
            </a:r>
            <a:r>
              <a:rPr lang="en-GB" sz="3000">
                <a:solidFill>
                  <a:srgbClr val="000000"/>
                </a:solidFill>
              </a:rPr>
              <a:t>. C 																									</a:t>
            </a:r>
            <a:r>
              <a:rPr b="1" lang="en-GB" sz="3000">
                <a:solidFill>
                  <a:srgbClr val="000000"/>
                </a:solidFill>
              </a:rPr>
              <a:t>1</a:t>
            </a:r>
            <a:endParaRPr b="1" sz="3000">
              <a:solidFill>
                <a:srgbClr val="000000"/>
              </a:solidFill>
            </a:endParaRPr>
          </a:p>
          <a:p>
            <a:pPr indent="0" lvl="0" marL="457200" marR="254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i</a:t>
            </a:r>
            <a:r>
              <a:rPr lang="en-GB" sz="3000">
                <a:solidFill>
                  <a:srgbClr val="000000"/>
                </a:solidFill>
              </a:rPr>
              <a:t>i. D 																									</a:t>
            </a:r>
            <a:r>
              <a:rPr b="1" lang="en-GB" sz="3000">
                <a:solidFill>
                  <a:srgbClr val="000000"/>
                </a:solidFill>
              </a:rPr>
              <a:t>1</a:t>
            </a:r>
            <a:endParaRPr sz="3000">
              <a:solidFill>
                <a:srgbClr val="000000"/>
              </a:solidFill>
            </a:endParaRPr>
          </a:p>
          <a:p>
            <a:pPr indent="0" lvl="0" marL="457200" marR="254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i</a:t>
            </a:r>
            <a:r>
              <a:rPr lang="en-GB" sz="3000">
                <a:solidFill>
                  <a:srgbClr val="000000"/>
                </a:solidFill>
              </a:rPr>
              <a:t>ii. B </a:t>
            </a:r>
            <a:r>
              <a:rPr b="1" lang="en-GB" sz="3000">
                <a:solidFill>
                  <a:srgbClr val="000000"/>
                </a:solidFill>
              </a:rPr>
              <a:t>and </a:t>
            </a:r>
            <a:r>
              <a:rPr lang="en-GB" sz="3000">
                <a:solidFill>
                  <a:srgbClr val="000000"/>
                </a:solidFill>
              </a:rPr>
              <a:t>D																						</a:t>
            </a:r>
            <a:r>
              <a:rPr b="1" lang="en-GB" sz="3000">
                <a:solidFill>
                  <a:srgbClr val="000000"/>
                </a:solidFill>
              </a:rPr>
              <a:t>1</a:t>
            </a:r>
            <a:r>
              <a:rPr lang="en-GB" sz="3000">
                <a:solidFill>
                  <a:srgbClr val="000000"/>
                </a:solidFill>
              </a:rPr>
              <a:t> (both needed). </a:t>
            </a:r>
            <a:endParaRPr sz="3000">
              <a:solidFill>
                <a:srgbClr val="000000"/>
              </a:solidFill>
            </a:endParaRPr>
          </a:p>
          <a:p>
            <a:pPr indent="0" lvl="0" marL="457200" marR="254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419100" lvl="0" marL="457200" marR="254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3000"/>
              <a:buAutoNum type="arabicPeriod"/>
            </a:pPr>
            <a:r>
              <a:rPr lang="en-GB" sz="3000">
                <a:solidFill>
                  <a:srgbClr val="000000"/>
                </a:solidFill>
              </a:rPr>
              <a:t>i. 2																									</a:t>
            </a:r>
            <a:r>
              <a:rPr b="1" lang="en-GB" sz="3000">
                <a:solidFill>
                  <a:srgbClr val="000000"/>
                </a:solidFill>
              </a:rPr>
              <a:t>2 </a:t>
            </a:r>
            <a:endParaRPr b="1" sz="3000">
              <a:solidFill>
                <a:srgbClr val="000000"/>
              </a:solidFill>
            </a:endParaRPr>
          </a:p>
          <a:p>
            <a:pPr indent="0" lvl="0" marL="457200" marR="254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   3 / 1.5 	(if answer is incorrect or incomplete)							</a:t>
            </a:r>
            <a:r>
              <a:rPr b="1" lang="en-GB" sz="3000">
                <a:solidFill>
                  <a:srgbClr val="000000"/>
                </a:solidFill>
              </a:rPr>
              <a:t>1 </a:t>
            </a:r>
            <a:endParaRPr b="1" sz="3000">
              <a:solidFill>
                <a:srgbClr val="000000"/>
              </a:solidFill>
            </a:endParaRPr>
          </a:p>
          <a:p>
            <a:pPr indent="0" lvl="0" marL="457200" marR="254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</a:endParaRPr>
          </a:p>
          <a:p>
            <a:pPr indent="0" lvl="0" marL="457200" marR="254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i</a:t>
            </a:r>
            <a:r>
              <a:rPr lang="en-GB" sz="3000">
                <a:solidFill>
                  <a:srgbClr val="000000"/>
                </a:solidFill>
              </a:rPr>
              <a:t>i. </a:t>
            </a:r>
            <a:r>
              <a:rPr b="1" lang="en-GB" sz="3000">
                <a:solidFill>
                  <a:srgbClr val="000000"/>
                </a:solidFill>
              </a:rPr>
              <a:t>Any two from: </a:t>
            </a:r>
            <a:endParaRPr b="1" sz="3000">
              <a:solidFill>
                <a:srgbClr val="000000"/>
              </a:solidFill>
            </a:endParaRPr>
          </a:p>
          <a:p>
            <a:pPr indent="0" lvl="0" marL="457200" marR="254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    Reduce the setting on the variable resistor								</a:t>
            </a:r>
            <a:r>
              <a:rPr b="1" lang="en-GB" sz="3000">
                <a:solidFill>
                  <a:srgbClr val="000000"/>
                </a:solidFill>
              </a:rPr>
              <a:t>1 </a:t>
            </a:r>
            <a:endParaRPr b="1" sz="3000">
              <a:solidFill>
                <a:srgbClr val="000000"/>
              </a:solidFill>
            </a:endParaRPr>
          </a:p>
          <a:p>
            <a:pPr indent="0" lvl="0" marL="457200" marR="254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    Remove the lamp or variable resistor 										</a:t>
            </a:r>
            <a:r>
              <a:rPr b="1" lang="en-GB" sz="3000">
                <a:solidFill>
                  <a:srgbClr val="000000"/>
                </a:solidFill>
              </a:rPr>
              <a:t>1</a:t>
            </a:r>
            <a:endParaRPr b="1" sz="3000">
              <a:solidFill>
                <a:srgbClr val="000000"/>
              </a:solidFill>
            </a:endParaRPr>
          </a:p>
          <a:p>
            <a:pPr indent="0" lvl="0" marL="457200" marR="254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00"/>
                </a:solidFill>
              </a:rPr>
              <a:t>    </a:t>
            </a:r>
            <a:r>
              <a:rPr lang="en-GB" sz="3000">
                <a:solidFill>
                  <a:srgbClr val="000000"/>
                </a:solidFill>
              </a:rPr>
              <a:t>Make the wires shorter																</a:t>
            </a:r>
            <a:r>
              <a:rPr b="1" lang="en-GB" sz="3000">
                <a:solidFill>
                  <a:srgbClr val="000000"/>
                </a:solidFill>
              </a:rPr>
              <a:t>1</a:t>
            </a:r>
            <a:endParaRPr sz="3000">
              <a:solidFill>
                <a:srgbClr val="000000"/>
              </a:solidFill>
            </a:endParaRPr>
          </a:p>
          <a:p>
            <a:pPr indent="0" lvl="0" marL="457200" marR="254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    Use thicker wire 																			</a:t>
            </a:r>
            <a:r>
              <a:rPr b="1" lang="en-GB" sz="3000">
                <a:solidFill>
                  <a:srgbClr val="000000"/>
                </a:solidFill>
              </a:rPr>
              <a:t>1</a:t>
            </a:r>
            <a:endParaRPr b="1" sz="3000">
              <a:solidFill>
                <a:srgbClr val="000000"/>
              </a:solidFill>
            </a:endParaRPr>
          </a:p>
          <a:p>
            <a:pPr indent="0" lvl="0" marL="457200" marR="254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00"/>
                </a:solidFill>
              </a:rPr>
              <a:t>    </a:t>
            </a:r>
            <a:r>
              <a:rPr lang="en-GB" sz="3000">
                <a:solidFill>
                  <a:srgbClr val="000000"/>
                </a:solidFill>
              </a:rPr>
              <a:t>Place resistor and lamp in parallel                                                  </a:t>
            </a:r>
            <a:r>
              <a:rPr b="1" lang="en-GB" sz="3000">
                <a:solidFill>
                  <a:srgbClr val="000000"/>
                </a:solidFill>
              </a:rPr>
              <a:t>1</a:t>
            </a:r>
            <a:endParaRPr b="1" sz="3000">
              <a:solidFill>
                <a:srgbClr val="000000"/>
              </a:solidFill>
            </a:endParaRPr>
          </a:p>
          <a:p>
            <a:pPr indent="0" lvl="0" marL="0" marR="25400" rtl="0" algn="l">
              <a:lnSpc>
                <a:spcPct val="12272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baseline="-25000" lang="en-GB" sz="3000">
                <a:solidFill>
                  <a:srgbClr val="000000"/>
                </a:solidFill>
              </a:rPr>
              <a:t>		</a:t>
            </a:r>
            <a:endParaRPr b="1" baseline="-25000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lesson questions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918000" y="6750650"/>
            <a:ext cx="16452000" cy="261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0"/>
          <p:cNvSpPr txBox="1"/>
          <p:nvPr>
            <p:ph type="title"/>
          </p:nvPr>
        </p:nvSpPr>
        <p:spPr>
          <a:xfrm>
            <a:off x="917950" y="890050"/>
            <a:ext cx="1321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 - Series and Parallel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dk2"/>
                </a:solidFill>
              </a:rPr>
              <a:t>Copy and complete the table using the text below. (Hint: you will need to sort the statements)</a:t>
            </a:r>
            <a:endParaRPr sz="3800">
              <a:solidFill>
                <a:schemeClr val="dk2"/>
              </a:solidFill>
            </a:endParaRPr>
          </a:p>
        </p:txBody>
      </p:sp>
      <p:graphicFrame>
        <p:nvGraphicFramePr>
          <p:cNvPr id="136" name="Google Shape;136;p20"/>
          <p:cNvGraphicFramePr/>
          <p:nvPr/>
        </p:nvGraphicFramePr>
        <p:xfrm>
          <a:off x="952500" y="33770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{404181B6-1F11-4390-93E4-1FE539F4D5C9}</a:tableStyleId>
              </a:tblPr>
              <a:tblGrid>
                <a:gridCol w="5461000"/>
                <a:gridCol w="5461000"/>
                <a:gridCol w="5461000"/>
              </a:tblGrid>
              <a:tr h="96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Series 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Parallel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Potential difference 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37" name="Google Shape;137;p20"/>
          <p:cNvGraphicFramePr/>
          <p:nvPr/>
        </p:nvGraphicFramePr>
        <p:xfrm>
          <a:off x="952500" y="711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{404181B6-1F11-4390-93E4-1FE539F4D5C9}</a:tableStyleId>
              </a:tblPr>
              <a:tblGrid>
                <a:gridCol w="8191500"/>
                <a:gridCol w="8191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current is the same through each component.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potential difference splits between components.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potential difference across each branch is the same.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current splits between branches.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21"/>
          <p:cNvSpPr txBox="1"/>
          <p:nvPr>
            <p:ph type="title"/>
          </p:nvPr>
        </p:nvSpPr>
        <p:spPr>
          <a:xfrm>
            <a:off x="917950" y="890050"/>
            <a:ext cx="16608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 1 - application of series and parallel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Copy and complete the sentences using the words below. You can use words, once, more than once or not at all. </a:t>
            </a:r>
            <a:endParaRPr sz="3500">
              <a:solidFill>
                <a:schemeClr val="accent5"/>
              </a:solidFill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1099500" y="2876300"/>
            <a:ext cx="16089000" cy="59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arenR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When we add another lamp into a series circuit, the total resistance ____________, this means that the total current _______________. Also, the potential difference across each of the lamps ______________. This means that the lamps all become _____________.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arenR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When we add another lamp into a parallel circuit in a new branch, the total resistance _________________, the current through each lamp _____________. Also, the potential difference across each of the lamps ____________. This means that the lamps have the same brightness.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1197750" y="8035150"/>
            <a:ext cx="158931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increases 	decreases 		is the same		brighter 		dimmer</a:t>
            </a:r>
            <a:endParaRPr b="1" sz="3000">
              <a:solidFill>
                <a:srgbClr val="1D1C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2" name="Google Shape;152;p22"/>
          <p:cNvSpPr txBox="1"/>
          <p:nvPr>
            <p:ph type="title"/>
          </p:nvPr>
        </p:nvSpPr>
        <p:spPr>
          <a:xfrm>
            <a:off x="936800" y="890050"/>
            <a:ext cx="160887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 2 - application of series and parallel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22"/>
          <p:cNvSpPr txBox="1"/>
          <p:nvPr/>
        </p:nvSpPr>
        <p:spPr>
          <a:xfrm>
            <a:off x="588125" y="6959825"/>
            <a:ext cx="6959400" cy="14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Answers as discussed in the next 3 slides have not been seen or verified by OCR.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588125" y="8467700"/>
            <a:ext cx="116478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OCR, Twenty First Century Physics, Paper j259, Specimen.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9666800" y="1648175"/>
            <a:ext cx="6749100" cy="58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Lydia is comparing series and parallel circuits in a class practical.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Put a tick (✔) in the box next to the correct answer.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b="35701" l="22107" r="21407" t="39164"/>
          <a:stretch/>
        </p:blipFill>
        <p:spPr>
          <a:xfrm>
            <a:off x="0" y="1978725"/>
            <a:ext cx="9494662" cy="46210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" name="Google Shape;158;p22"/>
          <p:cNvGraphicFramePr/>
          <p:nvPr/>
        </p:nvGraphicFramePr>
        <p:xfrm>
          <a:off x="9797150" y="475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{45D72115-D7D3-4751-9F4F-96E2DEF7EAE9}</a:tableStyleId>
              </a:tblPr>
              <a:tblGrid>
                <a:gridCol w="8436525"/>
                <a:gridCol w="502625"/>
              </a:tblGrid>
              <a:tr h="600075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reading on </a:t>
                      </a: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b="1" baseline="-25000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 less than the reading on </a:t>
                      </a: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b="1" baseline="-25000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525" marR="9525" marL="9525"/>
                </a:tc>
              </a:tr>
              <a:tr h="581025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total resistance in circuit B is 6 Ω.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525" marR="9525" marL="9525"/>
                </a:tc>
              </a:tr>
              <a:tr h="581025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p.d. across the 8 Ω is the same in both circuits.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525" marR="9525" marL="9525"/>
                </a:tc>
              </a:tr>
              <a:tr h="581025">
                <a:tc>
                  <a:txBody>
                    <a:bodyPr/>
                    <a:lstStyle/>
                    <a:p>
                      <a:pPr indent="0" lvl="0" marL="12700" marR="1270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p.d. across A2 is very large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9525" marR="9525" marL="95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525" marR="9525" marL="9525"/>
                </a:tc>
              </a:tr>
            </a:tbl>
          </a:graphicData>
        </a:graphic>
      </p:graphicFrame>
      <p:sp>
        <p:nvSpPr>
          <p:cNvPr id="159" name="Google Shape;159;p22"/>
          <p:cNvSpPr txBox="1"/>
          <p:nvPr/>
        </p:nvSpPr>
        <p:spPr>
          <a:xfrm>
            <a:off x="16176450" y="7209500"/>
            <a:ext cx="1306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[1]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9362025" y="4965300"/>
            <a:ext cx="304800" cy="3600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9362025" y="5988550"/>
            <a:ext cx="304800" cy="36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9362025" y="6599825"/>
            <a:ext cx="304800" cy="36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9362025" y="7657238"/>
            <a:ext cx="304800" cy="36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